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61"/>
  </p:notesMasterIdLst>
  <p:sldIdLst>
    <p:sldId id="259" r:id="rId2"/>
    <p:sldId id="261" r:id="rId3"/>
    <p:sldId id="260" r:id="rId4"/>
    <p:sldId id="262" r:id="rId5"/>
    <p:sldId id="263" r:id="rId6"/>
    <p:sldId id="267" r:id="rId7"/>
    <p:sldId id="268" r:id="rId8"/>
    <p:sldId id="264" r:id="rId9"/>
    <p:sldId id="265" r:id="rId10"/>
    <p:sldId id="269"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4" r:id="rId24"/>
    <p:sldId id="285" r:id="rId25"/>
    <p:sldId id="286" r:id="rId26"/>
    <p:sldId id="287" r:id="rId27"/>
    <p:sldId id="282" r:id="rId28"/>
    <p:sldId id="288" r:id="rId29"/>
    <p:sldId id="289" r:id="rId30"/>
    <p:sldId id="290" r:id="rId31"/>
    <p:sldId id="291" r:id="rId32"/>
    <p:sldId id="292" r:id="rId33"/>
    <p:sldId id="293" r:id="rId34"/>
    <p:sldId id="296" r:id="rId35"/>
    <p:sldId id="295"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1" r:id="rId50"/>
    <p:sldId id="312" r:id="rId51"/>
    <p:sldId id="313" r:id="rId52"/>
    <p:sldId id="314" r:id="rId53"/>
    <p:sldId id="315" r:id="rId54"/>
    <p:sldId id="316" r:id="rId55"/>
    <p:sldId id="317" r:id="rId56"/>
    <p:sldId id="318" r:id="rId57"/>
    <p:sldId id="319" r:id="rId58"/>
    <p:sldId id="320" r:id="rId59"/>
    <p:sldId id="321" r:id="rId6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74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634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74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48E061-DE56-4DD6-90A6-71524C9B0B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E466ED8-C214-4BE4-887D-E1462D1AE067}" type="slidenum">
              <a:rPr lang="en-US"/>
              <a:pPr/>
              <a:t>1</a:t>
            </a:fld>
            <a:endParaRPr 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0634327-8E62-4160-9562-8F218C87F225}" type="slidenum">
              <a:rPr lang="en-US"/>
              <a:pPr/>
              <a:t>10</a:t>
            </a:fld>
            <a:endParaRPr 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CC486E1-9245-4EAF-8DD7-2FBC3995FD2E}" type="slidenum">
              <a:rPr lang="en-US"/>
              <a:pPr/>
              <a:t>11</a:t>
            </a:fld>
            <a:endParaRPr lang="en-US"/>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B84CE57-73AE-4F56-90AD-B3A3843A676E}" type="slidenum">
              <a:rPr lang="en-US"/>
              <a:pPr/>
              <a:t>12</a:t>
            </a:fld>
            <a:endParaRPr 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2C3A6B33-E37D-478C-AA49-7EDBFA0AC3A5}" type="slidenum">
              <a:rPr lang="en-US"/>
              <a:pPr/>
              <a:t>13</a:t>
            </a:fld>
            <a:endParaRPr lang="en-US"/>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64BDA49-C6BE-4BAB-8DA3-18797346C887}" type="slidenum">
              <a:rPr lang="en-US"/>
              <a:pPr/>
              <a:t>14</a:t>
            </a:fld>
            <a:endParaRPr 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667D59B-5056-4C09-BA49-8B7024C8B571}" type="slidenum">
              <a:rPr lang="en-US"/>
              <a:pPr/>
              <a:t>15</a:t>
            </a:fld>
            <a:endParaRPr 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5203BD6-3280-4508-929A-9F37BF0F4BC0}" type="slidenum">
              <a:rPr lang="en-US"/>
              <a:pPr/>
              <a:t>16</a:t>
            </a:fld>
            <a:endParaRPr 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1402F33-EB63-49A0-9426-08E81A8AA81F}" type="slidenum">
              <a:rPr lang="en-US"/>
              <a:pPr/>
              <a:t>17</a:t>
            </a:fld>
            <a:endParaRPr 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BE85E17A-BAC8-4B6E-9AC0-CC7E154C5669}" type="slidenum">
              <a:rPr lang="en-US"/>
              <a:pPr/>
              <a:t>18</a:t>
            </a:fld>
            <a:endParaRPr 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69A7AA6-D616-40BA-BDCB-05637840CF45}" type="slidenum">
              <a:rPr lang="en-US"/>
              <a:pPr/>
              <a:t>19</a:t>
            </a:fld>
            <a:endParaRPr lang="en-US"/>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59B35E5-EBC9-4324-871A-4F133B47B84C}" type="slidenum">
              <a:rPr lang="en-US"/>
              <a:pPr/>
              <a:t>2</a:t>
            </a:fld>
            <a:endParaRPr 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BCFD139-BE52-4CFC-A7BA-94D075C4CF5D}" type="slidenum">
              <a:rPr lang="en-US"/>
              <a:pPr/>
              <a:t>20</a:t>
            </a:fld>
            <a:endParaRPr 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B58B0898-E81F-4BDF-BC63-AEA8B6A50D8B}" type="slidenum">
              <a:rPr lang="en-US"/>
              <a:pPr/>
              <a:t>21</a:t>
            </a:fld>
            <a:endParaRPr lang="en-US"/>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1ADBCE7-500F-4D9F-9CDD-1341206202EA}" type="slidenum">
              <a:rPr lang="en-US"/>
              <a:pPr/>
              <a:t>22</a:t>
            </a:fld>
            <a:endParaRPr 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3CE5BED-6DDA-4D05-B063-B7619381E3E7}" type="slidenum">
              <a:rPr lang="en-US"/>
              <a:pPr/>
              <a:t>23</a:t>
            </a:fld>
            <a:endParaRPr lang="en-US"/>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3184371-43B0-4DF9-8B85-7579C1415D59}" type="slidenum">
              <a:rPr lang="en-US"/>
              <a:pPr/>
              <a:t>24</a:t>
            </a:fld>
            <a:endParaRPr 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8C874B9-D75B-4EBA-9C54-4ED3EFABE825}" type="slidenum">
              <a:rPr lang="en-US"/>
              <a:pPr/>
              <a:t>25</a:t>
            </a:fld>
            <a:endParaRPr lang="en-US"/>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74A266F0-064B-4604-99BD-902B08DE9D65}" type="slidenum">
              <a:rPr lang="en-US"/>
              <a:pPr/>
              <a:t>26</a:t>
            </a:fld>
            <a:endParaRPr 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40F22060-67BD-47BF-8DFC-4CE233FC4D1B}" type="slidenum">
              <a:rPr lang="en-US"/>
              <a:pPr/>
              <a:t>27</a:t>
            </a:fld>
            <a:endParaRPr lang="en-US"/>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5B7CD81-9168-4854-8C61-C9389EB4CC3D}" type="slidenum">
              <a:rPr lang="en-US"/>
              <a:pPr/>
              <a:t>28</a:t>
            </a:fld>
            <a:endParaRPr 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7934272-0A4E-4462-ACE8-1DBCAE421B72}" type="slidenum">
              <a:rPr lang="en-US"/>
              <a:pPr/>
              <a:t>29</a:t>
            </a:fld>
            <a:endParaRPr lang="en-US"/>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0A89BE8-1F5F-4090-9948-B32468D7AB1C}" type="slidenum">
              <a:rPr lang="en-US"/>
              <a:pPr/>
              <a:t>3</a:t>
            </a:fld>
            <a:endParaRPr 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5BE181D-3862-4400-A4CA-CFA1E2A92711}" type="slidenum">
              <a:rPr lang="en-US"/>
              <a:pPr/>
              <a:t>30</a:t>
            </a:fld>
            <a:endParaRPr lang="en-US"/>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E504A1F-6AC9-4C55-ADB4-C1BBCB28B2F5}" type="slidenum">
              <a:rPr lang="en-US"/>
              <a:pPr/>
              <a:t>31</a:t>
            </a:fld>
            <a:endParaRPr lang="en-US"/>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986432E1-2A5C-45E0-BC33-32F641BC1511}" type="slidenum">
              <a:rPr lang="en-US"/>
              <a:pPr/>
              <a:t>32</a:t>
            </a:fld>
            <a:endParaRPr lang="en-US"/>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CF9472E-82F0-494A-B763-1AD936BAD7EC}" type="slidenum">
              <a:rPr lang="en-US"/>
              <a:pPr/>
              <a:t>33</a:t>
            </a:fld>
            <a:endParaRPr lang="en-US"/>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7CC9DC9E-AD4D-4DDB-B0F7-0925E3FBC7EF}" type="slidenum">
              <a:rPr lang="en-US"/>
              <a:pPr/>
              <a:t>34</a:t>
            </a:fld>
            <a:endParaRPr lang="en-US"/>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A819927C-28E3-41DB-8858-945B0E856F0A}" type="slidenum">
              <a:rPr lang="en-US"/>
              <a:pPr/>
              <a:t>35</a:t>
            </a:fld>
            <a:endParaRPr lang="en-US"/>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8CB3F29-8974-434D-91B4-D461FE90E48D}" type="slidenum">
              <a:rPr lang="en-US"/>
              <a:pPr/>
              <a:t>36</a:t>
            </a:fld>
            <a:endParaRPr lang="en-US"/>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0C142F44-89F0-44BA-93C7-7234534664A3}" type="slidenum">
              <a:rPr lang="en-US"/>
              <a:pPr/>
              <a:t>37</a:t>
            </a:fld>
            <a:endParaRPr lang="en-US"/>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04FBB37-86CF-445C-B6E7-92751EEA57F6}" type="slidenum">
              <a:rPr lang="en-US"/>
              <a:pPr/>
              <a:t>38</a:t>
            </a:fld>
            <a:endParaRPr lang="en-US"/>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22B57E6E-F8FB-4974-AA96-EAA665C8E536}" type="slidenum">
              <a:rPr lang="en-US"/>
              <a:pPr/>
              <a:t>39</a:t>
            </a:fld>
            <a:endParaRPr lang="en-US"/>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B2C6E27-CAB4-45F8-A20F-396050438434}" type="slidenum">
              <a:rPr lang="en-US"/>
              <a:pPr/>
              <a:t>4</a:t>
            </a:fld>
            <a:endParaRPr 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C026D39E-88B2-4E58-B083-EE004FF90BFE}" type="slidenum">
              <a:rPr lang="en-US"/>
              <a:pPr/>
              <a:t>40</a:t>
            </a:fld>
            <a:endParaRPr lang="en-US"/>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192CA165-4738-4C9E-B58D-36F9FD055EC0}" type="slidenum">
              <a:rPr lang="en-US"/>
              <a:pPr/>
              <a:t>41</a:t>
            </a:fld>
            <a:endParaRPr lang="en-US"/>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CA812DD4-A167-4E6B-8AAE-072E62385407}" type="slidenum">
              <a:rPr lang="en-US"/>
              <a:pPr/>
              <a:t>42</a:t>
            </a:fld>
            <a:endParaRPr lang="en-US"/>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1E5FE0A-FD38-4659-992C-52598538CF56}" type="slidenum">
              <a:rPr lang="en-US"/>
              <a:pPr/>
              <a:t>43</a:t>
            </a:fld>
            <a:endParaRPr lang="en-US"/>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04756C33-A738-4B15-A556-C4B2F70475CE}" type="slidenum">
              <a:rPr lang="en-US"/>
              <a:pPr/>
              <a:t>44</a:t>
            </a:fld>
            <a:endParaRPr lang="en-US"/>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B308F11F-7F37-41AA-AE88-FAC1B6839EFD}" type="slidenum">
              <a:rPr lang="en-US"/>
              <a:pPr/>
              <a:t>45</a:t>
            </a:fld>
            <a:endParaRPr lang="en-US"/>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31B490A3-844A-46B1-9564-E10E52257204}" type="slidenum">
              <a:rPr lang="en-US"/>
              <a:pPr/>
              <a:t>46</a:t>
            </a:fld>
            <a:endParaRPr lang="en-US"/>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723BD8B-3B9A-4491-BA5E-0E780EA63675}" type="slidenum">
              <a:rPr lang="en-US"/>
              <a:pPr/>
              <a:t>47</a:t>
            </a:fld>
            <a:endParaRPr lang="en-US"/>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0CF9A72E-665A-4B92-9B12-1C2AE9274506}" type="slidenum">
              <a:rPr lang="en-US"/>
              <a:pPr/>
              <a:t>48</a:t>
            </a:fld>
            <a:endParaRPr lang="en-US"/>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AF194966-7779-45C9-8BF4-C24897DFD8B3}" type="slidenum">
              <a:rPr lang="en-US"/>
              <a:pPr/>
              <a:t>49</a:t>
            </a:fld>
            <a:endParaRPr lang="en-US"/>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9DEB5317-4735-4235-BA78-BE10C7BBA4BD}" type="slidenum">
              <a:rPr lang="en-US"/>
              <a:pPr/>
              <a:t>5</a:t>
            </a:fld>
            <a:endParaRPr 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1AE2628E-2645-4721-B01F-106F4B93D978}" type="slidenum">
              <a:rPr lang="en-US"/>
              <a:pPr/>
              <a:t>50</a:t>
            </a:fld>
            <a:endParaRPr lang="en-US"/>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247038F6-FCAF-4768-9DD8-238797432377}" type="slidenum">
              <a:rPr lang="en-US"/>
              <a:pPr/>
              <a:t>51</a:t>
            </a:fld>
            <a:endParaRPr lang="en-US"/>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CEC73CBC-3570-44CC-80BE-C9419914AD64}" type="slidenum">
              <a:rPr lang="en-US"/>
              <a:pPr/>
              <a:t>52</a:t>
            </a:fld>
            <a:endParaRPr lang="en-US"/>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B2906A28-AB55-4E0C-92B5-C095E977D89F}" type="slidenum">
              <a:rPr lang="en-US"/>
              <a:pPr/>
              <a:t>53</a:t>
            </a:fld>
            <a:endParaRPr lang="en-US"/>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356129A5-2A1A-4FAC-9247-AF4D463EE2DE}" type="slidenum">
              <a:rPr lang="en-US"/>
              <a:pPr/>
              <a:t>54</a:t>
            </a:fld>
            <a:endParaRPr lang="en-US"/>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8BC5E0BA-4002-439E-AB2C-DAD6D67BBD55}" type="slidenum">
              <a:rPr lang="en-US"/>
              <a:pPr/>
              <a:t>55</a:t>
            </a:fld>
            <a:endParaRPr lang="en-US"/>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EEBA37AD-BCA0-4B01-BA12-C45183B8AFB2}" type="slidenum">
              <a:rPr lang="en-US"/>
              <a:pPr/>
              <a:t>56</a:t>
            </a:fld>
            <a:endParaRPr lang="en-US"/>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A4490248-6EA8-46EB-9D17-410A271E5914}" type="slidenum">
              <a:rPr lang="en-US"/>
              <a:pPr/>
              <a:t>57</a:t>
            </a:fld>
            <a:endParaRPr lang="en-US"/>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A623FDA-EE89-4DCA-B31A-95162F0CDC04}" type="slidenum">
              <a:rPr lang="en-US"/>
              <a:pPr/>
              <a:t>58</a:t>
            </a:fld>
            <a:endParaRPr lang="en-US"/>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F86A347-CB34-4FC2-BB95-7E6709B8D218}" type="slidenum">
              <a:rPr lang="en-US"/>
              <a:pPr/>
              <a:t>59</a:t>
            </a:fld>
            <a:endParaRPr lang="en-US"/>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24C6B37-AC94-4A1F-B52A-D89CFC95411A}" type="slidenum">
              <a:rPr lang="en-US"/>
              <a:pPr/>
              <a:t>6</a:t>
            </a:fld>
            <a:endParaRPr 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E0FE5FC-9A6B-48F5-8CC4-2C89243399FF}" type="slidenum">
              <a:rPr lang="en-US"/>
              <a:pPr/>
              <a:t>7</a:t>
            </a:fld>
            <a:endParaRPr 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573D5EF-DF21-4D49-BC19-67DEFA4EB46B}" type="slidenum">
              <a:rPr lang="en-US"/>
              <a:pPr/>
              <a:t>8</a:t>
            </a:fld>
            <a:endParaRPr 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60EC8E8-0406-498B-9642-BE45976FE3E9}" type="slidenum">
              <a:rPr lang="en-US"/>
              <a:pPr/>
              <a:t>9</a:t>
            </a:fld>
            <a:endParaRPr 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2375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2375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a:p>
        </p:txBody>
      </p:sp>
      <p:sp>
        <p:nvSpPr>
          <p:cNvPr id="25" name="Rectangle 25"/>
          <p:cNvSpPr>
            <a:spLocks noGrp="1" noChangeArrowheads="1"/>
          </p:cNvSpPr>
          <p:nvPr>
            <p:ph type="sldNum" sz="quarter" idx="11"/>
          </p:nvPr>
        </p:nvSpPr>
        <p:spPr/>
        <p:txBody>
          <a:bodyPr/>
          <a:lstStyle>
            <a:lvl1pPr>
              <a:defRPr smtClean="0"/>
            </a:lvl1pPr>
          </a:lstStyle>
          <a:p>
            <a:pPr>
              <a:defRPr/>
            </a:pPr>
            <a:fld id="{8F7F2DBC-9B9B-4CFE-924C-1E7EC93C9B2C}"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7A57DD6F-44B6-419E-AF38-AC865DE262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A0B0DF8-BA22-4D15-A6FC-A99E9A33A2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DB081DC-73A5-4E4C-9C3C-ECB48C7A7B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9E1F0E4-C76B-4EDF-9162-2772785B651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D510C7D-9AC4-4BAC-9AE2-7A94AA86C9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DE87AA6E-0A0D-4AE0-B88E-A20DFB5DA8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873218EF-4336-405E-84E1-FF2D8DD15F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CA61B57B-9598-407B-B191-E659292935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9C60A883-5212-43AB-9061-82D206FED9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B12ECD42-2003-4151-A970-BE7704E77A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2365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365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2365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2365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2365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2365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2365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2365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2365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2365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2365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2365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365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365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365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65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2365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65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2365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2365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63CE1297-551D-463B-9ED9-77F0C849EA2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301625" y="228600"/>
            <a:ext cx="8540750" cy="6440488"/>
          </a:xfrm>
        </p:spPr>
        <p:txBody>
          <a:bodyPr/>
          <a:lstStyle/>
          <a:p>
            <a:pPr algn="l" eaLnBrk="1" hangingPunct="1">
              <a:defRPr/>
            </a:pPr>
            <a:r>
              <a:rPr lang="en-US" sz="2400" b="1" u="sng" smtClean="0"/>
              <a:t>PENDAHULUAN</a:t>
            </a:r>
            <a:r>
              <a:rPr lang="en-US" sz="2400" smtClean="0"/>
              <a:t/>
            </a:r>
            <a:br>
              <a:rPr lang="en-US" sz="2400" smtClean="0"/>
            </a:br>
            <a:r>
              <a:rPr lang="en-US" sz="2400" smtClean="0"/>
              <a:t/>
            </a:r>
            <a:br>
              <a:rPr lang="en-US" sz="2400" smtClean="0"/>
            </a:br>
            <a:r>
              <a:rPr lang="en-US" sz="2400" smtClean="0"/>
              <a:t>Elemen Mesin 	  </a:t>
            </a:r>
            <a:br>
              <a:rPr lang="en-US" sz="2400" smtClean="0"/>
            </a:br>
            <a:r>
              <a:rPr lang="en-US" sz="2400" smtClean="0"/>
              <a:t>	Metode dan proses perencanaan serta perancangan 	bagian-bagian permesinan untuk memenuhi 	kebutuhan tertentu.</a:t>
            </a:r>
            <a:br>
              <a:rPr lang="en-US" sz="2400" smtClean="0"/>
            </a:br>
            <a:r>
              <a:rPr lang="en-US" sz="2400" smtClean="0"/>
              <a:t/>
            </a:r>
            <a:br>
              <a:rPr lang="en-US" sz="2400" smtClean="0"/>
            </a:br>
            <a:r>
              <a:rPr lang="en-US" sz="2400" smtClean="0"/>
              <a:t>	Suatu rangkaian mesin yang terdiri dari beberapa 	kombinasi yang dirancang dengan konsep yang tepat, 	sehingga dapat bekerja dengan baik sebagai satu 	kesatuan.</a:t>
            </a:r>
            <a:endParaRPr lang="en-GB"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4638"/>
            <a:ext cx="8229600" cy="6323012"/>
          </a:xfrm>
        </p:spPr>
        <p:txBody>
          <a:bodyPr/>
          <a:lstStyle/>
          <a:p>
            <a:pPr algn="l" eaLnBrk="1" hangingPunct="1">
              <a:defRPr/>
            </a:pPr>
            <a:r>
              <a:rPr lang="en-US" sz="2400" smtClean="0"/>
              <a:t>Diagram tegangan-regangan</a:t>
            </a:r>
            <a:br>
              <a:rPr lang="en-US" sz="2400" smtClean="0"/>
            </a:br>
            <a:r>
              <a:rPr lang="en-US" sz="2400" smtClean="0"/>
              <a:t/>
            </a:r>
            <a:br>
              <a:rPr lang="en-US" sz="2400" smtClean="0"/>
            </a:br>
            <a:r>
              <a:rPr lang="el-GR" sz="2400" smtClean="0">
                <a:latin typeface="Times New Roman" pitchFamily="18" charset="0"/>
                <a:cs typeface="Times New Roman" pitchFamily="18" charset="0"/>
              </a:rPr>
              <a:t>σ</a:t>
            </a:r>
            <a:r>
              <a:rPr lang="en-US" sz="2400" smtClean="0"/>
              <a:t>					Keterangan :</a:t>
            </a:r>
            <a:br>
              <a:rPr lang="en-US" sz="2400" smtClean="0"/>
            </a:br>
            <a:r>
              <a:rPr lang="en-US" sz="2400" smtClean="0"/>
              <a:t>					OA = Daerah elastis</a:t>
            </a:r>
            <a:br>
              <a:rPr lang="en-US" sz="2400" smtClean="0"/>
            </a:br>
            <a:r>
              <a:rPr lang="en-US" sz="2400" smtClean="0"/>
              <a:t>D					AB = Daerah plastis</a:t>
            </a:r>
            <a:br>
              <a:rPr lang="en-US" sz="2400" smtClean="0"/>
            </a:br>
            <a:r>
              <a:rPr lang="en-US" sz="2400" smtClean="0"/>
              <a:t>					BC = Daerah luluh</a:t>
            </a:r>
            <a:br>
              <a:rPr lang="en-US" sz="2400" smtClean="0"/>
            </a:br>
            <a:r>
              <a:rPr lang="en-US" sz="2400" smtClean="0"/>
              <a:t>					D   = Titik ultimate</a:t>
            </a:r>
            <a:br>
              <a:rPr lang="en-US" sz="2400" smtClean="0"/>
            </a:br>
            <a:r>
              <a:rPr lang="en-US" sz="2400" smtClean="0"/>
              <a:t>B		C		E	E   = Patah (failure)</a:t>
            </a:r>
            <a:br>
              <a:rPr lang="en-US" sz="2400" smtClean="0"/>
            </a:br>
            <a:r>
              <a:rPr lang="en-US" sz="2400" smtClean="0"/>
              <a:t/>
            </a:r>
            <a:br>
              <a:rPr lang="en-US" sz="2400" smtClean="0"/>
            </a:br>
            <a:r>
              <a:rPr lang="en-US" sz="2400" smtClean="0"/>
              <a:t>A</a:t>
            </a:r>
            <a:br>
              <a:rPr lang="en-US" sz="2400" smtClean="0"/>
            </a:br>
            <a:r>
              <a:rPr lang="en-US" sz="2400" smtClean="0"/>
              <a:t/>
            </a:r>
            <a:br>
              <a:rPr lang="en-US" sz="2400" smtClean="0"/>
            </a:br>
            <a:r>
              <a:rPr lang="en-US" sz="2400" smtClean="0"/>
              <a:t/>
            </a:r>
            <a:br>
              <a:rPr lang="en-US" sz="2400" smtClean="0"/>
            </a:br>
            <a:r>
              <a:rPr lang="en-US" sz="2400" smtClean="0"/>
              <a:t/>
            </a:r>
            <a:br>
              <a:rPr lang="en-US" sz="2400" smtClean="0"/>
            </a:br>
            <a:r>
              <a:rPr lang="en-US" sz="2400" smtClean="0"/>
              <a:t>0				     </a:t>
            </a:r>
            <a:r>
              <a:rPr lang="en-US" sz="2400" smtClean="0">
                <a:cs typeface="Tahoma" pitchFamily="34" charset="0"/>
              </a:rPr>
              <a:t>ℓ</a:t>
            </a:r>
          </a:p>
        </p:txBody>
      </p:sp>
      <p:sp>
        <p:nvSpPr>
          <p:cNvPr id="12291" name="Line 6"/>
          <p:cNvSpPr>
            <a:spLocks noChangeShapeType="1"/>
          </p:cNvSpPr>
          <p:nvPr/>
        </p:nvSpPr>
        <p:spPr bwMode="auto">
          <a:xfrm flipV="1">
            <a:off x="827088" y="1844675"/>
            <a:ext cx="0" cy="3816350"/>
          </a:xfrm>
          <a:prstGeom prst="line">
            <a:avLst/>
          </a:prstGeom>
          <a:noFill/>
          <a:ln w="9525">
            <a:solidFill>
              <a:schemeClr val="tx1"/>
            </a:solidFill>
            <a:round/>
            <a:headEnd/>
            <a:tailEnd type="triangle" w="med" len="med"/>
          </a:ln>
        </p:spPr>
        <p:txBody>
          <a:bodyPr/>
          <a:lstStyle/>
          <a:p>
            <a:endParaRPr lang="id-ID"/>
          </a:p>
        </p:txBody>
      </p:sp>
      <p:sp>
        <p:nvSpPr>
          <p:cNvPr id="12292" name="Line 7"/>
          <p:cNvSpPr>
            <a:spLocks noChangeShapeType="1"/>
          </p:cNvSpPr>
          <p:nvPr/>
        </p:nvSpPr>
        <p:spPr bwMode="auto">
          <a:xfrm>
            <a:off x="827088" y="5661025"/>
            <a:ext cx="3889375" cy="0"/>
          </a:xfrm>
          <a:prstGeom prst="line">
            <a:avLst/>
          </a:prstGeom>
          <a:noFill/>
          <a:ln w="9525">
            <a:solidFill>
              <a:schemeClr val="tx1"/>
            </a:solidFill>
            <a:round/>
            <a:headEnd/>
            <a:tailEnd type="triangle" w="med" len="med"/>
          </a:ln>
        </p:spPr>
        <p:txBody>
          <a:bodyPr/>
          <a:lstStyle/>
          <a:p>
            <a:endParaRPr lang="id-ID"/>
          </a:p>
        </p:txBody>
      </p:sp>
      <p:sp>
        <p:nvSpPr>
          <p:cNvPr id="12293" name="Line 8"/>
          <p:cNvSpPr>
            <a:spLocks noChangeShapeType="1"/>
          </p:cNvSpPr>
          <p:nvPr/>
        </p:nvSpPr>
        <p:spPr bwMode="auto">
          <a:xfrm flipV="1">
            <a:off x="827088" y="4437063"/>
            <a:ext cx="360362" cy="1223962"/>
          </a:xfrm>
          <a:prstGeom prst="line">
            <a:avLst/>
          </a:prstGeom>
          <a:noFill/>
          <a:ln w="9525">
            <a:solidFill>
              <a:schemeClr val="tx1"/>
            </a:solidFill>
            <a:round/>
            <a:headEnd/>
            <a:tailEnd/>
          </a:ln>
        </p:spPr>
        <p:txBody>
          <a:bodyPr/>
          <a:lstStyle/>
          <a:p>
            <a:endParaRPr lang="id-ID"/>
          </a:p>
        </p:txBody>
      </p:sp>
      <p:sp>
        <p:nvSpPr>
          <p:cNvPr id="12294" name="Line 9"/>
          <p:cNvSpPr>
            <a:spLocks noChangeShapeType="1"/>
          </p:cNvSpPr>
          <p:nvPr/>
        </p:nvSpPr>
        <p:spPr bwMode="auto">
          <a:xfrm flipV="1">
            <a:off x="1187450" y="3716338"/>
            <a:ext cx="792163" cy="720725"/>
          </a:xfrm>
          <a:prstGeom prst="line">
            <a:avLst/>
          </a:prstGeom>
          <a:noFill/>
          <a:ln w="9525">
            <a:solidFill>
              <a:schemeClr val="tx1"/>
            </a:solidFill>
            <a:round/>
            <a:headEnd/>
            <a:tailEnd/>
          </a:ln>
        </p:spPr>
        <p:txBody>
          <a:bodyPr/>
          <a:lstStyle/>
          <a:p>
            <a:endParaRPr lang="id-ID"/>
          </a:p>
        </p:txBody>
      </p:sp>
      <p:sp>
        <p:nvSpPr>
          <p:cNvPr id="12295" name="Freeform 11"/>
          <p:cNvSpPr>
            <a:spLocks/>
          </p:cNvSpPr>
          <p:nvPr/>
        </p:nvSpPr>
        <p:spPr bwMode="auto">
          <a:xfrm>
            <a:off x="2009775" y="3500438"/>
            <a:ext cx="330200" cy="193675"/>
          </a:xfrm>
          <a:custGeom>
            <a:avLst/>
            <a:gdLst>
              <a:gd name="T0" fmla="*/ 0 w 182"/>
              <a:gd name="T1" fmla="*/ 84 h 84"/>
              <a:gd name="T2" fmla="*/ 38 w 182"/>
              <a:gd name="T3" fmla="*/ 8 h 84"/>
              <a:gd name="T4" fmla="*/ 68 w 182"/>
              <a:gd name="T5" fmla="*/ 8 h 84"/>
              <a:gd name="T6" fmla="*/ 91 w 182"/>
              <a:gd name="T7" fmla="*/ 0 h 84"/>
              <a:gd name="T8" fmla="*/ 121 w 182"/>
              <a:gd name="T9" fmla="*/ 69 h 84"/>
              <a:gd name="T10" fmla="*/ 129 w 182"/>
              <a:gd name="T11" fmla="*/ 38 h 84"/>
              <a:gd name="T12" fmla="*/ 151 w 182"/>
              <a:gd name="T13" fmla="*/ 16 h 84"/>
              <a:gd name="T14" fmla="*/ 159 w 182"/>
              <a:gd name="T15" fmla="*/ 61 h 84"/>
              <a:gd name="T16" fmla="*/ 174 w 182"/>
              <a:gd name="T17" fmla="*/ 38 h 84"/>
              <a:gd name="T18" fmla="*/ 182 w 182"/>
              <a:gd name="T19" fmla="*/ 16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84"/>
              <a:gd name="T32" fmla="*/ 182 w 182"/>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84">
                <a:moveTo>
                  <a:pt x="0" y="84"/>
                </a:moveTo>
                <a:cubicBezTo>
                  <a:pt x="6" y="44"/>
                  <a:pt x="0" y="21"/>
                  <a:pt x="38" y="8"/>
                </a:cubicBezTo>
                <a:cubicBezTo>
                  <a:pt x="50" y="47"/>
                  <a:pt x="37" y="29"/>
                  <a:pt x="68" y="8"/>
                </a:cubicBezTo>
                <a:cubicBezTo>
                  <a:pt x="75" y="3"/>
                  <a:pt x="83" y="3"/>
                  <a:pt x="91" y="0"/>
                </a:cubicBezTo>
                <a:cubicBezTo>
                  <a:pt x="106" y="23"/>
                  <a:pt x="112" y="43"/>
                  <a:pt x="121" y="69"/>
                </a:cubicBezTo>
                <a:cubicBezTo>
                  <a:pt x="124" y="59"/>
                  <a:pt x="124" y="47"/>
                  <a:pt x="129" y="38"/>
                </a:cubicBezTo>
                <a:cubicBezTo>
                  <a:pt x="134" y="29"/>
                  <a:pt x="143" y="10"/>
                  <a:pt x="151" y="16"/>
                </a:cubicBezTo>
                <a:cubicBezTo>
                  <a:pt x="163" y="25"/>
                  <a:pt x="156" y="46"/>
                  <a:pt x="159" y="61"/>
                </a:cubicBezTo>
                <a:cubicBezTo>
                  <a:pt x="164" y="53"/>
                  <a:pt x="170" y="46"/>
                  <a:pt x="174" y="38"/>
                </a:cubicBezTo>
                <a:cubicBezTo>
                  <a:pt x="178" y="31"/>
                  <a:pt x="182" y="16"/>
                  <a:pt x="182" y="16"/>
                </a:cubicBezTo>
              </a:path>
            </a:pathLst>
          </a:custGeom>
          <a:noFill/>
          <a:ln w="9525">
            <a:solidFill>
              <a:schemeClr val="tx1"/>
            </a:solidFill>
            <a:round/>
            <a:headEnd/>
            <a:tailEnd/>
          </a:ln>
        </p:spPr>
        <p:txBody>
          <a:bodyPr/>
          <a:lstStyle/>
          <a:p>
            <a:endParaRPr lang="en-US"/>
          </a:p>
        </p:txBody>
      </p:sp>
      <p:sp>
        <p:nvSpPr>
          <p:cNvPr id="12296" name="Arc 13"/>
          <p:cNvSpPr>
            <a:spLocks/>
          </p:cNvSpPr>
          <p:nvPr/>
        </p:nvSpPr>
        <p:spPr bwMode="auto">
          <a:xfrm flipH="1">
            <a:off x="2339975" y="2565400"/>
            <a:ext cx="936625" cy="936625"/>
          </a:xfrm>
          <a:custGeom>
            <a:avLst/>
            <a:gdLst>
              <a:gd name="T0" fmla="*/ 0 w 21600"/>
              <a:gd name="T1" fmla="*/ 0 h 21600"/>
              <a:gd name="T2" fmla="*/ 936625 w 21600"/>
              <a:gd name="T3" fmla="*/ 936625 h 21600"/>
              <a:gd name="T4" fmla="*/ 0 w 21600"/>
              <a:gd name="T5" fmla="*/ 9366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12297" name="Arc 14"/>
          <p:cNvSpPr>
            <a:spLocks/>
          </p:cNvSpPr>
          <p:nvPr/>
        </p:nvSpPr>
        <p:spPr bwMode="auto">
          <a:xfrm>
            <a:off x="3276600" y="2565400"/>
            <a:ext cx="863600" cy="1008063"/>
          </a:xfrm>
          <a:custGeom>
            <a:avLst/>
            <a:gdLst>
              <a:gd name="T0" fmla="*/ 0 w 21600"/>
              <a:gd name="T1" fmla="*/ 0 h 21600"/>
              <a:gd name="T2" fmla="*/ 863600 w 21600"/>
              <a:gd name="T3" fmla="*/ 1008063 h 21600"/>
              <a:gd name="T4" fmla="*/ 0 w 21600"/>
              <a:gd name="T5" fmla="*/ 100806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12298" name="Line 15"/>
          <p:cNvSpPr>
            <a:spLocks noChangeShapeType="1"/>
          </p:cNvSpPr>
          <p:nvPr/>
        </p:nvSpPr>
        <p:spPr bwMode="auto">
          <a:xfrm>
            <a:off x="827088" y="4437063"/>
            <a:ext cx="360362" cy="0"/>
          </a:xfrm>
          <a:prstGeom prst="line">
            <a:avLst/>
          </a:prstGeom>
          <a:noFill/>
          <a:ln w="9525">
            <a:solidFill>
              <a:schemeClr val="tx1"/>
            </a:solidFill>
            <a:prstDash val="dash"/>
            <a:round/>
            <a:headEnd/>
            <a:tailEnd/>
          </a:ln>
        </p:spPr>
        <p:txBody>
          <a:bodyPr/>
          <a:lstStyle/>
          <a:p>
            <a:endParaRPr lang="id-ID"/>
          </a:p>
        </p:txBody>
      </p:sp>
      <p:sp>
        <p:nvSpPr>
          <p:cNvPr id="12299" name="Line 16"/>
          <p:cNvSpPr>
            <a:spLocks noChangeShapeType="1"/>
          </p:cNvSpPr>
          <p:nvPr/>
        </p:nvSpPr>
        <p:spPr bwMode="auto">
          <a:xfrm>
            <a:off x="827088" y="3716338"/>
            <a:ext cx="1152525" cy="0"/>
          </a:xfrm>
          <a:prstGeom prst="line">
            <a:avLst/>
          </a:prstGeom>
          <a:noFill/>
          <a:ln w="9525">
            <a:solidFill>
              <a:schemeClr val="tx1"/>
            </a:solidFill>
            <a:prstDash val="dash"/>
            <a:round/>
            <a:headEnd/>
            <a:tailEnd/>
          </a:ln>
        </p:spPr>
        <p:txBody>
          <a:bodyPr/>
          <a:lstStyle/>
          <a:p>
            <a:endParaRPr lang="id-ID"/>
          </a:p>
        </p:txBody>
      </p:sp>
      <p:sp>
        <p:nvSpPr>
          <p:cNvPr id="12300" name="Line 17"/>
          <p:cNvSpPr>
            <a:spLocks noChangeShapeType="1"/>
          </p:cNvSpPr>
          <p:nvPr/>
        </p:nvSpPr>
        <p:spPr bwMode="auto">
          <a:xfrm>
            <a:off x="827088" y="2565400"/>
            <a:ext cx="2305050" cy="0"/>
          </a:xfrm>
          <a:prstGeom prst="line">
            <a:avLst/>
          </a:prstGeom>
          <a:noFill/>
          <a:ln w="9525">
            <a:solidFill>
              <a:schemeClr val="tx1"/>
            </a:solidFill>
            <a:prstDash val="dash"/>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SAMBUNGAN PAKU KELING (RIVET)</a:t>
            </a:r>
            <a:br>
              <a:rPr lang="en-US" sz="2400" u="sng" smtClean="0">
                <a:effectLst/>
              </a:rPr>
            </a:br>
            <a:r>
              <a:rPr lang="en-US" sz="2400" u="sng" smtClean="0">
                <a:effectLst/>
              </a:rPr>
              <a:t/>
            </a:r>
            <a:br>
              <a:rPr lang="en-US" sz="2400" u="sng" smtClean="0">
                <a:effectLst/>
              </a:rPr>
            </a:br>
            <a:r>
              <a:rPr lang="en-US" sz="2400" smtClean="0">
                <a:effectLst/>
              </a:rPr>
              <a:t>Merupakan jenis sambungan tetap. Pemakaian sambungan paku keling :</a:t>
            </a:r>
            <a:br>
              <a:rPr lang="en-US" sz="2400" smtClean="0">
                <a:effectLst/>
              </a:rPr>
            </a:br>
            <a:r>
              <a:rPr lang="en-US" sz="2400" smtClean="0">
                <a:effectLst/>
              </a:rPr>
              <a:t>- Pekerjaan konstruksi ringan atau berat</a:t>
            </a:r>
            <a:br>
              <a:rPr lang="en-US" sz="2400" smtClean="0">
                <a:effectLst/>
              </a:rPr>
            </a:br>
            <a:r>
              <a:rPr lang="en-US" sz="2400" smtClean="0">
                <a:effectLst/>
              </a:rPr>
              <a:t>- Pekerjaan bangunan kapal dan pesawat terbang</a:t>
            </a:r>
            <a:br>
              <a:rPr lang="en-US" sz="2400" smtClean="0">
                <a:effectLst/>
              </a:rPr>
            </a:br>
            <a:r>
              <a:rPr lang="en-US" sz="2400" smtClean="0">
                <a:effectLst/>
              </a:rPr>
              <a:t>- Pekerjaan kilang minyak, turbin dan ketel </a:t>
            </a:r>
            <a:endParaRPr lang="en-GB" sz="2400" u="sng" smtClean="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Beberapa kegagalan dalam sambungan paku keling :</a:t>
            </a:r>
            <a:br>
              <a:rPr lang="en-US" sz="2400" smtClean="0">
                <a:effectLst/>
              </a:rPr>
            </a:br>
            <a:r>
              <a:rPr lang="en-US" sz="2400" smtClean="0">
                <a:effectLst/>
              </a:rPr>
              <a:t>1. Pelat melengkung</a:t>
            </a:r>
            <a:br>
              <a:rPr lang="en-US" sz="2400" smtClean="0">
                <a:effectLst/>
              </a:rPr>
            </a:br>
            <a:r>
              <a:rPr lang="en-US" sz="2400" smtClean="0">
                <a:effectLst/>
              </a:rPr>
              <a:t>	Terjadi karena tegangan atau gaya F paku keling 	lebih besar dari pelatnya.</a:t>
            </a:r>
            <a:br>
              <a:rPr lang="en-US" sz="2400" smtClean="0">
                <a:effectLst/>
              </a:rPr>
            </a:br>
            <a:r>
              <a:rPr lang="en-US" sz="2400" smtClean="0">
                <a:effectLst/>
              </a:rPr>
              <a:t/>
            </a:r>
            <a:br>
              <a:rPr lang="en-US" sz="2400" smtClean="0">
                <a:effectLst/>
              </a:rPr>
            </a:br>
            <a:r>
              <a:rPr lang="en-US" sz="2400" smtClean="0">
                <a:effectLst/>
              </a:rPr>
              <a:t>2. Pelat sobek</a:t>
            </a:r>
            <a:br>
              <a:rPr lang="en-US" sz="2400" smtClean="0">
                <a:effectLst/>
              </a:rPr>
            </a:br>
            <a:r>
              <a:rPr lang="en-US" sz="2400" smtClean="0">
                <a:effectLst/>
              </a:rPr>
              <a:t>	Terjadi karena jarak antar paku keling terlalu rapat 	atau berdekatan, dan tegangan atau gaya F paku 	keling 	lebih besar dari pelatnya, sehingga pelat 	menjadi sobek.</a:t>
            </a:r>
            <a:br>
              <a:rPr lang="en-US" sz="2400" smtClean="0">
                <a:effectLst/>
              </a:rPr>
            </a:br>
            <a:r>
              <a:rPr lang="en-US" sz="2400" smtClean="0">
                <a:effectLst/>
              </a:rPr>
              <a:t/>
            </a:r>
            <a:br>
              <a:rPr lang="en-US" sz="2400" smtClean="0">
                <a:effectLst/>
              </a:rPr>
            </a:br>
            <a:r>
              <a:rPr lang="en-US" sz="2400" smtClean="0">
                <a:effectLst/>
              </a:rPr>
              <a:t>3. Pelat tergunting</a:t>
            </a:r>
            <a:br>
              <a:rPr lang="en-US" sz="2400" smtClean="0">
                <a:effectLst/>
              </a:rPr>
            </a:br>
            <a:r>
              <a:rPr lang="en-US" sz="2400" smtClean="0">
                <a:effectLst/>
              </a:rPr>
              <a:t>	Terjadi karena adanya tegangan geser, dan	tegangan atau gaya F paku keling lebih besar dari 	pelatnya, sehingga pelat akan tergunting. </a:t>
            </a:r>
            <a:endParaRPr lang="en-GB" sz="2400" smtClean="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4. Pelat melumer</a:t>
            </a:r>
            <a:br>
              <a:rPr lang="en-US" sz="2400" smtClean="0">
                <a:effectLst/>
              </a:rPr>
            </a:br>
            <a:r>
              <a:rPr lang="en-US" sz="2400" smtClean="0">
                <a:effectLst/>
              </a:rPr>
              <a:t>	Terjadi karena adanya tekanan bidang permukaan 	yang lebih kecil, sehingga pelat akan melumer.</a:t>
            </a:r>
            <a:br>
              <a:rPr lang="en-US" sz="2400" smtClean="0">
                <a:effectLst/>
              </a:rPr>
            </a:br>
            <a:r>
              <a:rPr lang="en-US" sz="2400" smtClean="0">
                <a:effectLst/>
              </a:rPr>
              <a:t/>
            </a:r>
            <a:br>
              <a:rPr lang="en-US" sz="2400" smtClean="0">
                <a:effectLst/>
              </a:rPr>
            </a:br>
            <a:r>
              <a:rPr lang="en-US" sz="2400" smtClean="0">
                <a:effectLst/>
              </a:rPr>
              <a:t>5. Tepi pelat tergunting</a:t>
            </a:r>
            <a:br>
              <a:rPr lang="en-US" sz="2400" smtClean="0">
                <a:effectLst/>
              </a:rPr>
            </a:br>
            <a:r>
              <a:rPr lang="en-US" sz="2400" smtClean="0">
                <a:effectLst/>
              </a:rPr>
              <a:t>	Terjadi karena adanya tekanan bidang permukaan 	yang lebih kecil, sehingga tepi pelat akan tergunting 	dan paku keling menjadi remuk.</a:t>
            </a:r>
            <a:br>
              <a:rPr lang="en-US" sz="2400" smtClean="0">
                <a:effectLst/>
              </a:rPr>
            </a:br>
            <a:r>
              <a:rPr lang="en-US" sz="2400" smtClean="0">
                <a:effectLst/>
              </a:rPr>
              <a:t/>
            </a:r>
            <a:br>
              <a:rPr lang="en-US" sz="2400" smtClean="0">
                <a:effectLst/>
              </a:rPr>
            </a:br>
            <a:r>
              <a:rPr lang="en-US" sz="2400" smtClean="0">
                <a:effectLst/>
              </a:rPr>
              <a:t>6. Tepi pelat sobek</a:t>
            </a:r>
            <a:br>
              <a:rPr lang="en-US" sz="2400" smtClean="0">
                <a:effectLst/>
              </a:rPr>
            </a:br>
            <a:r>
              <a:rPr lang="en-US" sz="2400" smtClean="0">
                <a:effectLst/>
              </a:rPr>
              <a:t>	Terjadi karena adanya tekanan bidang permukaan 	yang lebih kecil, sehingga tepi pelat akan sobek.</a:t>
            </a:r>
            <a:br>
              <a:rPr lang="en-US" sz="2400" smtClean="0">
                <a:effectLst/>
              </a:rPr>
            </a:br>
            <a:r>
              <a:rPr lang="en-US" sz="2400" smtClean="0">
                <a:effectLst/>
              </a:rPr>
              <a:t/>
            </a:r>
            <a:br>
              <a:rPr lang="en-US" sz="2400" smtClean="0">
                <a:effectLst/>
              </a:rPr>
            </a:br>
            <a:r>
              <a:rPr lang="en-US" sz="2400" smtClean="0">
                <a:effectLst/>
              </a:rPr>
              <a:t>Catatan :</a:t>
            </a:r>
            <a:br>
              <a:rPr lang="en-US" sz="2400" smtClean="0">
                <a:effectLst/>
              </a:rPr>
            </a:br>
            <a:r>
              <a:rPr lang="en-US" sz="2400" smtClean="0">
                <a:effectLst/>
              </a:rPr>
              <a:t>Kegagalan sambungan paku keling di atas merupakan dasar perhitungan kekuatan sambungan.</a:t>
            </a:r>
            <a:endParaRPr lang="en-GB" sz="2400" smtClean="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1. Sambungan Paku Keling Berhimpit Tunggal</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s</a:t>
            </a:r>
            <a:br>
              <a:rPr lang="en-US" sz="2400" smtClean="0">
                <a:effectLst/>
              </a:rPr>
            </a:br>
            <a:r>
              <a:rPr lang="en-US" sz="2400" smtClean="0">
                <a:effectLst/>
              </a:rPr>
              <a:t>		d	</a:t>
            </a:r>
            <a:br>
              <a:rPr lang="en-US" sz="2400" smtClean="0">
                <a:effectLst/>
              </a:rPr>
            </a:br>
            <a:r>
              <a:rPr lang="en-US" sz="2400" smtClean="0">
                <a:effectLst/>
              </a:rPr>
              <a:t>				s</a:t>
            </a:r>
            <a:br>
              <a:rPr lang="en-US" sz="2400" smtClean="0">
                <a:effectLst/>
              </a:rPr>
            </a:br>
            <a:r>
              <a:rPr lang="en-US" sz="2400" smtClean="0">
                <a:effectLst/>
              </a:rPr>
              <a:t>						</a:t>
            </a:r>
            <a:br>
              <a:rPr lang="en-US" sz="2400" smtClean="0">
                <a:effectLst/>
              </a:rPr>
            </a:br>
            <a:r>
              <a:rPr lang="en-US" sz="2400" smtClean="0">
                <a:effectLst/>
              </a:rPr>
              <a:t/>
            </a:r>
            <a:br>
              <a:rPr lang="en-US" sz="2400" smtClean="0">
                <a:effectLst/>
              </a:rPr>
            </a:br>
            <a:r>
              <a:rPr lang="en-US" sz="2400" smtClean="0">
                <a:effectLst/>
              </a:rPr>
              <a:t>Besarnya gaya F pada setiap kegagalan sambungan</a:t>
            </a:r>
            <a:br>
              <a:rPr lang="en-US" sz="2400" smtClean="0">
                <a:effectLst/>
              </a:rPr>
            </a:br>
            <a:r>
              <a:rPr lang="en-US" sz="2400" smtClean="0">
                <a:effectLst/>
              </a:rPr>
              <a:t>a. Pelat sobek </a:t>
            </a:r>
            <a:br>
              <a:rPr lang="en-US" sz="2400" smtClean="0">
                <a:effectLst/>
              </a:rPr>
            </a:br>
            <a:r>
              <a:rPr lang="en-US" sz="2400" smtClean="0">
                <a:effectLst/>
              </a:rPr>
              <a:t>	F = (s – d) t </a:t>
            </a:r>
            <a:r>
              <a:rPr lang="el-GR" sz="2400" smtClean="0">
                <a:effectLst/>
                <a:latin typeface="Times New Roman" pitchFamily="18" charset="0"/>
                <a:cs typeface="Times New Roman" pitchFamily="18" charset="0"/>
              </a:rPr>
              <a:t>σ</a:t>
            </a:r>
            <a:r>
              <a:rPr lang="en-US" sz="2400" baseline="-25000" smtClean="0">
                <a:effectLst/>
                <a:latin typeface="Times New Roman" pitchFamily="18" charset="0"/>
                <a:cs typeface="Times New Roman" pitchFamily="18" charset="0"/>
              </a:rPr>
              <a:t>t</a:t>
            </a:r>
            <a:r>
              <a:rPr lang="en-US" sz="2400" smtClean="0">
                <a:effectLst/>
              </a:rPr>
              <a:t> </a:t>
            </a:r>
            <a:br>
              <a:rPr lang="en-US" sz="2400" smtClean="0">
                <a:effectLst/>
              </a:rPr>
            </a:br>
            <a:r>
              <a:rPr lang="en-US" sz="2400" smtClean="0">
                <a:effectLst/>
              </a:rPr>
              <a:t/>
            </a:r>
            <a:br>
              <a:rPr lang="en-US" sz="2400" smtClean="0">
                <a:effectLst/>
              </a:rPr>
            </a:br>
            <a:r>
              <a:rPr lang="en-US" sz="2400" smtClean="0">
                <a:effectLst/>
              </a:rPr>
              <a:t>b. Pelat tergunting</a:t>
            </a:r>
            <a:br>
              <a:rPr lang="en-US" sz="2400" smtClean="0">
                <a:effectLst/>
              </a:rPr>
            </a:br>
            <a:r>
              <a:rPr lang="en-US" sz="2400" smtClean="0">
                <a:effectLst/>
              </a:rPr>
              <a:t>	 F = </a:t>
            </a:r>
            <a:r>
              <a:rPr lang="el-GR" sz="2400" smtClean="0">
                <a:effectLst/>
                <a:cs typeface="Tahoma" pitchFamily="34" charset="0"/>
              </a:rPr>
              <a:t>π</a:t>
            </a:r>
            <a:r>
              <a:rPr lang="en-US" sz="2400" smtClean="0">
                <a:effectLst/>
                <a:cs typeface="Tahoma" pitchFamily="34" charset="0"/>
              </a:rPr>
              <a:t>/4 d</a:t>
            </a:r>
            <a:r>
              <a:rPr lang="en-US" sz="2400" baseline="30000" smtClean="0">
                <a:effectLst/>
                <a:cs typeface="Tahoma" pitchFamily="34" charset="0"/>
              </a:rPr>
              <a:t>2</a:t>
            </a:r>
            <a:r>
              <a:rPr lang="en-US" sz="2400" smtClean="0">
                <a:effectLst/>
                <a:cs typeface="Tahoma" pitchFamily="34" charset="0"/>
              </a:rPr>
              <a:t> </a:t>
            </a:r>
            <a:r>
              <a:rPr lang="el-GR" sz="2400" smtClean="0">
                <a:effectLst/>
                <a:latin typeface="Times New Roman" pitchFamily="18" charset="0"/>
                <a:cs typeface="Times New Roman" pitchFamily="18" charset="0"/>
              </a:rPr>
              <a:t>τ</a:t>
            </a:r>
            <a:r>
              <a:rPr lang="en-US" sz="2400" baseline="-25000" smtClean="0">
                <a:effectLst/>
                <a:latin typeface="Times New Roman" pitchFamily="18" charset="0"/>
                <a:cs typeface="Times New Roman" pitchFamily="18" charset="0"/>
              </a:rPr>
              <a:t>p</a:t>
            </a:r>
            <a:endParaRPr lang="el-GR" sz="2400" baseline="-25000" smtClean="0">
              <a:effectLst/>
              <a:latin typeface="Times New Roman" pitchFamily="18" charset="0"/>
              <a:cs typeface="Times New Roman" pitchFamily="18" charset="0"/>
            </a:endParaRPr>
          </a:p>
        </p:txBody>
      </p:sp>
      <p:sp>
        <p:nvSpPr>
          <p:cNvPr id="16387" name="AutoShape 5"/>
          <p:cNvSpPr>
            <a:spLocks noChangeArrowheads="1"/>
          </p:cNvSpPr>
          <p:nvPr/>
        </p:nvSpPr>
        <p:spPr bwMode="auto">
          <a:xfrm>
            <a:off x="3132138" y="1628775"/>
            <a:ext cx="431800" cy="4318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6388" name="AutoShape 6"/>
          <p:cNvSpPr>
            <a:spLocks noChangeArrowheads="1"/>
          </p:cNvSpPr>
          <p:nvPr/>
        </p:nvSpPr>
        <p:spPr bwMode="auto">
          <a:xfrm>
            <a:off x="3132138" y="3068638"/>
            <a:ext cx="431800" cy="4318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6389" name="AutoShape 7"/>
          <p:cNvSpPr>
            <a:spLocks noChangeArrowheads="1"/>
          </p:cNvSpPr>
          <p:nvPr/>
        </p:nvSpPr>
        <p:spPr bwMode="auto">
          <a:xfrm>
            <a:off x="3132138" y="2349500"/>
            <a:ext cx="431800" cy="4318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6390" name="Line 8"/>
          <p:cNvSpPr>
            <a:spLocks noChangeShapeType="1"/>
          </p:cNvSpPr>
          <p:nvPr/>
        </p:nvSpPr>
        <p:spPr bwMode="auto">
          <a:xfrm>
            <a:off x="3060700" y="1844675"/>
            <a:ext cx="863600" cy="0"/>
          </a:xfrm>
          <a:prstGeom prst="line">
            <a:avLst/>
          </a:prstGeom>
          <a:noFill/>
          <a:ln w="9525">
            <a:solidFill>
              <a:schemeClr val="tx1"/>
            </a:solidFill>
            <a:round/>
            <a:headEnd/>
            <a:tailEnd/>
          </a:ln>
        </p:spPr>
        <p:txBody>
          <a:bodyPr/>
          <a:lstStyle/>
          <a:p>
            <a:endParaRPr lang="id-ID"/>
          </a:p>
        </p:txBody>
      </p:sp>
      <p:sp>
        <p:nvSpPr>
          <p:cNvPr id="16391" name="Line 9"/>
          <p:cNvSpPr>
            <a:spLocks noChangeShapeType="1"/>
          </p:cNvSpPr>
          <p:nvPr/>
        </p:nvSpPr>
        <p:spPr bwMode="auto">
          <a:xfrm>
            <a:off x="3059113" y="2565400"/>
            <a:ext cx="936625" cy="0"/>
          </a:xfrm>
          <a:prstGeom prst="line">
            <a:avLst/>
          </a:prstGeom>
          <a:noFill/>
          <a:ln w="9525">
            <a:solidFill>
              <a:schemeClr val="tx1"/>
            </a:solidFill>
            <a:round/>
            <a:headEnd/>
            <a:tailEnd/>
          </a:ln>
        </p:spPr>
        <p:txBody>
          <a:bodyPr/>
          <a:lstStyle/>
          <a:p>
            <a:endParaRPr lang="id-ID"/>
          </a:p>
        </p:txBody>
      </p:sp>
      <p:sp>
        <p:nvSpPr>
          <p:cNvPr id="16392" name="Line 11"/>
          <p:cNvSpPr>
            <a:spLocks noChangeShapeType="1"/>
          </p:cNvSpPr>
          <p:nvPr/>
        </p:nvSpPr>
        <p:spPr bwMode="auto">
          <a:xfrm>
            <a:off x="3059113" y="3284538"/>
            <a:ext cx="936625" cy="0"/>
          </a:xfrm>
          <a:prstGeom prst="line">
            <a:avLst/>
          </a:prstGeom>
          <a:noFill/>
          <a:ln w="9525">
            <a:solidFill>
              <a:schemeClr val="tx1"/>
            </a:solidFill>
            <a:round/>
            <a:headEnd/>
            <a:tailEnd/>
          </a:ln>
        </p:spPr>
        <p:txBody>
          <a:bodyPr/>
          <a:lstStyle/>
          <a:p>
            <a:endParaRPr lang="id-ID"/>
          </a:p>
        </p:txBody>
      </p:sp>
      <p:sp>
        <p:nvSpPr>
          <p:cNvPr id="16393" name="Line 12"/>
          <p:cNvSpPr>
            <a:spLocks noChangeShapeType="1"/>
          </p:cNvSpPr>
          <p:nvPr/>
        </p:nvSpPr>
        <p:spPr bwMode="auto">
          <a:xfrm>
            <a:off x="3924300" y="1844675"/>
            <a:ext cx="0" cy="720725"/>
          </a:xfrm>
          <a:prstGeom prst="line">
            <a:avLst/>
          </a:prstGeom>
          <a:noFill/>
          <a:ln w="9525">
            <a:solidFill>
              <a:schemeClr val="tx1"/>
            </a:solidFill>
            <a:round/>
            <a:headEnd type="triangle" w="med" len="med"/>
            <a:tailEnd type="triangle" w="med" len="med"/>
          </a:ln>
        </p:spPr>
        <p:txBody>
          <a:bodyPr/>
          <a:lstStyle/>
          <a:p>
            <a:endParaRPr lang="id-ID"/>
          </a:p>
        </p:txBody>
      </p:sp>
      <p:sp>
        <p:nvSpPr>
          <p:cNvPr id="16394" name="Line 13"/>
          <p:cNvSpPr>
            <a:spLocks noChangeShapeType="1"/>
          </p:cNvSpPr>
          <p:nvPr/>
        </p:nvSpPr>
        <p:spPr bwMode="auto">
          <a:xfrm>
            <a:off x="3924300" y="2563813"/>
            <a:ext cx="0" cy="720725"/>
          </a:xfrm>
          <a:prstGeom prst="line">
            <a:avLst/>
          </a:prstGeom>
          <a:noFill/>
          <a:ln w="9525">
            <a:solidFill>
              <a:schemeClr val="tx1"/>
            </a:solidFill>
            <a:round/>
            <a:headEnd type="triangle" w="med" len="med"/>
            <a:tailEnd type="triangle" w="med" len="med"/>
          </a:ln>
        </p:spPr>
        <p:txBody>
          <a:bodyPr/>
          <a:lstStyle/>
          <a:p>
            <a:endParaRPr lang="id-ID"/>
          </a:p>
        </p:txBody>
      </p:sp>
      <p:sp>
        <p:nvSpPr>
          <p:cNvPr id="16395" name="Line 14"/>
          <p:cNvSpPr>
            <a:spLocks noChangeShapeType="1"/>
          </p:cNvSpPr>
          <p:nvPr/>
        </p:nvSpPr>
        <p:spPr bwMode="auto">
          <a:xfrm>
            <a:off x="2700338" y="2347913"/>
            <a:ext cx="0" cy="433387"/>
          </a:xfrm>
          <a:prstGeom prst="line">
            <a:avLst/>
          </a:prstGeom>
          <a:noFill/>
          <a:ln w="9525">
            <a:solidFill>
              <a:schemeClr val="tx1"/>
            </a:solidFill>
            <a:round/>
            <a:headEnd type="triangle" w="med" len="med"/>
            <a:tailEnd type="triangle" w="med" len="med"/>
          </a:ln>
        </p:spPr>
        <p:txBody>
          <a:bodyPr/>
          <a:lstStyle/>
          <a:p>
            <a:endParaRPr lang="id-ID"/>
          </a:p>
        </p:txBody>
      </p:sp>
      <p:sp>
        <p:nvSpPr>
          <p:cNvPr id="16396" name="Line 15"/>
          <p:cNvSpPr>
            <a:spLocks noChangeShapeType="1"/>
          </p:cNvSpPr>
          <p:nvPr/>
        </p:nvSpPr>
        <p:spPr bwMode="auto">
          <a:xfrm>
            <a:off x="2627313" y="2781300"/>
            <a:ext cx="863600" cy="0"/>
          </a:xfrm>
          <a:prstGeom prst="line">
            <a:avLst/>
          </a:prstGeom>
          <a:noFill/>
          <a:ln w="9525">
            <a:solidFill>
              <a:schemeClr val="tx1"/>
            </a:solidFill>
            <a:round/>
            <a:headEnd/>
            <a:tailEnd/>
          </a:ln>
        </p:spPr>
        <p:txBody>
          <a:bodyPr/>
          <a:lstStyle/>
          <a:p>
            <a:endParaRPr lang="id-ID"/>
          </a:p>
        </p:txBody>
      </p:sp>
      <p:sp>
        <p:nvSpPr>
          <p:cNvPr id="16397" name="Line 16"/>
          <p:cNvSpPr>
            <a:spLocks noChangeShapeType="1"/>
          </p:cNvSpPr>
          <p:nvPr/>
        </p:nvSpPr>
        <p:spPr bwMode="auto">
          <a:xfrm>
            <a:off x="2627313" y="2349500"/>
            <a:ext cx="863600"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c. Pelat melumer</a:t>
            </a:r>
            <a:br>
              <a:rPr lang="en-US" sz="2400" smtClean="0">
                <a:effectLst/>
              </a:rPr>
            </a:br>
            <a:r>
              <a:rPr lang="en-US" sz="2400" smtClean="0">
                <a:effectLst/>
              </a:rPr>
              <a:t>	F = d t </a:t>
            </a:r>
            <a:r>
              <a:rPr lang="el-GR" sz="2400" smtClean="0">
                <a:effectLst/>
                <a:latin typeface="Times New Roman" pitchFamily="18" charset="0"/>
                <a:cs typeface="Times New Roman" pitchFamily="18" charset="0"/>
              </a:rPr>
              <a:t>σ</a:t>
            </a:r>
            <a:r>
              <a:rPr lang="en-US" sz="2400" baseline="-25000" smtClean="0">
                <a:effectLst/>
                <a:latin typeface="Times New Roman" pitchFamily="18" charset="0"/>
                <a:cs typeface="Times New Roman" pitchFamily="18" charset="0"/>
              </a:rPr>
              <a:t>e</a:t>
            </a:r>
            <a:r>
              <a:rPr lang="en-US" sz="2400" smtClean="0">
                <a:effectLst/>
              </a:rPr>
              <a:t> </a:t>
            </a:r>
            <a:br>
              <a:rPr lang="en-US" sz="2400" smtClean="0">
                <a:effectLst/>
              </a:rPr>
            </a:br>
            <a:r>
              <a:rPr lang="en-US" sz="2400" smtClean="0">
                <a:effectLst/>
              </a:rPr>
              <a:t/>
            </a:r>
            <a:br>
              <a:rPr lang="en-US" sz="2400" smtClean="0">
                <a:effectLst/>
              </a:rPr>
            </a:br>
            <a:r>
              <a:rPr lang="en-US" sz="2400" smtClean="0">
                <a:effectLst/>
              </a:rPr>
              <a:t>d. Tepi pelat tergunting</a:t>
            </a:r>
            <a:br>
              <a:rPr lang="en-US" sz="2400" smtClean="0">
                <a:effectLst/>
              </a:rPr>
            </a:br>
            <a:r>
              <a:rPr lang="en-US" sz="2400" smtClean="0">
                <a:effectLst/>
              </a:rPr>
              <a:t>	F = 2 d t </a:t>
            </a:r>
            <a:r>
              <a:rPr lang="el-GR" sz="2400" smtClean="0">
                <a:effectLst/>
                <a:latin typeface="Times New Roman" pitchFamily="18" charset="0"/>
                <a:cs typeface="Times New Roman" pitchFamily="18" charset="0"/>
              </a:rPr>
              <a:t>τ</a:t>
            </a:r>
            <a:r>
              <a:rPr lang="en-US" sz="2400" baseline="-25000" smtClean="0">
                <a:effectLst/>
                <a:latin typeface="Times New Roman" pitchFamily="18" charset="0"/>
                <a:cs typeface="Times New Roman" pitchFamily="18" charset="0"/>
              </a:rPr>
              <a:t>t</a:t>
            </a:r>
            <a:r>
              <a:rPr lang="en-US" sz="2400" smtClean="0">
                <a:effectLst/>
                <a:latin typeface="Times New Roman" pitchFamily="18" charset="0"/>
                <a:cs typeface="Times New Roman" pitchFamily="18" charset="0"/>
              </a:rPr>
              <a:t/>
            </a:r>
            <a:br>
              <a:rPr lang="en-US" sz="2400" smtClean="0">
                <a:effectLst/>
                <a:latin typeface="Times New Roman" pitchFamily="18" charset="0"/>
                <a:cs typeface="Times New Roman" pitchFamily="18" charset="0"/>
              </a:rPr>
            </a:br>
            <a:r>
              <a:rPr lang="en-US" sz="2400" smtClean="0">
                <a:effectLst/>
                <a:latin typeface="Times New Roman" pitchFamily="18" charset="0"/>
                <a:cs typeface="Times New Roman" pitchFamily="18" charset="0"/>
              </a:rPr>
              <a:t/>
            </a:r>
            <a:br>
              <a:rPr lang="en-US" sz="2400" smtClean="0">
                <a:effectLst/>
                <a:latin typeface="Times New Roman" pitchFamily="18" charset="0"/>
                <a:cs typeface="Times New Roman" pitchFamily="18" charset="0"/>
              </a:rPr>
            </a:br>
            <a:r>
              <a:rPr lang="en-US" sz="2400" smtClean="0">
                <a:effectLst/>
                <a:cs typeface="Times New Roman" pitchFamily="18" charset="0"/>
              </a:rPr>
              <a:t>Keterangan :</a:t>
            </a:r>
            <a:br>
              <a:rPr lang="en-US" sz="2400" smtClean="0">
                <a:effectLst/>
                <a:cs typeface="Times New Roman" pitchFamily="18" charset="0"/>
              </a:rPr>
            </a:br>
            <a:r>
              <a:rPr lang="en-US" sz="2400" smtClean="0">
                <a:effectLst/>
                <a:cs typeface="Times New Roman" pitchFamily="18" charset="0"/>
              </a:rPr>
              <a:t>	t  = Tebal pelat (mm)</a:t>
            </a:r>
            <a:br>
              <a:rPr lang="en-US" sz="2400" smtClean="0">
                <a:effectLst/>
                <a:cs typeface="Times New Roman" pitchFamily="18" charset="0"/>
              </a:rPr>
            </a:br>
            <a:r>
              <a:rPr lang="en-US" sz="2400" smtClean="0">
                <a:effectLst/>
                <a:cs typeface="Times New Roman" pitchFamily="18" charset="0"/>
              </a:rPr>
              <a:t>	d = Diameter paku keling (mm)</a:t>
            </a:r>
            <a:br>
              <a:rPr lang="en-US" sz="2400" smtClean="0">
                <a:effectLst/>
                <a:cs typeface="Times New Roman" pitchFamily="18" charset="0"/>
              </a:rPr>
            </a:br>
            <a:r>
              <a:rPr lang="en-US" sz="2400" smtClean="0">
                <a:effectLst/>
                <a:cs typeface="Times New Roman" pitchFamily="18" charset="0"/>
              </a:rPr>
              <a:t>	s = Jarak antar paku keling (mm)</a:t>
            </a:r>
            <a:endParaRPr lang="en-GB" sz="2400" baseline="-25000" smtClean="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Untuk menentukan efisiensi sambungan :</a:t>
            </a:r>
            <a:br>
              <a:rPr lang="en-US" sz="2400" smtClean="0">
                <a:effectLst/>
              </a:rPr>
            </a:br>
            <a:r>
              <a:rPr lang="en-US" sz="2400" smtClean="0">
                <a:effectLst/>
              </a:rPr>
              <a:t>	Kekuatan sambungan </a:t>
            </a:r>
            <a:br>
              <a:rPr lang="en-US" sz="2400" smtClean="0">
                <a:effectLst/>
              </a:rPr>
            </a:br>
            <a:r>
              <a:rPr lang="el-GR" sz="2400" smtClean="0">
                <a:effectLst/>
                <a:latin typeface="Times New Roman" pitchFamily="18" charset="0"/>
                <a:cs typeface="Times New Roman" pitchFamily="18" charset="0"/>
              </a:rPr>
              <a:t>η</a:t>
            </a:r>
            <a:r>
              <a:rPr lang="en-US" sz="2400" smtClean="0">
                <a:effectLst/>
                <a:latin typeface="Times New Roman" pitchFamily="18" charset="0"/>
                <a:cs typeface="Times New Roman" pitchFamily="18" charset="0"/>
              </a:rPr>
              <a:t>   </a:t>
            </a:r>
            <a:r>
              <a:rPr lang="en-US" sz="2400" smtClean="0">
                <a:effectLst/>
                <a:cs typeface="Times New Roman" pitchFamily="18" charset="0"/>
              </a:rPr>
              <a:t>=</a:t>
            </a:r>
            <a:r>
              <a:rPr lang="en-US" sz="2400" smtClean="0">
                <a:effectLst/>
                <a:latin typeface="Times New Roman" pitchFamily="18" charset="0"/>
                <a:cs typeface="Times New Roman" pitchFamily="18" charset="0"/>
              </a:rPr>
              <a:t> 				      </a:t>
            </a:r>
            <a:r>
              <a:rPr lang="en-US" sz="2400" smtClean="0">
                <a:effectLst/>
                <a:cs typeface="Times New Roman" pitchFamily="18" charset="0"/>
              </a:rPr>
              <a:t>x 100 %</a:t>
            </a:r>
            <a:br>
              <a:rPr lang="en-US" sz="2400" smtClean="0">
                <a:effectLst/>
                <a:cs typeface="Times New Roman" pitchFamily="18" charset="0"/>
              </a:rPr>
            </a:br>
            <a:r>
              <a:rPr lang="en-US" sz="2400" smtClean="0">
                <a:effectLst/>
                <a:cs typeface="Times New Roman" pitchFamily="18" charset="0"/>
              </a:rPr>
              <a:t>	Kekuatan pelat utuh</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Gaya F terkecil diantara kegagalan sambungan</a:t>
            </a:r>
            <a:br>
              <a:rPr lang="en-US" sz="2400" smtClean="0">
                <a:effectLst/>
                <a:cs typeface="Times New Roman" pitchFamily="18" charset="0"/>
              </a:rPr>
            </a:br>
            <a:r>
              <a:rPr lang="el-GR" sz="2400" smtClean="0">
                <a:effectLst/>
                <a:latin typeface="Times New Roman" pitchFamily="18" charset="0"/>
                <a:cs typeface="Times New Roman" pitchFamily="18" charset="0"/>
              </a:rPr>
              <a:t>η</a:t>
            </a:r>
            <a:r>
              <a:rPr lang="en-US" sz="2400" smtClean="0">
                <a:effectLst/>
                <a:cs typeface="Times New Roman" pitchFamily="18" charset="0"/>
              </a:rPr>
              <a:t>  =								</a:t>
            </a:r>
            <a:br>
              <a:rPr lang="en-US" sz="2400" smtClean="0">
                <a:effectLst/>
                <a:cs typeface="Times New Roman" pitchFamily="18" charset="0"/>
              </a:rPr>
            </a:br>
            <a:r>
              <a:rPr lang="en-US" sz="2400" smtClean="0">
                <a:effectLst/>
                <a:cs typeface="Times New Roman" pitchFamily="18" charset="0"/>
              </a:rPr>
              <a:t>				 </a:t>
            </a:r>
            <a:r>
              <a:rPr lang="en-US" sz="2400" smtClean="0">
                <a:effectLst/>
              </a:rPr>
              <a:t>t s </a:t>
            </a:r>
            <a:r>
              <a:rPr lang="el-GR" sz="2400" smtClean="0">
                <a:effectLst/>
                <a:latin typeface="Times New Roman" pitchFamily="18" charset="0"/>
                <a:cs typeface="Times New Roman" pitchFamily="18" charset="0"/>
              </a:rPr>
              <a:t>σ</a:t>
            </a:r>
            <a:r>
              <a:rPr lang="en-US" sz="2400" baseline="-25000" smtClean="0">
                <a:effectLst/>
                <a:latin typeface="Times New Roman" pitchFamily="18" charset="0"/>
                <a:cs typeface="Times New Roman" pitchFamily="18" charset="0"/>
              </a:rPr>
              <a:t>t</a:t>
            </a:r>
            <a:r>
              <a:rPr lang="en-US" sz="2400" smtClean="0">
                <a:effectLst/>
                <a:cs typeface="Times New Roman" pitchFamily="18" charset="0"/>
              </a:rPr>
              <a:t> 		</a:t>
            </a:r>
            <a:endParaRPr lang="el-GR" sz="2400" smtClean="0">
              <a:effectLst/>
              <a:cs typeface="Times New Roman" pitchFamily="18" charset="0"/>
            </a:endParaRPr>
          </a:p>
        </p:txBody>
      </p:sp>
      <p:sp>
        <p:nvSpPr>
          <p:cNvPr id="18435" name="Line 5"/>
          <p:cNvSpPr>
            <a:spLocks noChangeShapeType="1"/>
          </p:cNvSpPr>
          <p:nvPr/>
        </p:nvSpPr>
        <p:spPr bwMode="auto">
          <a:xfrm>
            <a:off x="1260475" y="2852738"/>
            <a:ext cx="3240088" cy="0"/>
          </a:xfrm>
          <a:prstGeom prst="line">
            <a:avLst/>
          </a:prstGeom>
          <a:noFill/>
          <a:ln w="9525">
            <a:solidFill>
              <a:schemeClr val="tx1"/>
            </a:solidFill>
            <a:round/>
            <a:headEnd/>
            <a:tailEnd/>
          </a:ln>
        </p:spPr>
        <p:txBody>
          <a:bodyPr/>
          <a:lstStyle/>
          <a:p>
            <a:endParaRPr lang="id-ID"/>
          </a:p>
        </p:txBody>
      </p:sp>
      <p:sp>
        <p:nvSpPr>
          <p:cNvPr id="18436" name="Line 6"/>
          <p:cNvSpPr>
            <a:spLocks noChangeShapeType="1"/>
          </p:cNvSpPr>
          <p:nvPr/>
        </p:nvSpPr>
        <p:spPr bwMode="auto">
          <a:xfrm>
            <a:off x="1331913" y="4365625"/>
            <a:ext cx="6624637"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2. Sambungan Paku Keling Berhimpit Ganda</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s</a:t>
            </a:r>
            <a:br>
              <a:rPr lang="en-US" sz="2400" smtClean="0">
                <a:effectLst/>
              </a:rPr>
            </a:br>
            <a:r>
              <a:rPr lang="en-US" sz="2400" smtClean="0">
                <a:effectLst/>
              </a:rPr>
              <a:t>		d	</a:t>
            </a:r>
            <a:br>
              <a:rPr lang="en-US" sz="2400" smtClean="0">
                <a:effectLst/>
              </a:rPr>
            </a:br>
            <a:r>
              <a:rPr lang="en-US" sz="2400" smtClean="0">
                <a:effectLst/>
              </a:rPr>
              <a:t>						s</a:t>
            </a:r>
            <a:br>
              <a:rPr lang="en-US" sz="2400" smtClean="0">
                <a:effectLst/>
              </a:rPr>
            </a:br>
            <a:r>
              <a:rPr lang="en-US" sz="2400" smtClean="0">
                <a:effectLst/>
              </a:rPr>
              <a:t>						</a:t>
            </a:r>
            <a:br>
              <a:rPr lang="en-US" sz="2400" smtClean="0">
                <a:effectLst/>
              </a:rPr>
            </a:br>
            <a:r>
              <a:rPr lang="en-US" sz="2400" smtClean="0">
                <a:effectLst/>
              </a:rPr>
              <a:t/>
            </a:r>
            <a:br>
              <a:rPr lang="en-US" sz="2400" smtClean="0">
                <a:effectLst/>
              </a:rPr>
            </a:br>
            <a:r>
              <a:rPr lang="en-US" sz="2400" smtClean="0">
                <a:effectLst/>
              </a:rPr>
              <a:t>Besarnya gaya F pada setiap kegagalan sambungan</a:t>
            </a:r>
            <a:br>
              <a:rPr lang="en-US" sz="2400" smtClean="0">
                <a:effectLst/>
              </a:rPr>
            </a:br>
            <a:r>
              <a:rPr lang="en-US" sz="2400" smtClean="0">
                <a:effectLst/>
              </a:rPr>
              <a:t>a. Pelat sobek </a:t>
            </a:r>
            <a:br>
              <a:rPr lang="en-US" sz="2400" smtClean="0">
                <a:effectLst/>
              </a:rPr>
            </a:br>
            <a:r>
              <a:rPr lang="en-US" sz="2400" smtClean="0">
                <a:effectLst/>
              </a:rPr>
              <a:t>	F = (s – d) t </a:t>
            </a:r>
            <a:r>
              <a:rPr lang="el-GR" sz="2400" smtClean="0">
                <a:effectLst/>
                <a:latin typeface="Times New Roman" pitchFamily="18" charset="0"/>
                <a:cs typeface="Times New Roman" pitchFamily="18" charset="0"/>
              </a:rPr>
              <a:t>σ</a:t>
            </a:r>
            <a:r>
              <a:rPr lang="en-US" sz="2400" baseline="-25000" smtClean="0">
                <a:effectLst/>
                <a:latin typeface="Times New Roman" pitchFamily="18" charset="0"/>
                <a:cs typeface="Times New Roman" pitchFamily="18" charset="0"/>
              </a:rPr>
              <a:t>t</a:t>
            </a:r>
            <a:r>
              <a:rPr lang="en-US" sz="2400" smtClean="0">
                <a:effectLst/>
              </a:rPr>
              <a:t> </a:t>
            </a:r>
            <a:br>
              <a:rPr lang="en-US" sz="2400" smtClean="0">
                <a:effectLst/>
              </a:rPr>
            </a:br>
            <a:r>
              <a:rPr lang="en-US" sz="2400" smtClean="0">
                <a:effectLst/>
              </a:rPr>
              <a:t/>
            </a:r>
            <a:br>
              <a:rPr lang="en-US" sz="2400" smtClean="0">
                <a:effectLst/>
              </a:rPr>
            </a:br>
            <a:r>
              <a:rPr lang="en-US" sz="2400" smtClean="0">
                <a:effectLst/>
              </a:rPr>
              <a:t>b. Pelat tergunting</a:t>
            </a:r>
            <a:br>
              <a:rPr lang="en-US" sz="2400" smtClean="0">
                <a:effectLst/>
              </a:rPr>
            </a:br>
            <a:r>
              <a:rPr lang="en-US" sz="2400" smtClean="0">
                <a:effectLst/>
              </a:rPr>
              <a:t>	 F =  2 </a:t>
            </a:r>
            <a:r>
              <a:rPr lang="el-GR" sz="2400" smtClean="0">
                <a:effectLst/>
                <a:cs typeface="Tahoma" pitchFamily="34" charset="0"/>
              </a:rPr>
              <a:t>π</a:t>
            </a:r>
            <a:r>
              <a:rPr lang="en-US" sz="2400" smtClean="0">
                <a:effectLst/>
                <a:cs typeface="Tahoma" pitchFamily="34" charset="0"/>
              </a:rPr>
              <a:t>/4 d</a:t>
            </a:r>
            <a:r>
              <a:rPr lang="en-US" sz="2400" baseline="30000" smtClean="0">
                <a:effectLst/>
                <a:cs typeface="Tahoma" pitchFamily="34" charset="0"/>
              </a:rPr>
              <a:t>2</a:t>
            </a:r>
            <a:r>
              <a:rPr lang="en-US" sz="2400" smtClean="0">
                <a:effectLst/>
                <a:cs typeface="Tahoma" pitchFamily="34" charset="0"/>
              </a:rPr>
              <a:t> </a:t>
            </a:r>
            <a:r>
              <a:rPr lang="el-GR" sz="2400" smtClean="0">
                <a:effectLst/>
                <a:latin typeface="Times New Roman" pitchFamily="18" charset="0"/>
                <a:cs typeface="Times New Roman" pitchFamily="18" charset="0"/>
              </a:rPr>
              <a:t>τ</a:t>
            </a:r>
            <a:r>
              <a:rPr lang="en-US" sz="2400" baseline="-25000" smtClean="0">
                <a:effectLst/>
                <a:latin typeface="Times New Roman" pitchFamily="18" charset="0"/>
                <a:cs typeface="Times New Roman" pitchFamily="18" charset="0"/>
              </a:rPr>
              <a:t>p</a:t>
            </a:r>
            <a:endParaRPr lang="en-GB" sz="2400" baseline="-25000" smtClean="0">
              <a:effectLst/>
              <a:latin typeface="Times New Roman" pitchFamily="18" charset="0"/>
              <a:cs typeface="Times New Roman" pitchFamily="18" charset="0"/>
            </a:endParaRPr>
          </a:p>
        </p:txBody>
      </p:sp>
      <p:sp>
        <p:nvSpPr>
          <p:cNvPr id="19459" name="AutoShape 5"/>
          <p:cNvSpPr>
            <a:spLocks noChangeArrowheads="1"/>
          </p:cNvSpPr>
          <p:nvPr/>
        </p:nvSpPr>
        <p:spPr bwMode="auto">
          <a:xfrm>
            <a:off x="5149850" y="1773238"/>
            <a:ext cx="358775" cy="360362"/>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60" name="AutoShape 6"/>
          <p:cNvSpPr>
            <a:spLocks noChangeArrowheads="1"/>
          </p:cNvSpPr>
          <p:nvPr/>
        </p:nvSpPr>
        <p:spPr bwMode="auto">
          <a:xfrm>
            <a:off x="3781425" y="2347913"/>
            <a:ext cx="358775" cy="360362"/>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61" name="AutoShape 7"/>
          <p:cNvSpPr>
            <a:spLocks noChangeArrowheads="1"/>
          </p:cNvSpPr>
          <p:nvPr/>
        </p:nvSpPr>
        <p:spPr bwMode="auto">
          <a:xfrm>
            <a:off x="5149850" y="2347913"/>
            <a:ext cx="358775" cy="360362"/>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62" name="AutoShape 8"/>
          <p:cNvSpPr>
            <a:spLocks noChangeArrowheads="1"/>
          </p:cNvSpPr>
          <p:nvPr/>
        </p:nvSpPr>
        <p:spPr bwMode="auto">
          <a:xfrm>
            <a:off x="5149850" y="2997200"/>
            <a:ext cx="358775" cy="360363"/>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63" name="AutoShape 9"/>
          <p:cNvSpPr>
            <a:spLocks noChangeArrowheads="1"/>
          </p:cNvSpPr>
          <p:nvPr/>
        </p:nvSpPr>
        <p:spPr bwMode="auto">
          <a:xfrm>
            <a:off x="3779838" y="1773238"/>
            <a:ext cx="358775" cy="360362"/>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64" name="AutoShape 10"/>
          <p:cNvSpPr>
            <a:spLocks noChangeArrowheads="1"/>
          </p:cNvSpPr>
          <p:nvPr/>
        </p:nvSpPr>
        <p:spPr bwMode="auto">
          <a:xfrm>
            <a:off x="3779838" y="2997200"/>
            <a:ext cx="358775" cy="360363"/>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65" name="Line 13"/>
          <p:cNvSpPr>
            <a:spLocks noChangeShapeType="1"/>
          </p:cNvSpPr>
          <p:nvPr/>
        </p:nvSpPr>
        <p:spPr bwMode="auto">
          <a:xfrm flipH="1">
            <a:off x="2555875" y="2349500"/>
            <a:ext cx="1368425" cy="0"/>
          </a:xfrm>
          <a:prstGeom prst="line">
            <a:avLst/>
          </a:prstGeom>
          <a:noFill/>
          <a:ln w="9525">
            <a:solidFill>
              <a:schemeClr val="tx1"/>
            </a:solidFill>
            <a:round/>
            <a:headEnd/>
            <a:tailEnd/>
          </a:ln>
        </p:spPr>
        <p:txBody>
          <a:bodyPr/>
          <a:lstStyle/>
          <a:p>
            <a:endParaRPr lang="id-ID"/>
          </a:p>
        </p:txBody>
      </p:sp>
      <p:sp>
        <p:nvSpPr>
          <p:cNvPr id="19466" name="Line 15"/>
          <p:cNvSpPr>
            <a:spLocks noChangeShapeType="1"/>
          </p:cNvSpPr>
          <p:nvPr/>
        </p:nvSpPr>
        <p:spPr bwMode="auto">
          <a:xfrm flipH="1">
            <a:off x="2627313" y="2708275"/>
            <a:ext cx="1368425" cy="0"/>
          </a:xfrm>
          <a:prstGeom prst="line">
            <a:avLst/>
          </a:prstGeom>
          <a:noFill/>
          <a:ln w="9525">
            <a:solidFill>
              <a:schemeClr val="tx1"/>
            </a:solidFill>
            <a:round/>
            <a:headEnd/>
            <a:tailEnd/>
          </a:ln>
        </p:spPr>
        <p:txBody>
          <a:bodyPr/>
          <a:lstStyle/>
          <a:p>
            <a:endParaRPr lang="id-ID"/>
          </a:p>
        </p:txBody>
      </p:sp>
      <p:sp>
        <p:nvSpPr>
          <p:cNvPr id="19467" name="Line 16"/>
          <p:cNvSpPr>
            <a:spLocks noChangeShapeType="1"/>
          </p:cNvSpPr>
          <p:nvPr/>
        </p:nvSpPr>
        <p:spPr bwMode="auto">
          <a:xfrm flipH="1">
            <a:off x="5075238" y="3213100"/>
            <a:ext cx="936625" cy="0"/>
          </a:xfrm>
          <a:prstGeom prst="line">
            <a:avLst/>
          </a:prstGeom>
          <a:noFill/>
          <a:ln w="9525">
            <a:solidFill>
              <a:schemeClr val="tx1"/>
            </a:solidFill>
            <a:round/>
            <a:headEnd/>
            <a:tailEnd/>
          </a:ln>
        </p:spPr>
        <p:txBody>
          <a:bodyPr/>
          <a:lstStyle/>
          <a:p>
            <a:endParaRPr lang="id-ID"/>
          </a:p>
        </p:txBody>
      </p:sp>
      <p:sp>
        <p:nvSpPr>
          <p:cNvPr id="19468" name="Line 17"/>
          <p:cNvSpPr>
            <a:spLocks noChangeShapeType="1"/>
          </p:cNvSpPr>
          <p:nvPr/>
        </p:nvSpPr>
        <p:spPr bwMode="auto">
          <a:xfrm flipH="1">
            <a:off x="5075238" y="2565400"/>
            <a:ext cx="936625" cy="0"/>
          </a:xfrm>
          <a:prstGeom prst="line">
            <a:avLst/>
          </a:prstGeom>
          <a:noFill/>
          <a:ln w="9525">
            <a:solidFill>
              <a:schemeClr val="tx1"/>
            </a:solidFill>
            <a:round/>
            <a:headEnd/>
            <a:tailEnd/>
          </a:ln>
        </p:spPr>
        <p:txBody>
          <a:bodyPr/>
          <a:lstStyle/>
          <a:p>
            <a:endParaRPr lang="id-ID"/>
          </a:p>
        </p:txBody>
      </p:sp>
      <p:sp>
        <p:nvSpPr>
          <p:cNvPr id="19469" name="Line 18"/>
          <p:cNvSpPr>
            <a:spLocks noChangeShapeType="1"/>
          </p:cNvSpPr>
          <p:nvPr/>
        </p:nvSpPr>
        <p:spPr bwMode="auto">
          <a:xfrm flipH="1">
            <a:off x="5075238" y="1989138"/>
            <a:ext cx="936625" cy="0"/>
          </a:xfrm>
          <a:prstGeom prst="line">
            <a:avLst/>
          </a:prstGeom>
          <a:noFill/>
          <a:ln w="9525">
            <a:solidFill>
              <a:schemeClr val="tx1"/>
            </a:solidFill>
            <a:round/>
            <a:headEnd/>
            <a:tailEnd/>
          </a:ln>
        </p:spPr>
        <p:txBody>
          <a:bodyPr/>
          <a:lstStyle/>
          <a:p>
            <a:endParaRPr lang="id-ID"/>
          </a:p>
        </p:txBody>
      </p:sp>
      <p:sp>
        <p:nvSpPr>
          <p:cNvPr id="19470" name="Line 19"/>
          <p:cNvSpPr>
            <a:spLocks noChangeShapeType="1"/>
          </p:cNvSpPr>
          <p:nvPr/>
        </p:nvSpPr>
        <p:spPr bwMode="auto">
          <a:xfrm>
            <a:off x="5867400" y="1989138"/>
            <a:ext cx="0" cy="576262"/>
          </a:xfrm>
          <a:prstGeom prst="line">
            <a:avLst/>
          </a:prstGeom>
          <a:noFill/>
          <a:ln w="9525">
            <a:solidFill>
              <a:schemeClr val="tx1"/>
            </a:solidFill>
            <a:round/>
            <a:headEnd type="triangle" w="med" len="med"/>
            <a:tailEnd type="triangle" w="med" len="med"/>
          </a:ln>
        </p:spPr>
        <p:txBody>
          <a:bodyPr/>
          <a:lstStyle/>
          <a:p>
            <a:endParaRPr lang="id-ID"/>
          </a:p>
        </p:txBody>
      </p:sp>
      <p:sp>
        <p:nvSpPr>
          <p:cNvPr id="19471" name="Line 20"/>
          <p:cNvSpPr>
            <a:spLocks noChangeShapeType="1"/>
          </p:cNvSpPr>
          <p:nvPr/>
        </p:nvSpPr>
        <p:spPr bwMode="auto">
          <a:xfrm>
            <a:off x="2700338" y="2349500"/>
            <a:ext cx="0" cy="360363"/>
          </a:xfrm>
          <a:prstGeom prst="line">
            <a:avLst/>
          </a:prstGeom>
          <a:noFill/>
          <a:ln w="9525">
            <a:solidFill>
              <a:schemeClr val="tx1"/>
            </a:solidFill>
            <a:round/>
            <a:headEnd type="triangle" w="med" len="med"/>
            <a:tailEnd type="triangle" w="med" len="med"/>
          </a:ln>
        </p:spPr>
        <p:txBody>
          <a:bodyPr/>
          <a:lstStyle/>
          <a:p>
            <a:endParaRPr lang="id-ID"/>
          </a:p>
        </p:txBody>
      </p:sp>
      <p:sp>
        <p:nvSpPr>
          <p:cNvPr id="19472" name="Line 21"/>
          <p:cNvSpPr>
            <a:spLocks noChangeShapeType="1"/>
          </p:cNvSpPr>
          <p:nvPr/>
        </p:nvSpPr>
        <p:spPr bwMode="auto">
          <a:xfrm>
            <a:off x="5867400" y="2565400"/>
            <a:ext cx="0" cy="647700"/>
          </a:xfrm>
          <a:prstGeom prst="line">
            <a:avLst/>
          </a:prstGeom>
          <a:noFill/>
          <a:ln w="9525">
            <a:solidFill>
              <a:schemeClr val="tx1"/>
            </a:solidFill>
            <a:round/>
            <a:headEnd type="triangle" w="med" len="me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c. Pelat melumer</a:t>
            </a:r>
            <a:br>
              <a:rPr lang="en-US" sz="2400" smtClean="0">
                <a:effectLst/>
              </a:rPr>
            </a:br>
            <a:r>
              <a:rPr lang="en-US" sz="2400" smtClean="0">
                <a:effectLst/>
              </a:rPr>
              <a:t>	F = 2 d t </a:t>
            </a:r>
            <a:r>
              <a:rPr lang="el-GR" sz="2400" smtClean="0">
                <a:effectLst/>
                <a:latin typeface="Times New Roman" pitchFamily="18" charset="0"/>
                <a:cs typeface="Times New Roman" pitchFamily="18" charset="0"/>
              </a:rPr>
              <a:t>σ</a:t>
            </a:r>
            <a:r>
              <a:rPr lang="en-US" sz="2400" baseline="-25000" smtClean="0">
                <a:effectLst/>
                <a:latin typeface="Times New Roman" pitchFamily="18" charset="0"/>
                <a:cs typeface="Times New Roman" pitchFamily="18" charset="0"/>
              </a:rPr>
              <a:t>e</a:t>
            </a:r>
            <a:r>
              <a:rPr lang="en-US" sz="2400" smtClean="0">
                <a:effectLst/>
                <a:latin typeface="Times New Roman" pitchFamily="18" charset="0"/>
                <a:cs typeface="Times New Roman" pitchFamily="18" charset="0"/>
              </a:rPr>
              <a:t/>
            </a:r>
            <a:br>
              <a:rPr lang="en-US" sz="2400" smtClean="0">
                <a:effectLst/>
                <a:latin typeface="Times New Roman" pitchFamily="18" charset="0"/>
                <a:cs typeface="Times New Roman" pitchFamily="18" charset="0"/>
              </a:rPr>
            </a:br>
            <a:r>
              <a:rPr lang="en-US" sz="2400" smtClean="0">
                <a:effectLst/>
                <a:latin typeface="Times New Roman" pitchFamily="18" charset="0"/>
                <a:cs typeface="Times New Roman" pitchFamily="18" charset="0"/>
              </a:rPr>
              <a:t/>
            </a:r>
            <a:br>
              <a:rPr lang="en-US" sz="2400" smtClean="0">
                <a:effectLst/>
                <a:latin typeface="Times New Roman" pitchFamily="18" charset="0"/>
                <a:cs typeface="Times New Roman" pitchFamily="18" charset="0"/>
              </a:rPr>
            </a:br>
            <a:r>
              <a:rPr lang="en-US" sz="2400" smtClean="0">
                <a:effectLst/>
                <a:latin typeface="Times New Roman" pitchFamily="18" charset="0"/>
                <a:cs typeface="Times New Roman" pitchFamily="18" charset="0"/>
              </a:rPr>
              <a:t> </a:t>
            </a:r>
            <a:r>
              <a:rPr lang="en-US" sz="2400" smtClean="0">
                <a:effectLst/>
              </a:rPr>
              <a:t>Untuk menentukan efisiensi sambungan :</a:t>
            </a:r>
            <a:br>
              <a:rPr lang="en-US" sz="2400" smtClean="0">
                <a:effectLst/>
              </a:rPr>
            </a:br>
            <a:r>
              <a:rPr lang="en-US" sz="2400" smtClean="0">
                <a:effectLst/>
              </a:rPr>
              <a:t>	Kekuatan sambungan </a:t>
            </a:r>
            <a:br>
              <a:rPr lang="en-US" sz="2400" smtClean="0">
                <a:effectLst/>
              </a:rPr>
            </a:br>
            <a:r>
              <a:rPr lang="el-GR" sz="2400" smtClean="0">
                <a:effectLst/>
                <a:latin typeface="Times New Roman" pitchFamily="18" charset="0"/>
                <a:cs typeface="Times New Roman" pitchFamily="18" charset="0"/>
              </a:rPr>
              <a:t>η</a:t>
            </a:r>
            <a:r>
              <a:rPr lang="en-US" sz="2400" smtClean="0">
                <a:effectLst/>
                <a:latin typeface="Times New Roman" pitchFamily="18" charset="0"/>
                <a:cs typeface="Times New Roman" pitchFamily="18" charset="0"/>
              </a:rPr>
              <a:t>   </a:t>
            </a:r>
            <a:r>
              <a:rPr lang="en-US" sz="2400" smtClean="0">
                <a:effectLst/>
                <a:cs typeface="Times New Roman" pitchFamily="18" charset="0"/>
              </a:rPr>
              <a:t>=</a:t>
            </a:r>
            <a:r>
              <a:rPr lang="en-US" sz="2400" smtClean="0">
                <a:effectLst/>
                <a:latin typeface="Times New Roman" pitchFamily="18" charset="0"/>
                <a:cs typeface="Times New Roman" pitchFamily="18" charset="0"/>
              </a:rPr>
              <a:t> 				      </a:t>
            </a:r>
            <a:r>
              <a:rPr lang="en-US" sz="2400" smtClean="0">
                <a:effectLst/>
                <a:cs typeface="Times New Roman" pitchFamily="18" charset="0"/>
              </a:rPr>
              <a:t>x 100 %</a:t>
            </a:r>
            <a:br>
              <a:rPr lang="en-US" sz="2400" smtClean="0">
                <a:effectLst/>
                <a:cs typeface="Times New Roman" pitchFamily="18" charset="0"/>
              </a:rPr>
            </a:br>
            <a:r>
              <a:rPr lang="en-US" sz="2400" smtClean="0">
                <a:effectLst/>
                <a:cs typeface="Times New Roman" pitchFamily="18" charset="0"/>
              </a:rPr>
              <a:t>	Kekuatan pelat utuh</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Gaya F terkecil diantara kegagalan sambungan</a:t>
            </a:r>
            <a:br>
              <a:rPr lang="en-US" sz="2400" smtClean="0">
                <a:effectLst/>
                <a:cs typeface="Times New Roman" pitchFamily="18" charset="0"/>
              </a:rPr>
            </a:br>
            <a:r>
              <a:rPr lang="el-GR" sz="2400" smtClean="0">
                <a:effectLst/>
                <a:latin typeface="Times New Roman" pitchFamily="18" charset="0"/>
                <a:cs typeface="Times New Roman" pitchFamily="18" charset="0"/>
              </a:rPr>
              <a:t>η</a:t>
            </a:r>
            <a:r>
              <a:rPr lang="en-US" sz="2400" smtClean="0">
                <a:effectLst/>
                <a:cs typeface="Times New Roman" pitchFamily="18" charset="0"/>
              </a:rPr>
              <a:t>  =								</a:t>
            </a:r>
            <a:br>
              <a:rPr lang="en-US" sz="2400" smtClean="0">
                <a:effectLst/>
                <a:cs typeface="Times New Roman" pitchFamily="18" charset="0"/>
              </a:rPr>
            </a:br>
            <a:r>
              <a:rPr lang="en-US" sz="2400" smtClean="0">
                <a:effectLst/>
                <a:cs typeface="Times New Roman" pitchFamily="18" charset="0"/>
              </a:rPr>
              <a:t>				 </a:t>
            </a:r>
            <a:r>
              <a:rPr lang="en-US" sz="2400" smtClean="0">
                <a:effectLst/>
              </a:rPr>
              <a:t>t s </a:t>
            </a:r>
            <a:r>
              <a:rPr lang="el-GR" sz="2400" smtClean="0">
                <a:effectLst/>
                <a:latin typeface="Times New Roman" pitchFamily="18" charset="0"/>
                <a:cs typeface="Times New Roman" pitchFamily="18" charset="0"/>
              </a:rPr>
              <a:t>σ</a:t>
            </a:r>
            <a:r>
              <a:rPr lang="en-US" sz="2400" baseline="-25000" smtClean="0">
                <a:effectLst/>
                <a:latin typeface="Times New Roman" pitchFamily="18" charset="0"/>
                <a:cs typeface="Times New Roman" pitchFamily="18" charset="0"/>
              </a:rPr>
              <a:t>t</a:t>
            </a:r>
            <a:endParaRPr lang="en-GB" sz="2400" baseline="-25000" smtClean="0">
              <a:effectLst/>
              <a:latin typeface="Times New Roman" pitchFamily="18" charset="0"/>
              <a:cs typeface="Times New Roman" pitchFamily="18" charset="0"/>
            </a:endParaRPr>
          </a:p>
        </p:txBody>
      </p:sp>
      <p:sp>
        <p:nvSpPr>
          <p:cNvPr id="20483" name="Line 5"/>
          <p:cNvSpPr>
            <a:spLocks noChangeShapeType="1"/>
          </p:cNvSpPr>
          <p:nvPr/>
        </p:nvSpPr>
        <p:spPr bwMode="auto">
          <a:xfrm>
            <a:off x="1331913" y="3429000"/>
            <a:ext cx="3168650" cy="0"/>
          </a:xfrm>
          <a:prstGeom prst="line">
            <a:avLst/>
          </a:prstGeom>
          <a:noFill/>
          <a:ln w="9525">
            <a:solidFill>
              <a:schemeClr val="tx1"/>
            </a:solidFill>
            <a:round/>
            <a:headEnd/>
            <a:tailEnd/>
          </a:ln>
        </p:spPr>
        <p:txBody>
          <a:bodyPr/>
          <a:lstStyle/>
          <a:p>
            <a:endParaRPr lang="id-ID"/>
          </a:p>
        </p:txBody>
      </p:sp>
      <p:sp>
        <p:nvSpPr>
          <p:cNvPr id="20484" name="Line 6"/>
          <p:cNvSpPr>
            <a:spLocks noChangeShapeType="1"/>
          </p:cNvSpPr>
          <p:nvPr/>
        </p:nvSpPr>
        <p:spPr bwMode="auto">
          <a:xfrm>
            <a:off x="1331913" y="4868863"/>
            <a:ext cx="6624637"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SAMBUNGAN PAKU KELING DENGAN BEBAN EKSENTRIK</a:t>
            </a:r>
            <a:br>
              <a:rPr lang="en-US" sz="2400" u="sng" smtClean="0">
                <a:effectLst/>
              </a:rPr>
            </a:br>
            <a:r>
              <a:rPr lang="en-US" sz="2400" smtClean="0">
                <a:effectLst/>
              </a:rPr>
              <a:t>	y		</a:t>
            </a:r>
            <a:r>
              <a:rPr lang="en-US" sz="2400" smtClean="0">
                <a:effectLst/>
                <a:cs typeface="Tahoma" pitchFamily="34" charset="0"/>
              </a:rPr>
              <a:t>ℓ	   F</a:t>
            </a:r>
            <a:r>
              <a:rPr lang="en-US" sz="2400" smtClean="0">
                <a:effectLst/>
              </a:rPr>
              <a:t/>
            </a:r>
            <a:br>
              <a:rPr lang="en-US" sz="2400" smtClean="0">
                <a:effectLst/>
              </a:rPr>
            </a:br>
            <a:r>
              <a:rPr lang="en-US" sz="2400" smtClean="0">
                <a:effectLst/>
              </a:rPr>
              <a:t>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x </a:t>
            </a:r>
            <a:br>
              <a:rPr lang="en-US" sz="2400" smtClean="0">
                <a:effectLst/>
              </a:rPr>
            </a:br>
            <a:r>
              <a:rPr lang="en-US" sz="2400" smtClean="0">
                <a:effectLst/>
              </a:rPr>
              <a:t>Pusat gravitasi</a:t>
            </a:r>
            <a:br>
              <a:rPr lang="en-US" sz="2400" smtClean="0">
                <a:effectLst/>
              </a:rPr>
            </a:br>
            <a:r>
              <a:rPr lang="en-US" sz="2400" smtClean="0">
                <a:effectLst/>
              </a:rPr>
              <a:t>	Jika seluruh ukuran paku keling dianggap sama maka pembebanan pusat gravitasi adalah :</a:t>
            </a:r>
            <a:br>
              <a:rPr lang="en-US" sz="2400" smtClean="0">
                <a:effectLst/>
              </a:rPr>
            </a:br>
            <a:r>
              <a:rPr lang="en-US" sz="2400" smtClean="0">
                <a:effectLst/>
              </a:rPr>
              <a:t>	x</a:t>
            </a:r>
            <a:r>
              <a:rPr lang="en-US" sz="2400" baseline="-25000" smtClean="0">
                <a:effectLst/>
              </a:rPr>
              <a:t>1</a:t>
            </a:r>
            <a:r>
              <a:rPr lang="en-US" sz="2400" smtClean="0">
                <a:effectLst/>
              </a:rPr>
              <a:t> + x</a:t>
            </a:r>
            <a:r>
              <a:rPr lang="en-US" sz="2400" baseline="-25000" smtClean="0">
                <a:effectLst/>
              </a:rPr>
              <a:t>2 </a:t>
            </a:r>
            <a:r>
              <a:rPr lang="en-US" sz="2400" smtClean="0">
                <a:effectLst/>
              </a:rPr>
              <a:t>+ x</a:t>
            </a:r>
            <a:r>
              <a:rPr lang="en-US" sz="2400" baseline="-25000" smtClean="0">
                <a:effectLst/>
              </a:rPr>
              <a:t>3 </a:t>
            </a:r>
            <a:r>
              <a:rPr lang="en-US" sz="2400" smtClean="0">
                <a:effectLst/>
              </a:rPr>
              <a:t>+ … + x</a:t>
            </a:r>
            <a:r>
              <a:rPr lang="en-US" sz="2400" baseline="-25000" smtClean="0">
                <a:effectLst/>
              </a:rPr>
              <a:t>n</a:t>
            </a:r>
            <a:r>
              <a:rPr lang="en-US" sz="2400" smtClean="0">
                <a:effectLst/>
              </a:rPr>
              <a:t>	 </a:t>
            </a:r>
            <a:br>
              <a:rPr lang="en-US" sz="2400" smtClean="0">
                <a:effectLst/>
              </a:rPr>
            </a:br>
            <a:r>
              <a:rPr lang="en-US" sz="2400" smtClean="0">
                <a:effectLst/>
              </a:rPr>
              <a:t>x  =</a:t>
            </a:r>
            <a:br>
              <a:rPr lang="en-US" sz="2400" smtClean="0">
                <a:effectLst/>
              </a:rPr>
            </a:br>
            <a:r>
              <a:rPr lang="en-US" sz="2400" smtClean="0">
                <a:effectLst/>
              </a:rPr>
              <a:t>		    z</a:t>
            </a:r>
            <a:endParaRPr lang="en-GB" sz="2400" smtClean="0">
              <a:effectLst/>
            </a:endParaRPr>
          </a:p>
        </p:txBody>
      </p:sp>
      <p:sp>
        <p:nvSpPr>
          <p:cNvPr id="21507" name="Line 5"/>
          <p:cNvSpPr>
            <a:spLocks noChangeShapeType="1"/>
          </p:cNvSpPr>
          <p:nvPr/>
        </p:nvSpPr>
        <p:spPr bwMode="auto">
          <a:xfrm>
            <a:off x="1403350" y="5805488"/>
            <a:ext cx="3024188" cy="0"/>
          </a:xfrm>
          <a:prstGeom prst="line">
            <a:avLst/>
          </a:prstGeom>
          <a:noFill/>
          <a:ln w="9525">
            <a:solidFill>
              <a:schemeClr val="tx1"/>
            </a:solidFill>
            <a:round/>
            <a:headEnd/>
            <a:tailEnd/>
          </a:ln>
        </p:spPr>
        <p:txBody>
          <a:bodyPr/>
          <a:lstStyle/>
          <a:p>
            <a:endParaRPr lang="id-ID"/>
          </a:p>
        </p:txBody>
      </p:sp>
      <p:sp>
        <p:nvSpPr>
          <p:cNvPr id="21508" name="Line 6"/>
          <p:cNvSpPr>
            <a:spLocks noChangeShapeType="1"/>
          </p:cNvSpPr>
          <p:nvPr/>
        </p:nvSpPr>
        <p:spPr bwMode="auto">
          <a:xfrm>
            <a:off x="1403350" y="1700213"/>
            <a:ext cx="3024188" cy="0"/>
          </a:xfrm>
          <a:prstGeom prst="line">
            <a:avLst/>
          </a:prstGeom>
          <a:noFill/>
          <a:ln w="9525">
            <a:solidFill>
              <a:schemeClr val="tx1"/>
            </a:solidFill>
            <a:round/>
            <a:headEnd/>
            <a:tailEnd/>
          </a:ln>
        </p:spPr>
        <p:txBody>
          <a:bodyPr/>
          <a:lstStyle/>
          <a:p>
            <a:endParaRPr lang="id-ID"/>
          </a:p>
        </p:txBody>
      </p:sp>
      <p:sp>
        <p:nvSpPr>
          <p:cNvPr id="21509" name="Line 7"/>
          <p:cNvSpPr>
            <a:spLocks noChangeShapeType="1"/>
          </p:cNvSpPr>
          <p:nvPr/>
        </p:nvSpPr>
        <p:spPr bwMode="auto">
          <a:xfrm>
            <a:off x="2268538" y="1412875"/>
            <a:ext cx="2159000" cy="0"/>
          </a:xfrm>
          <a:prstGeom prst="line">
            <a:avLst/>
          </a:prstGeom>
          <a:noFill/>
          <a:ln w="9525">
            <a:solidFill>
              <a:schemeClr val="tx1"/>
            </a:solidFill>
            <a:round/>
            <a:headEnd type="triangle" w="med" len="med"/>
            <a:tailEnd type="triangle" w="med" len="med"/>
          </a:ln>
        </p:spPr>
        <p:txBody>
          <a:bodyPr/>
          <a:lstStyle/>
          <a:p>
            <a:endParaRPr lang="id-ID"/>
          </a:p>
        </p:txBody>
      </p:sp>
      <p:sp>
        <p:nvSpPr>
          <p:cNvPr id="21510" name="Line 8"/>
          <p:cNvSpPr>
            <a:spLocks noChangeShapeType="1"/>
          </p:cNvSpPr>
          <p:nvPr/>
        </p:nvSpPr>
        <p:spPr bwMode="auto">
          <a:xfrm>
            <a:off x="1403350" y="3644900"/>
            <a:ext cx="3024188" cy="0"/>
          </a:xfrm>
          <a:prstGeom prst="line">
            <a:avLst/>
          </a:prstGeom>
          <a:noFill/>
          <a:ln w="9525">
            <a:solidFill>
              <a:schemeClr val="tx1"/>
            </a:solidFill>
            <a:round/>
            <a:headEnd/>
            <a:tailEnd type="triangle" w="med" len="med"/>
          </a:ln>
        </p:spPr>
        <p:txBody>
          <a:bodyPr/>
          <a:lstStyle/>
          <a:p>
            <a:endParaRPr lang="id-ID"/>
          </a:p>
        </p:txBody>
      </p:sp>
      <p:sp>
        <p:nvSpPr>
          <p:cNvPr id="21511" name="Line 9"/>
          <p:cNvSpPr>
            <a:spLocks noChangeShapeType="1"/>
          </p:cNvSpPr>
          <p:nvPr/>
        </p:nvSpPr>
        <p:spPr bwMode="auto">
          <a:xfrm flipV="1">
            <a:off x="1403350" y="1341438"/>
            <a:ext cx="0" cy="2303462"/>
          </a:xfrm>
          <a:prstGeom prst="line">
            <a:avLst/>
          </a:prstGeom>
          <a:noFill/>
          <a:ln w="9525">
            <a:solidFill>
              <a:schemeClr val="tx1"/>
            </a:solidFill>
            <a:round/>
            <a:headEnd/>
            <a:tailEnd type="triangle" w="med" len="med"/>
          </a:ln>
        </p:spPr>
        <p:txBody>
          <a:bodyPr/>
          <a:lstStyle/>
          <a:p>
            <a:endParaRPr lang="id-ID"/>
          </a:p>
        </p:txBody>
      </p:sp>
      <p:sp>
        <p:nvSpPr>
          <p:cNvPr id="21512" name="Line 10"/>
          <p:cNvSpPr>
            <a:spLocks noChangeShapeType="1"/>
          </p:cNvSpPr>
          <p:nvPr/>
        </p:nvSpPr>
        <p:spPr bwMode="auto">
          <a:xfrm flipV="1">
            <a:off x="2268538" y="1341438"/>
            <a:ext cx="0" cy="2519362"/>
          </a:xfrm>
          <a:prstGeom prst="line">
            <a:avLst/>
          </a:prstGeom>
          <a:noFill/>
          <a:ln w="9525">
            <a:solidFill>
              <a:schemeClr val="tx1"/>
            </a:solidFill>
            <a:prstDash val="lgDashDot"/>
            <a:round/>
            <a:headEnd/>
            <a:tailEnd/>
          </a:ln>
        </p:spPr>
        <p:txBody>
          <a:bodyPr/>
          <a:lstStyle/>
          <a:p>
            <a:endParaRPr lang="id-ID"/>
          </a:p>
        </p:txBody>
      </p:sp>
      <p:sp>
        <p:nvSpPr>
          <p:cNvPr id="21513" name="Line 11"/>
          <p:cNvSpPr>
            <a:spLocks noChangeShapeType="1"/>
          </p:cNvSpPr>
          <p:nvPr/>
        </p:nvSpPr>
        <p:spPr bwMode="auto">
          <a:xfrm flipV="1">
            <a:off x="4427538" y="1700213"/>
            <a:ext cx="0" cy="1008062"/>
          </a:xfrm>
          <a:prstGeom prst="line">
            <a:avLst/>
          </a:prstGeom>
          <a:noFill/>
          <a:ln w="9525">
            <a:solidFill>
              <a:schemeClr val="tx1"/>
            </a:solidFill>
            <a:round/>
            <a:headEnd/>
            <a:tailEnd/>
          </a:ln>
        </p:spPr>
        <p:txBody>
          <a:bodyPr/>
          <a:lstStyle/>
          <a:p>
            <a:endParaRPr lang="id-ID"/>
          </a:p>
        </p:txBody>
      </p:sp>
      <p:sp>
        <p:nvSpPr>
          <p:cNvPr id="21514" name="Line 12"/>
          <p:cNvSpPr>
            <a:spLocks noChangeShapeType="1"/>
          </p:cNvSpPr>
          <p:nvPr/>
        </p:nvSpPr>
        <p:spPr bwMode="auto">
          <a:xfrm flipV="1">
            <a:off x="3132138" y="1700213"/>
            <a:ext cx="0" cy="1944687"/>
          </a:xfrm>
          <a:prstGeom prst="line">
            <a:avLst/>
          </a:prstGeom>
          <a:noFill/>
          <a:ln w="9525">
            <a:solidFill>
              <a:schemeClr val="tx1"/>
            </a:solidFill>
            <a:round/>
            <a:headEnd/>
            <a:tailEnd/>
          </a:ln>
        </p:spPr>
        <p:txBody>
          <a:bodyPr/>
          <a:lstStyle/>
          <a:p>
            <a:endParaRPr lang="id-ID"/>
          </a:p>
        </p:txBody>
      </p:sp>
      <p:sp>
        <p:nvSpPr>
          <p:cNvPr id="21515" name="Line 13"/>
          <p:cNvSpPr>
            <a:spLocks noChangeShapeType="1"/>
          </p:cNvSpPr>
          <p:nvPr/>
        </p:nvSpPr>
        <p:spPr bwMode="auto">
          <a:xfrm flipV="1">
            <a:off x="3132138" y="2708275"/>
            <a:ext cx="1295400" cy="936625"/>
          </a:xfrm>
          <a:prstGeom prst="line">
            <a:avLst/>
          </a:prstGeom>
          <a:noFill/>
          <a:ln w="9525">
            <a:solidFill>
              <a:schemeClr val="tx1"/>
            </a:solidFill>
            <a:round/>
            <a:headEnd/>
            <a:tailEnd/>
          </a:ln>
        </p:spPr>
        <p:txBody>
          <a:bodyPr/>
          <a:lstStyle/>
          <a:p>
            <a:endParaRPr lang="id-ID"/>
          </a:p>
        </p:txBody>
      </p:sp>
      <p:sp>
        <p:nvSpPr>
          <p:cNvPr id="21516" name="Line 14"/>
          <p:cNvSpPr>
            <a:spLocks noChangeShapeType="1"/>
          </p:cNvSpPr>
          <p:nvPr/>
        </p:nvSpPr>
        <p:spPr bwMode="auto">
          <a:xfrm flipV="1">
            <a:off x="4427538" y="1196975"/>
            <a:ext cx="0" cy="503238"/>
          </a:xfrm>
          <a:prstGeom prst="line">
            <a:avLst/>
          </a:prstGeom>
          <a:noFill/>
          <a:ln w="9525">
            <a:solidFill>
              <a:schemeClr val="tx1"/>
            </a:solidFill>
            <a:round/>
            <a:headEnd type="triangle" w="med" len="med"/>
            <a:tailEnd/>
          </a:ln>
        </p:spPr>
        <p:txBody>
          <a:bodyPr/>
          <a:lstStyle/>
          <a:p>
            <a:endParaRPr lang="id-ID"/>
          </a:p>
        </p:txBody>
      </p:sp>
      <p:sp>
        <p:nvSpPr>
          <p:cNvPr id="21517" name="AutoShape 15"/>
          <p:cNvSpPr>
            <a:spLocks noChangeArrowheads="1"/>
          </p:cNvSpPr>
          <p:nvPr/>
        </p:nvSpPr>
        <p:spPr bwMode="auto">
          <a:xfrm>
            <a:off x="1692275" y="2133600"/>
            <a:ext cx="287338" cy="287338"/>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1518" name="AutoShape 16"/>
          <p:cNvSpPr>
            <a:spLocks noChangeArrowheads="1"/>
          </p:cNvSpPr>
          <p:nvPr/>
        </p:nvSpPr>
        <p:spPr bwMode="auto">
          <a:xfrm>
            <a:off x="1692275" y="2925763"/>
            <a:ext cx="287338" cy="287337"/>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1519" name="AutoShape 17"/>
          <p:cNvSpPr>
            <a:spLocks noChangeArrowheads="1"/>
          </p:cNvSpPr>
          <p:nvPr/>
        </p:nvSpPr>
        <p:spPr bwMode="auto">
          <a:xfrm>
            <a:off x="2555875" y="2925763"/>
            <a:ext cx="287338" cy="287337"/>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1520" name="AutoShape 18"/>
          <p:cNvSpPr>
            <a:spLocks noChangeArrowheads="1"/>
          </p:cNvSpPr>
          <p:nvPr/>
        </p:nvSpPr>
        <p:spPr bwMode="auto">
          <a:xfrm>
            <a:off x="2555875" y="2133600"/>
            <a:ext cx="287338" cy="287338"/>
          </a:xfrm>
          <a:prstGeom prst="flowChartConnector">
            <a:avLst/>
          </a:prstGeom>
          <a:solidFill>
            <a:schemeClr val="accent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457200" y="274638"/>
            <a:ext cx="8229600" cy="6323012"/>
          </a:xfrm>
        </p:spPr>
        <p:txBody>
          <a:bodyPr/>
          <a:lstStyle/>
          <a:p>
            <a:pPr algn="l" eaLnBrk="1" hangingPunct="1">
              <a:defRPr/>
            </a:pPr>
            <a:r>
              <a:rPr lang="en-US" sz="2400" smtClean="0"/>
              <a:t>Tujuan perencanaan dan perancangan :		  </a:t>
            </a:r>
            <a:br>
              <a:rPr lang="en-US" sz="2400" smtClean="0"/>
            </a:br>
            <a:r>
              <a:rPr lang="en-US" sz="2400" smtClean="0"/>
              <a:t>	Untuk mengetahui jenis sambungan dalam teknologi 	permesinan, 	memahami mekanisme kerja dan 	mendeteksi bagian-bagian mesin, serta menguasai 	metode perhitungan kekuatan.</a:t>
            </a:r>
            <a:endParaRPr lang="en-GB"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	y</a:t>
            </a:r>
            <a:r>
              <a:rPr lang="en-US" sz="2400" baseline="-25000" smtClean="0">
                <a:effectLst/>
              </a:rPr>
              <a:t>1</a:t>
            </a:r>
            <a:r>
              <a:rPr lang="en-US" sz="2400" smtClean="0">
                <a:effectLst/>
              </a:rPr>
              <a:t> + y</a:t>
            </a:r>
            <a:r>
              <a:rPr lang="en-US" sz="2400" baseline="-25000" smtClean="0">
                <a:effectLst/>
              </a:rPr>
              <a:t>2 </a:t>
            </a:r>
            <a:r>
              <a:rPr lang="en-US" sz="2400" smtClean="0">
                <a:effectLst/>
              </a:rPr>
              <a:t>+ y</a:t>
            </a:r>
            <a:r>
              <a:rPr lang="en-US" sz="2400" baseline="-25000" smtClean="0">
                <a:effectLst/>
              </a:rPr>
              <a:t>3 </a:t>
            </a:r>
            <a:r>
              <a:rPr lang="en-US" sz="2400" smtClean="0">
                <a:effectLst/>
              </a:rPr>
              <a:t>+ … + y</a:t>
            </a:r>
            <a:r>
              <a:rPr lang="en-US" sz="2400" baseline="-25000" smtClean="0">
                <a:effectLst/>
              </a:rPr>
              <a:t>n</a:t>
            </a:r>
            <a:r>
              <a:rPr lang="en-US" sz="2400" smtClean="0">
                <a:effectLst/>
              </a:rPr>
              <a:t>	               z = Jumlah paku keling  </a:t>
            </a:r>
            <a:br>
              <a:rPr lang="en-US" sz="2400" smtClean="0">
                <a:effectLst/>
              </a:rPr>
            </a:br>
            <a:r>
              <a:rPr lang="en-US" sz="2400" smtClean="0">
                <a:effectLst/>
              </a:rPr>
              <a:t>y  =</a:t>
            </a:r>
            <a:br>
              <a:rPr lang="en-US" sz="2400" smtClean="0">
                <a:effectLst/>
              </a:rPr>
            </a:br>
            <a:r>
              <a:rPr lang="en-US" sz="2400" smtClean="0">
                <a:effectLst/>
              </a:rPr>
              <a:t>		    z</a:t>
            </a:r>
            <a:br>
              <a:rPr lang="en-US" sz="2400" smtClean="0">
                <a:effectLst/>
              </a:rPr>
            </a:br>
            <a:r>
              <a:rPr lang="en-US" sz="2400" smtClean="0">
                <a:effectLst/>
              </a:rPr>
              <a:t/>
            </a:r>
            <a:br>
              <a:rPr lang="en-US" sz="2400" smtClean="0">
                <a:effectLst/>
              </a:rPr>
            </a:br>
            <a:r>
              <a:rPr lang="en-US" sz="2400" smtClean="0">
                <a:effectLst/>
              </a:rPr>
              <a:t>Pembebanan</a:t>
            </a:r>
            <a:br>
              <a:rPr lang="en-US" sz="2400" smtClean="0">
                <a:effectLst/>
              </a:rPr>
            </a:br>
            <a:r>
              <a:rPr lang="en-US" sz="2400" smtClean="0">
                <a:effectLst/>
              </a:rPr>
              <a:t>	F					 F</a:t>
            </a:r>
            <a:r>
              <a:rPr lang="en-US" sz="2400" baseline="-25000" smtClean="0">
                <a:effectLst/>
              </a:rPr>
              <a:t>1</a:t>
            </a:r>
            <a:r>
              <a:rPr lang="en-US" sz="2400" smtClean="0">
                <a:effectLst/>
              </a:rPr>
              <a:t/>
            </a:r>
            <a:br>
              <a:rPr lang="en-US" sz="2400" smtClean="0">
                <a:effectLst/>
              </a:rPr>
            </a:br>
            <a:r>
              <a:rPr lang="en-US" sz="2400" smtClean="0">
                <a:effectLst/>
              </a:rPr>
              <a:t>F</a:t>
            </a:r>
            <a:r>
              <a:rPr lang="en-US" sz="2400" baseline="-25000" smtClean="0">
                <a:effectLst/>
              </a:rPr>
              <a:t>n</a:t>
            </a:r>
            <a:r>
              <a:rPr lang="en-US" sz="2400" smtClean="0">
                <a:effectLst/>
              </a:rPr>
              <a:t>  =						 </a:t>
            </a:r>
            <a:r>
              <a:rPr lang="en-US" sz="2400" smtClean="0">
                <a:effectLst/>
                <a:cs typeface="Tahoma" pitchFamily="34" charset="0"/>
              </a:rPr>
              <a:t>ℓ</a:t>
            </a:r>
            <a:r>
              <a:rPr lang="en-US" sz="2400" baseline="-25000" smtClean="0">
                <a:effectLst/>
              </a:rPr>
              <a:t>1       </a:t>
            </a:r>
            <a:r>
              <a:rPr lang="en-US" sz="2400" smtClean="0">
                <a:effectLst/>
                <a:cs typeface="Tahoma" pitchFamily="34" charset="0"/>
              </a:rPr>
              <a:t>ℓ</a:t>
            </a:r>
            <a:r>
              <a:rPr lang="en-US" sz="2400" baseline="-25000" smtClean="0">
                <a:effectLst/>
                <a:cs typeface="Tahoma" pitchFamily="34" charset="0"/>
              </a:rPr>
              <a:t>2</a:t>
            </a:r>
            <a:r>
              <a:rPr lang="en-US" sz="2400" smtClean="0">
                <a:effectLst/>
              </a:rPr>
              <a:t>	F</a:t>
            </a:r>
            <a:r>
              <a:rPr lang="en-US" sz="2400" baseline="-25000" smtClean="0">
                <a:effectLst/>
              </a:rPr>
              <a:t>2</a:t>
            </a:r>
            <a:r>
              <a:rPr lang="en-US" sz="2400" smtClean="0">
                <a:effectLst/>
              </a:rPr>
              <a:t> </a:t>
            </a:r>
            <a:br>
              <a:rPr lang="en-US" sz="2400" smtClean="0">
                <a:effectLst/>
              </a:rPr>
            </a:br>
            <a:r>
              <a:rPr lang="en-US" sz="2400" smtClean="0">
                <a:effectLst/>
              </a:rPr>
              <a:t>	z</a:t>
            </a:r>
            <a:br>
              <a:rPr lang="en-US" sz="2400" smtClean="0">
                <a:effectLst/>
              </a:rPr>
            </a:br>
            <a:r>
              <a:rPr lang="en-US" sz="2400" smtClean="0">
                <a:effectLst/>
              </a:rPr>
              <a:t/>
            </a:r>
            <a:br>
              <a:rPr lang="en-US" sz="2400" smtClean="0">
                <a:effectLst/>
              </a:rPr>
            </a:br>
            <a:r>
              <a:rPr lang="en-US" sz="2400" smtClean="0">
                <a:effectLst/>
              </a:rPr>
              <a:t>Beban akibat momen puntir	       		</a:t>
            </a:r>
            <a:br>
              <a:rPr lang="en-US" sz="2400" smtClean="0">
                <a:effectLst/>
              </a:rPr>
            </a:br>
            <a:r>
              <a:rPr lang="en-US" sz="2400" smtClean="0">
                <a:effectLst/>
              </a:rPr>
              <a:t>F</a:t>
            </a:r>
            <a:r>
              <a:rPr lang="en-US" sz="2400" baseline="-25000" smtClean="0">
                <a:effectLst/>
              </a:rPr>
              <a:t>1</a:t>
            </a:r>
            <a:r>
              <a:rPr lang="en-US" sz="2400" smtClean="0">
                <a:effectLst/>
              </a:rPr>
              <a:t>	F</a:t>
            </a:r>
            <a:r>
              <a:rPr lang="en-US" sz="2400" baseline="-25000" smtClean="0">
                <a:effectLst/>
              </a:rPr>
              <a:t>2</a:t>
            </a:r>
            <a:r>
              <a:rPr lang="en-US" sz="2400" smtClean="0">
                <a:effectLst/>
              </a:rPr>
              <a:t>	F</a:t>
            </a:r>
            <a:r>
              <a:rPr lang="en-US" sz="2400" baseline="-25000" smtClean="0">
                <a:effectLst/>
              </a:rPr>
              <a:t>3</a:t>
            </a:r>
            <a:r>
              <a:rPr lang="en-US" sz="2400" smtClean="0">
                <a:effectLst/>
              </a:rPr>
              <a:t>	F</a:t>
            </a:r>
            <a:r>
              <a:rPr lang="en-US" sz="2400" baseline="-25000" smtClean="0">
                <a:effectLst/>
              </a:rPr>
              <a:t>4		 </a:t>
            </a:r>
            <a:r>
              <a:rPr lang="en-US" sz="2400" smtClean="0">
                <a:effectLst/>
              </a:rPr>
              <a:t>F</a:t>
            </a:r>
            <a:r>
              <a:rPr lang="en-US" sz="2400" baseline="-25000" smtClean="0">
                <a:effectLst/>
              </a:rPr>
              <a:t>4     </a:t>
            </a:r>
            <a:r>
              <a:rPr lang="en-US" sz="2400" smtClean="0">
                <a:effectLst/>
                <a:cs typeface="Tahoma" pitchFamily="34" charset="0"/>
              </a:rPr>
              <a:t>ℓ</a:t>
            </a:r>
            <a:r>
              <a:rPr lang="en-US" sz="2400" baseline="-25000" smtClean="0">
                <a:effectLst/>
                <a:cs typeface="Tahoma" pitchFamily="34" charset="0"/>
              </a:rPr>
              <a:t>3		</a:t>
            </a:r>
            <a:r>
              <a:rPr lang="en-US" sz="2400" smtClean="0">
                <a:effectLst/>
                <a:cs typeface="Tahoma" pitchFamily="34" charset="0"/>
              </a:rPr>
              <a:t>ℓ</a:t>
            </a:r>
            <a:r>
              <a:rPr lang="en-US" sz="2400" baseline="-25000" smtClean="0">
                <a:effectLst/>
                <a:cs typeface="Tahoma" pitchFamily="34" charset="0"/>
              </a:rPr>
              <a:t>4</a:t>
            </a:r>
            <a:r>
              <a:rPr lang="en-US" sz="2400" baseline="-25000" smtClean="0">
                <a:effectLst/>
              </a:rPr>
              <a:t> </a:t>
            </a:r>
            <a:r>
              <a:rPr lang="en-US" sz="2400" smtClean="0">
                <a:effectLst/>
              </a:rPr>
              <a:t/>
            </a:r>
            <a:br>
              <a:rPr lang="en-US" sz="2400" smtClean="0">
                <a:effectLst/>
              </a:rPr>
            </a:br>
            <a:r>
              <a:rPr lang="en-US" sz="2400" smtClean="0">
                <a:effectLst/>
              </a:rPr>
              <a:t>    =	    =	     =</a:t>
            </a:r>
            <a:br>
              <a:rPr lang="en-US" sz="2400" smtClean="0">
                <a:effectLst/>
              </a:rPr>
            </a:br>
            <a:r>
              <a:rPr lang="en-US" sz="2400" smtClean="0">
                <a:effectLst/>
                <a:cs typeface="Tahoma" pitchFamily="34" charset="0"/>
              </a:rPr>
              <a:t>ℓ</a:t>
            </a:r>
            <a:r>
              <a:rPr lang="en-US" sz="2400" baseline="-25000" smtClean="0">
                <a:effectLst/>
                <a:cs typeface="Tahoma" pitchFamily="34" charset="0"/>
              </a:rPr>
              <a:t>1</a:t>
            </a:r>
            <a:r>
              <a:rPr lang="en-US" sz="2400" smtClean="0">
                <a:effectLst/>
                <a:cs typeface="Tahoma" pitchFamily="34" charset="0"/>
              </a:rPr>
              <a:t>	ℓ</a:t>
            </a:r>
            <a:r>
              <a:rPr lang="en-US" sz="2400" baseline="-25000" smtClean="0">
                <a:effectLst/>
                <a:cs typeface="Tahoma" pitchFamily="34" charset="0"/>
              </a:rPr>
              <a:t>2	</a:t>
            </a:r>
            <a:r>
              <a:rPr lang="en-US" sz="2400" smtClean="0">
                <a:effectLst/>
                <a:cs typeface="Tahoma" pitchFamily="34" charset="0"/>
              </a:rPr>
              <a:t>ℓ</a:t>
            </a:r>
            <a:r>
              <a:rPr lang="en-US" sz="2400" baseline="-25000" smtClean="0">
                <a:effectLst/>
                <a:cs typeface="Tahoma" pitchFamily="34" charset="0"/>
              </a:rPr>
              <a:t>3	</a:t>
            </a:r>
            <a:r>
              <a:rPr lang="en-US" sz="2400" smtClean="0">
                <a:effectLst/>
                <a:cs typeface="Tahoma" pitchFamily="34" charset="0"/>
              </a:rPr>
              <a:t>ℓ</a:t>
            </a:r>
            <a:r>
              <a:rPr lang="en-US" sz="2400" baseline="-25000" smtClean="0">
                <a:effectLst/>
                <a:cs typeface="Tahoma" pitchFamily="34" charset="0"/>
              </a:rPr>
              <a:t>4			           </a:t>
            </a:r>
            <a:r>
              <a:rPr lang="en-US" sz="2400" smtClean="0">
                <a:effectLst/>
              </a:rPr>
              <a:t>F</a:t>
            </a:r>
            <a:r>
              <a:rPr lang="en-US" sz="2400" baseline="-25000" smtClean="0">
                <a:effectLst/>
              </a:rPr>
              <a:t>3</a:t>
            </a:r>
            <a:r>
              <a:rPr lang="en-US" sz="2400" baseline="-25000" smtClean="0">
                <a:effectLst/>
                <a:cs typeface="Tahoma" pitchFamily="34" charset="0"/>
              </a:rPr>
              <a:t> 	</a:t>
            </a:r>
            <a:endParaRPr lang="en-GB" sz="2400" baseline="-25000" smtClean="0">
              <a:effectLst/>
              <a:cs typeface="Tahoma" pitchFamily="34" charset="0"/>
            </a:endParaRPr>
          </a:p>
        </p:txBody>
      </p:sp>
      <p:sp>
        <p:nvSpPr>
          <p:cNvPr id="22531" name="Line 5"/>
          <p:cNvSpPr>
            <a:spLocks noChangeShapeType="1"/>
          </p:cNvSpPr>
          <p:nvPr/>
        </p:nvSpPr>
        <p:spPr bwMode="auto">
          <a:xfrm>
            <a:off x="1331913" y="1628775"/>
            <a:ext cx="3095625" cy="0"/>
          </a:xfrm>
          <a:prstGeom prst="line">
            <a:avLst/>
          </a:prstGeom>
          <a:noFill/>
          <a:ln w="9525">
            <a:solidFill>
              <a:schemeClr val="tx1"/>
            </a:solidFill>
            <a:round/>
            <a:headEnd/>
            <a:tailEnd/>
          </a:ln>
        </p:spPr>
        <p:txBody>
          <a:bodyPr/>
          <a:lstStyle/>
          <a:p>
            <a:endParaRPr lang="id-ID"/>
          </a:p>
        </p:txBody>
      </p:sp>
      <p:sp>
        <p:nvSpPr>
          <p:cNvPr id="22532" name="Line 6"/>
          <p:cNvSpPr>
            <a:spLocks noChangeShapeType="1"/>
          </p:cNvSpPr>
          <p:nvPr/>
        </p:nvSpPr>
        <p:spPr bwMode="auto">
          <a:xfrm>
            <a:off x="1258888" y="5300663"/>
            <a:ext cx="503237" cy="0"/>
          </a:xfrm>
          <a:prstGeom prst="line">
            <a:avLst/>
          </a:prstGeom>
          <a:noFill/>
          <a:ln w="9525">
            <a:solidFill>
              <a:schemeClr val="tx1"/>
            </a:solidFill>
            <a:round/>
            <a:headEnd/>
            <a:tailEnd/>
          </a:ln>
        </p:spPr>
        <p:txBody>
          <a:bodyPr/>
          <a:lstStyle/>
          <a:p>
            <a:endParaRPr lang="id-ID"/>
          </a:p>
        </p:txBody>
      </p:sp>
      <p:sp>
        <p:nvSpPr>
          <p:cNvPr id="22533" name="Line 7"/>
          <p:cNvSpPr>
            <a:spLocks noChangeShapeType="1"/>
          </p:cNvSpPr>
          <p:nvPr/>
        </p:nvSpPr>
        <p:spPr bwMode="auto">
          <a:xfrm>
            <a:off x="2197100" y="5300663"/>
            <a:ext cx="503238" cy="0"/>
          </a:xfrm>
          <a:prstGeom prst="line">
            <a:avLst/>
          </a:prstGeom>
          <a:noFill/>
          <a:ln w="9525">
            <a:solidFill>
              <a:schemeClr val="tx1"/>
            </a:solidFill>
            <a:round/>
            <a:headEnd/>
            <a:tailEnd/>
          </a:ln>
        </p:spPr>
        <p:txBody>
          <a:bodyPr/>
          <a:lstStyle/>
          <a:p>
            <a:endParaRPr lang="id-ID"/>
          </a:p>
        </p:txBody>
      </p:sp>
      <p:sp>
        <p:nvSpPr>
          <p:cNvPr id="22534" name="Line 8"/>
          <p:cNvSpPr>
            <a:spLocks noChangeShapeType="1"/>
          </p:cNvSpPr>
          <p:nvPr/>
        </p:nvSpPr>
        <p:spPr bwMode="auto">
          <a:xfrm>
            <a:off x="3130550" y="5300663"/>
            <a:ext cx="504825" cy="0"/>
          </a:xfrm>
          <a:prstGeom prst="line">
            <a:avLst/>
          </a:prstGeom>
          <a:noFill/>
          <a:ln w="9525">
            <a:solidFill>
              <a:schemeClr val="tx1"/>
            </a:solidFill>
            <a:round/>
            <a:headEnd/>
            <a:tailEnd/>
          </a:ln>
        </p:spPr>
        <p:txBody>
          <a:bodyPr/>
          <a:lstStyle/>
          <a:p>
            <a:endParaRPr lang="id-ID"/>
          </a:p>
        </p:txBody>
      </p:sp>
      <p:sp>
        <p:nvSpPr>
          <p:cNvPr id="22535" name="Line 9"/>
          <p:cNvSpPr>
            <a:spLocks noChangeShapeType="1"/>
          </p:cNvSpPr>
          <p:nvPr/>
        </p:nvSpPr>
        <p:spPr bwMode="auto">
          <a:xfrm>
            <a:off x="1331913" y="3429000"/>
            <a:ext cx="431800" cy="0"/>
          </a:xfrm>
          <a:prstGeom prst="line">
            <a:avLst/>
          </a:prstGeom>
          <a:noFill/>
          <a:ln w="9525">
            <a:solidFill>
              <a:schemeClr val="tx1"/>
            </a:solidFill>
            <a:round/>
            <a:headEnd/>
            <a:tailEnd/>
          </a:ln>
        </p:spPr>
        <p:txBody>
          <a:bodyPr/>
          <a:lstStyle/>
          <a:p>
            <a:endParaRPr lang="id-ID"/>
          </a:p>
        </p:txBody>
      </p:sp>
      <p:sp>
        <p:nvSpPr>
          <p:cNvPr id="22536" name="Line 10"/>
          <p:cNvSpPr>
            <a:spLocks noChangeShapeType="1"/>
          </p:cNvSpPr>
          <p:nvPr/>
        </p:nvSpPr>
        <p:spPr bwMode="auto">
          <a:xfrm>
            <a:off x="395288" y="5300663"/>
            <a:ext cx="431800" cy="0"/>
          </a:xfrm>
          <a:prstGeom prst="line">
            <a:avLst/>
          </a:prstGeom>
          <a:noFill/>
          <a:ln w="9525">
            <a:solidFill>
              <a:schemeClr val="tx1"/>
            </a:solidFill>
            <a:round/>
            <a:headEnd/>
            <a:tailEnd/>
          </a:ln>
        </p:spPr>
        <p:txBody>
          <a:bodyPr/>
          <a:lstStyle/>
          <a:p>
            <a:endParaRPr lang="id-ID"/>
          </a:p>
        </p:txBody>
      </p:sp>
      <p:sp>
        <p:nvSpPr>
          <p:cNvPr id="22537" name="Line 11"/>
          <p:cNvSpPr>
            <a:spLocks noChangeShapeType="1"/>
          </p:cNvSpPr>
          <p:nvPr/>
        </p:nvSpPr>
        <p:spPr bwMode="auto">
          <a:xfrm>
            <a:off x="5651500" y="3284538"/>
            <a:ext cx="1655763" cy="1728787"/>
          </a:xfrm>
          <a:prstGeom prst="line">
            <a:avLst/>
          </a:prstGeom>
          <a:noFill/>
          <a:ln w="9525">
            <a:solidFill>
              <a:schemeClr val="tx1"/>
            </a:solidFill>
            <a:round/>
            <a:headEnd/>
            <a:tailEnd/>
          </a:ln>
        </p:spPr>
        <p:txBody>
          <a:bodyPr/>
          <a:lstStyle/>
          <a:p>
            <a:endParaRPr lang="id-ID"/>
          </a:p>
        </p:txBody>
      </p:sp>
      <p:sp>
        <p:nvSpPr>
          <p:cNvPr id="22538" name="Line 12"/>
          <p:cNvSpPr>
            <a:spLocks noChangeShapeType="1"/>
          </p:cNvSpPr>
          <p:nvPr/>
        </p:nvSpPr>
        <p:spPr bwMode="auto">
          <a:xfrm flipH="1">
            <a:off x="5578475" y="3284538"/>
            <a:ext cx="1801813" cy="1657350"/>
          </a:xfrm>
          <a:prstGeom prst="line">
            <a:avLst/>
          </a:prstGeom>
          <a:noFill/>
          <a:ln w="9525">
            <a:solidFill>
              <a:schemeClr val="tx1"/>
            </a:solidFill>
            <a:round/>
            <a:headEnd/>
            <a:tailEnd/>
          </a:ln>
        </p:spPr>
        <p:txBody>
          <a:bodyPr/>
          <a:lstStyle/>
          <a:p>
            <a:endParaRPr lang="id-ID"/>
          </a:p>
        </p:txBody>
      </p:sp>
      <p:sp>
        <p:nvSpPr>
          <p:cNvPr id="22539" name="Line 13"/>
          <p:cNvSpPr>
            <a:spLocks noChangeShapeType="1"/>
          </p:cNvSpPr>
          <p:nvPr/>
        </p:nvSpPr>
        <p:spPr bwMode="auto">
          <a:xfrm flipH="1">
            <a:off x="5653088" y="2852738"/>
            <a:ext cx="503237" cy="433387"/>
          </a:xfrm>
          <a:prstGeom prst="line">
            <a:avLst/>
          </a:prstGeom>
          <a:noFill/>
          <a:ln w="9525">
            <a:solidFill>
              <a:schemeClr val="tx1"/>
            </a:solidFill>
            <a:round/>
            <a:headEnd type="triangle" w="med" len="med"/>
            <a:tailEnd/>
          </a:ln>
        </p:spPr>
        <p:txBody>
          <a:bodyPr/>
          <a:lstStyle/>
          <a:p>
            <a:endParaRPr lang="id-ID"/>
          </a:p>
        </p:txBody>
      </p:sp>
      <p:sp>
        <p:nvSpPr>
          <p:cNvPr id="22540" name="Line 14"/>
          <p:cNvSpPr>
            <a:spLocks noChangeShapeType="1"/>
          </p:cNvSpPr>
          <p:nvPr/>
        </p:nvSpPr>
        <p:spPr bwMode="auto">
          <a:xfrm flipH="1">
            <a:off x="6732588" y="5011738"/>
            <a:ext cx="576262" cy="504825"/>
          </a:xfrm>
          <a:prstGeom prst="line">
            <a:avLst/>
          </a:prstGeom>
          <a:noFill/>
          <a:ln w="9525">
            <a:solidFill>
              <a:schemeClr val="tx1"/>
            </a:solidFill>
            <a:round/>
            <a:headEnd/>
            <a:tailEnd type="triangle" w="med" len="med"/>
          </a:ln>
        </p:spPr>
        <p:txBody>
          <a:bodyPr/>
          <a:lstStyle/>
          <a:p>
            <a:endParaRPr lang="id-ID"/>
          </a:p>
        </p:txBody>
      </p:sp>
      <p:sp>
        <p:nvSpPr>
          <p:cNvPr id="22541" name="Line 15"/>
          <p:cNvSpPr>
            <a:spLocks noChangeShapeType="1"/>
          </p:cNvSpPr>
          <p:nvPr/>
        </p:nvSpPr>
        <p:spPr bwMode="auto">
          <a:xfrm>
            <a:off x="5148263" y="4508500"/>
            <a:ext cx="431800" cy="431800"/>
          </a:xfrm>
          <a:prstGeom prst="line">
            <a:avLst/>
          </a:prstGeom>
          <a:noFill/>
          <a:ln w="9525">
            <a:solidFill>
              <a:schemeClr val="tx1"/>
            </a:solidFill>
            <a:round/>
            <a:headEnd type="triangle" w="med" len="med"/>
            <a:tailEnd/>
          </a:ln>
        </p:spPr>
        <p:txBody>
          <a:bodyPr/>
          <a:lstStyle/>
          <a:p>
            <a:endParaRPr lang="id-ID"/>
          </a:p>
        </p:txBody>
      </p:sp>
      <p:sp>
        <p:nvSpPr>
          <p:cNvPr id="22542" name="Line 16"/>
          <p:cNvSpPr>
            <a:spLocks noChangeShapeType="1"/>
          </p:cNvSpPr>
          <p:nvPr/>
        </p:nvSpPr>
        <p:spPr bwMode="auto">
          <a:xfrm>
            <a:off x="7380288" y="3284538"/>
            <a:ext cx="360362" cy="360362"/>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Sehingga :</a:t>
            </a:r>
            <a:br>
              <a:rPr lang="en-US" sz="2400" smtClean="0">
                <a:effectLst/>
              </a:rPr>
            </a:br>
            <a:r>
              <a:rPr lang="en-US" sz="2400" smtClean="0">
                <a:effectLst/>
              </a:rPr>
              <a:t>	</a:t>
            </a:r>
            <a:r>
              <a:rPr lang="en-US" sz="2800" smtClean="0">
                <a:effectLst/>
                <a:cs typeface="Tahoma" pitchFamily="34" charset="0"/>
              </a:rPr>
              <a:t>ℓ</a:t>
            </a:r>
            <a:r>
              <a:rPr lang="en-US" sz="2800" baseline="-25000" smtClean="0">
                <a:effectLst/>
                <a:cs typeface="Tahoma" pitchFamily="34" charset="0"/>
              </a:rPr>
              <a:t>2		</a:t>
            </a:r>
            <a:r>
              <a:rPr lang="en-US" sz="2800" smtClean="0">
                <a:effectLst/>
                <a:cs typeface="Tahoma" pitchFamily="34" charset="0"/>
              </a:rPr>
              <a:t>ℓ</a:t>
            </a:r>
            <a:r>
              <a:rPr lang="en-US" sz="2800" baseline="-25000" smtClean="0">
                <a:effectLst/>
                <a:cs typeface="Tahoma" pitchFamily="34" charset="0"/>
              </a:rPr>
              <a:t>3		</a:t>
            </a:r>
            <a:r>
              <a:rPr lang="en-US" sz="2800" smtClean="0">
                <a:effectLst/>
                <a:cs typeface="Tahoma" pitchFamily="34" charset="0"/>
              </a:rPr>
              <a:t>ℓ</a:t>
            </a:r>
            <a:r>
              <a:rPr lang="en-US" sz="2800" baseline="-25000" smtClean="0">
                <a:effectLst/>
                <a:cs typeface="Tahoma" pitchFamily="34" charset="0"/>
              </a:rPr>
              <a:t>4</a:t>
            </a:r>
            <a:r>
              <a:rPr lang="en-US" sz="2800" smtClean="0">
                <a:effectLst/>
                <a:cs typeface="Tahoma" pitchFamily="34" charset="0"/>
              </a:rPr>
              <a:t/>
            </a:r>
            <a:br>
              <a:rPr lang="en-US" sz="2800" smtClean="0">
                <a:effectLst/>
                <a:cs typeface="Tahoma" pitchFamily="34" charset="0"/>
              </a:rPr>
            </a:br>
            <a:r>
              <a:rPr lang="en-US" sz="2800" smtClean="0">
                <a:effectLst/>
                <a:cs typeface="Tahoma" pitchFamily="34" charset="0"/>
              </a:rPr>
              <a:t> </a:t>
            </a:r>
            <a:r>
              <a:rPr lang="en-US" sz="2400" smtClean="0">
                <a:effectLst/>
              </a:rPr>
              <a:t>F</a:t>
            </a:r>
            <a:r>
              <a:rPr lang="en-US" sz="2400" baseline="-25000" smtClean="0">
                <a:effectLst/>
              </a:rPr>
              <a:t>2</a:t>
            </a:r>
            <a:r>
              <a:rPr lang="en-US" sz="2400" smtClean="0">
                <a:effectLst/>
              </a:rPr>
              <a:t> =       F</a:t>
            </a:r>
            <a:r>
              <a:rPr lang="en-US" sz="2400" baseline="-25000" smtClean="0">
                <a:effectLst/>
              </a:rPr>
              <a:t>1</a:t>
            </a:r>
            <a:r>
              <a:rPr lang="en-US" sz="2400" smtClean="0">
                <a:effectLst/>
              </a:rPr>
              <a:t>	 F</a:t>
            </a:r>
            <a:r>
              <a:rPr lang="en-US" sz="2400" baseline="-25000" smtClean="0">
                <a:effectLst/>
              </a:rPr>
              <a:t>3 </a:t>
            </a:r>
            <a:r>
              <a:rPr lang="en-US" sz="2400" smtClean="0">
                <a:effectLst/>
              </a:rPr>
              <a:t>=	     F</a:t>
            </a:r>
            <a:r>
              <a:rPr lang="en-US" sz="2400" baseline="-25000" smtClean="0">
                <a:effectLst/>
              </a:rPr>
              <a:t>1</a:t>
            </a:r>
            <a:r>
              <a:rPr lang="en-US" sz="2400" smtClean="0">
                <a:effectLst/>
              </a:rPr>
              <a:t>	  F</a:t>
            </a:r>
            <a:r>
              <a:rPr lang="en-US" sz="2400" baseline="-25000" smtClean="0">
                <a:effectLst/>
              </a:rPr>
              <a:t>4 </a:t>
            </a:r>
            <a:r>
              <a:rPr lang="en-US" sz="2400" smtClean="0">
                <a:effectLst/>
              </a:rPr>
              <a:t>=	     F</a:t>
            </a:r>
            <a:r>
              <a:rPr lang="en-US" sz="2400" baseline="-25000" smtClean="0">
                <a:effectLst/>
              </a:rPr>
              <a:t>1</a:t>
            </a:r>
            <a:r>
              <a:rPr lang="en-US" sz="2400" smtClean="0">
                <a:effectLst/>
              </a:rPr>
              <a:t/>
            </a:r>
            <a:br>
              <a:rPr lang="en-US" sz="2400" smtClean="0">
                <a:effectLst/>
              </a:rPr>
            </a:br>
            <a:r>
              <a:rPr lang="en-US" sz="2400" smtClean="0">
                <a:effectLst/>
              </a:rPr>
              <a:t>	</a:t>
            </a:r>
            <a:r>
              <a:rPr lang="en-US" sz="2800" smtClean="0">
                <a:effectLst/>
                <a:cs typeface="Tahoma" pitchFamily="34" charset="0"/>
              </a:rPr>
              <a:t>ℓ</a:t>
            </a:r>
            <a:r>
              <a:rPr lang="en-US" sz="2800" baseline="-25000" smtClean="0">
                <a:effectLst/>
                <a:cs typeface="Tahoma" pitchFamily="34" charset="0"/>
              </a:rPr>
              <a:t>1		</a:t>
            </a:r>
            <a:r>
              <a:rPr lang="en-US" sz="2800" smtClean="0">
                <a:effectLst/>
                <a:cs typeface="Tahoma" pitchFamily="34" charset="0"/>
              </a:rPr>
              <a:t>ℓ</a:t>
            </a:r>
            <a:r>
              <a:rPr lang="en-US" sz="2800" baseline="-25000" smtClean="0">
                <a:effectLst/>
                <a:cs typeface="Tahoma" pitchFamily="34" charset="0"/>
              </a:rPr>
              <a:t>1		</a:t>
            </a:r>
            <a:r>
              <a:rPr lang="en-US" sz="2800" smtClean="0">
                <a:effectLst/>
                <a:cs typeface="Tahoma" pitchFamily="34" charset="0"/>
              </a:rPr>
              <a:t>ℓ</a:t>
            </a:r>
            <a:r>
              <a:rPr lang="en-US" sz="2800" baseline="-25000" smtClean="0">
                <a:effectLst/>
                <a:cs typeface="Tahoma" pitchFamily="34" charset="0"/>
              </a:rPr>
              <a:t>1</a:t>
            </a:r>
            <a:r>
              <a:rPr lang="en-US" sz="2800" smtClean="0">
                <a:effectLst/>
                <a:cs typeface="Tahoma" pitchFamily="34" charset="0"/>
              </a:rPr>
              <a:t/>
            </a:r>
            <a:br>
              <a:rPr lang="en-US" sz="2800" smtClean="0">
                <a:effectLst/>
                <a:cs typeface="Tahoma" pitchFamily="34" charset="0"/>
              </a:rPr>
            </a:br>
            <a:r>
              <a:rPr lang="en-US" sz="2800" smtClean="0">
                <a:effectLst/>
                <a:cs typeface="Tahoma" pitchFamily="34" charset="0"/>
              </a:rPr>
              <a:t/>
            </a:r>
            <a:br>
              <a:rPr lang="en-US" sz="2800" smtClean="0">
                <a:effectLst/>
                <a:cs typeface="Tahoma" pitchFamily="34" charset="0"/>
              </a:rPr>
            </a:br>
            <a:r>
              <a:rPr lang="en-US" sz="2400" smtClean="0">
                <a:effectLst/>
                <a:cs typeface="Tahoma" pitchFamily="34" charset="0"/>
              </a:rPr>
              <a:t>Persamaan momen </a:t>
            </a:r>
            <a:br>
              <a:rPr lang="en-US" sz="2400" smtClean="0">
                <a:effectLst/>
                <a:cs typeface="Tahoma" pitchFamily="34" charset="0"/>
              </a:rPr>
            </a:br>
            <a:r>
              <a:rPr lang="en-US" sz="2400" smtClean="0">
                <a:effectLst/>
                <a:cs typeface="Tahoma" pitchFamily="34" charset="0"/>
              </a:rPr>
              <a:t>F </a:t>
            </a:r>
            <a:r>
              <a:rPr lang="en-US" sz="2800" smtClean="0">
                <a:effectLst/>
                <a:cs typeface="Tahoma" pitchFamily="34" charset="0"/>
              </a:rPr>
              <a:t>ℓ</a:t>
            </a:r>
            <a:r>
              <a:rPr lang="en-US" sz="2800" baseline="-25000" smtClean="0">
                <a:effectLst/>
                <a:cs typeface="Tahoma" pitchFamily="34" charset="0"/>
              </a:rPr>
              <a:t> </a:t>
            </a:r>
            <a:r>
              <a:rPr lang="en-US" sz="2800" smtClean="0">
                <a:effectLst/>
                <a:cs typeface="Tahoma" pitchFamily="34" charset="0"/>
              </a:rPr>
              <a:t>= </a:t>
            </a:r>
            <a:r>
              <a:rPr lang="en-US" sz="2400" smtClean="0">
                <a:effectLst/>
              </a:rPr>
              <a:t>F</a:t>
            </a:r>
            <a:r>
              <a:rPr lang="en-US" sz="2400" baseline="-25000" smtClean="0">
                <a:effectLst/>
              </a:rPr>
              <a:t>1</a:t>
            </a:r>
            <a:r>
              <a:rPr lang="en-US" sz="2400" smtClean="0">
                <a:effectLst/>
              </a:rPr>
              <a:t> </a:t>
            </a:r>
            <a:r>
              <a:rPr lang="en-US" sz="2800" smtClean="0">
                <a:effectLst/>
                <a:cs typeface="Tahoma" pitchFamily="34" charset="0"/>
              </a:rPr>
              <a:t>ℓ</a:t>
            </a:r>
            <a:r>
              <a:rPr lang="en-US" sz="2800" baseline="-25000" smtClean="0">
                <a:effectLst/>
                <a:cs typeface="Tahoma" pitchFamily="34" charset="0"/>
              </a:rPr>
              <a:t>1 </a:t>
            </a:r>
            <a:r>
              <a:rPr lang="en-US" sz="2800" smtClean="0">
                <a:effectLst/>
                <a:cs typeface="Tahoma" pitchFamily="34" charset="0"/>
              </a:rPr>
              <a:t>+ </a:t>
            </a:r>
            <a:r>
              <a:rPr lang="en-US" sz="2400" smtClean="0">
                <a:effectLst/>
              </a:rPr>
              <a:t>F</a:t>
            </a:r>
            <a:r>
              <a:rPr lang="en-US" sz="2400" baseline="-25000" smtClean="0">
                <a:effectLst/>
              </a:rPr>
              <a:t>2</a:t>
            </a:r>
            <a:r>
              <a:rPr lang="en-US" sz="2400" smtClean="0">
                <a:effectLst/>
              </a:rPr>
              <a:t> </a:t>
            </a:r>
            <a:r>
              <a:rPr lang="en-US" sz="2800" smtClean="0">
                <a:effectLst/>
                <a:cs typeface="Tahoma" pitchFamily="34" charset="0"/>
              </a:rPr>
              <a:t>ℓ</a:t>
            </a:r>
            <a:r>
              <a:rPr lang="en-US" sz="2800" baseline="-25000" smtClean="0">
                <a:effectLst/>
                <a:cs typeface="Tahoma" pitchFamily="34" charset="0"/>
              </a:rPr>
              <a:t>2 </a:t>
            </a:r>
            <a:r>
              <a:rPr lang="en-US" sz="2800" smtClean="0">
                <a:effectLst/>
                <a:cs typeface="Tahoma" pitchFamily="34" charset="0"/>
              </a:rPr>
              <a:t>+ </a:t>
            </a:r>
            <a:r>
              <a:rPr lang="en-US" sz="2400" smtClean="0">
                <a:effectLst/>
              </a:rPr>
              <a:t>F</a:t>
            </a:r>
            <a:r>
              <a:rPr lang="en-US" sz="2400" baseline="-25000" smtClean="0">
                <a:effectLst/>
              </a:rPr>
              <a:t>3</a:t>
            </a:r>
            <a:r>
              <a:rPr lang="en-US" sz="2400" smtClean="0">
                <a:effectLst/>
              </a:rPr>
              <a:t> </a:t>
            </a:r>
            <a:r>
              <a:rPr lang="en-US" sz="2800" smtClean="0">
                <a:effectLst/>
                <a:cs typeface="Tahoma" pitchFamily="34" charset="0"/>
              </a:rPr>
              <a:t>ℓ</a:t>
            </a:r>
            <a:r>
              <a:rPr lang="en-US" sz="2800" baseline="-25000" smtClean="0">
                <a:effectLst/>
                <a:cs typeface="Tahoma" pitchFamily="34" charset="0"/>
              </a:rPr>
              <a:t>3 </a:t>
            </a:r>
            <a:r>
              <a:rPr lang="en-US" sz="2800" smtClean="0">
                <a:effectLst/>
                <a:cs typeface="Tahoma" pitchFamily="34" charset="0"/>
              </a:rPr>
              <a:t>+ </a:t>
            </a:r>
            <a:r>
              <a:rPr lang="en-US" sz="2400" smtClean="0">
                <a:effectLst/>
              </a:rPr>
              <a:t>F</a:t>
            </a:r>
            <a:r>
              <a:rPr lang="en-US" sz="2400" baseline="-25000" smtClean="0">
                <a:effectLst/>
              </a:rPr>
              <a:t>4</a:t>
            </a:r>
            <a:r>
              <a:rPr lang="en-US" sz="2400" smtClean="0">
                <a:effectLst/>
              </a:rPr>
              <a:t> </a:t>
            </a:r>
            <a:r>
              <a:rPr lang="en-US" sz="2800" smtClean="0">
                <a:effectLst/>
                <a:cs typeface="Tahoma" pitchFamily="34" charset="0"/>
              </a:rPr>
              <a:t>ℓ</a:t>
            </a:r>
            <a:r>
              <a:rPr lang="en-US" sz="2800" baseline="-25000" smtClean="0">
                <a:effectLst/>
                <a:cs typeface="Tahoma" pitchFamily="34" charset="0"/>
              </a:rPr>
              <a:t>4</a:t>
            </a:r>
            <a:r>
              <a:rPr lang="en-US" sz="2800" smtClean="0">
                <a:effectLst/>
                <a:cs typeface="Tahoma" pitchFamily="34" charset="0"/>
              </a:rPr>
              <a:t/>
            </a:r>
            <a:br>
              <a:rPr lang="en-US" sz="2800" smtClean="0">
                <a:effectLst/>
                <a:cs typeface="Tahoma" pitchFamily="34" charset="0"/>
              </a:rPr>
            </a:br>
            <a:r>
              <a:rPr lang="en-US" sz="2400" smtClean="0">
                <a:effectLst/>
                <a:cs typeface="Tahoma" pitchFamily="34" charset="0"/>
              </a:rPr>
              <a:t>F </a:t>
            </a:r>
            <a:r>
              <a:rPr lang="en-US" sz="2800" smtClean="0">
                <a:effectLst/>
                <a:cs typeface="Tahoma" pitchFamily="34" charset="0"/>
              </a:rPr>
              <a:t>ℓ</a:t>
            </a:r>
            <a:r>
              <a:rPr lang="en-US" sz="2800" baseline="-25000" smtClean="0">
                <a:effectLst/>
                <a:cs typeface="Tahoma" pitchFamily="34" charset="0"/>
              </a:rPr>
              <a:t> </a:t>
            </a:r>
            <a:r>
              <a:rPr lang="en-US" sz="2800" smtClean="0">
                <a:effectLst/>
                <a:cs typeface="Tahoma" pitchFamily="34" charset="0"/>
              </a:rPr>
              <a:t>= </a:t>
            </a:r>
            <a:r>
              <a:rPr lang="en-US" sz="2400" smtClean="0">
                <a:effectLst/>
              </a:rPr>
              <a:t>F</a:t>
            </a:r>
            <a:r>
              <a:rPr lang="en-US" sz="2400" baseline="-25000" smtClean="0">
                <a:effectLst/>
              </a:rPr>
              <a:t>1</a:t>
            </a:r>
            <a:r>
              <a:rPr lang="en-US" sz="2400" smtClean="0">
                <a:effectLst/>
              </a:rPr>
              <a:t> / </a:t>
            </a:r>
            <a:r>
              <a:rPr lang="en-US" sz="2800" smtClean="0">
                <a:effectLst/>
                <a:cs typeface="Tahoma" pitchFamily="34" charset="0"/>
              </a:rPr>
              <a:t>ℓ</a:t>
            </a:r>
            <a:r>
              <a:rPr lang="en-US" sz="2800" baseline="-25000" smtClean="0">
                <a:effectLst/>
                <a:cs typeface="Tahoma" pitchFamily="34" charset="0"/>
              </a:rPr>
              <a:t>1 </a:t>
            </a:r>
            <a:r>
              <a:rPr lang="en-US" sz="2400" smtClean="0">
                <a:effectLst/>
              </a:rPr>
              <a:t>(</a:t>
            </a:r>
            <a:r>
              <a:rPr lang="en-US" sz="2800" smtClean="0">
                <a:effectLst/>
                <a:cs typeface="Tahoma" pitchFamily="34" charset="0"/>
              </a:rPr>
              <a:t>ℓ</a:t>
            </a:r>
            <a:r>
              <a:rPr lang="en-US" sz="2800" baseline="-25000" smtClean="0">
                <a:effectLst/>
                <a:cs typeface="Tahoma" pitchFamily="34" charset="0"/>
              </a:rPr>
              <a:t>2</a:t>
            </a:r>
            <a:r>
              <a:rPr lang="en-US" sz="2800" baseline="30000" smtClean="0">
                <a:effectLst/>
                <a:cs typeface="Tahoma" pitchFamily="34" charset="0"/>
              </a:rPr>
              <a:t>2</a:t>
            </a:r>
            <a:r>
              <a:rPr lang="en-US" sz="2800" baseline="-25000" smtClean="0">
                <a:effectLst/>
                <a:cs typeface="Tahoma" pitchFamily="34" charset="0"/>
              </a:rPr>
              <a:t> </a:t>
            </a:r>
            <a:r>
              <a:rPr lang="en-US" sz="2800" smtClean="0">
                <a:effectLst/>
                <a:cs typeface="Tahoma" pitchFamily="34" charset="0"/>
              </a:rPr>
              <a:t>+ ℓ</a:t>
            </a:r>
            <a:r>
              <a:rPr lang="en-US" sz="2800" baseline="-25000" smtClean="0">
                <a:effectLst/>
                <a:cs typeface="Tahoma" pitchFamily="34" charset="0"/>
              </a:rPr>
              <a:t>3</a:t>
            </a:r>
            <a:r>
              <a:rPr lang="en-US" sz="2800" baseline="30000" smtClean="0">
                <a:effectLst/>
                <a:cs typeface="Tahoma" pitchFamily="34" charset="0"/>
              </a:rPr>
              <a:t>2</a:t>
            </a:r>
            <a:r>
              <a:rPr lang="en-US" sz="2800" baseline="-25000" smtClean="0">
                <a:effectLst/>
                <a:cs typeface="Tahoma" pitchFamily="34" charset="0"/>
              </a:rPr>
              <a:t> </a:t>
            </a:r>
            <a:r>
              <a:rPr lang="en-US" sz="2800" smtClean="0">
                <a:effectLst/>
                <a:cs typeface="Tahoma" pitchFamily="34" charset="0"/>
              </a:rPr>
              <a:t>+ ℓ</a:t>
            </a:r>
            <a:r>
              <a:rPr lang="en-US" sz="2800" baseline="-25000" smtClean="0">
                <a:effectLst/>
                <a:cs typeface="Tahoma" pitchFamily="34" charset="0"/>
              </a:rPr>
              <a:t>4</a:t>
            </a:r>
            <a:r>
              <a:rPr lang="en-US" sz="2800" baseline="30000" smtClean="0">
                <a:effectLst/>
                <a:cs typeface="Tahoma" pitchFamily="34" charset="0"/>
              </a:rPr>
              <a:t>2</a:t>
            </a:r>
            <a:r>
              <a:rPr lang="en-US" sz="2400" smtClean="0">
                <a:effectLst/>
                <a:cs typeface="Tahoma" pitchFamily="34" charset="0"/>
              </a:rPr>
              <a:t>)</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Beban resultan </a:t>
            </a:r>
            <a:br>
              <a:rPr lang="en-US" sz="2400" smtClean="0">
                <a:effectLst/>
                <a:cs typeface="Tahoma" pitchFamily="34" charset="0"/>
              </a:rPr>
            </a:br>
            <a:r>
              <a:rPr lang="en-US" sz="2400" smtClean="0">
                <a:effectLst/>
                <a:cs typeface="Tahoma" pitchFamily="34" charset="0"/>
              </a:rPr>
              <a:t>R</a:t>
            </a:r>
            <a:r>
              <a:rPr lang="en-US" sz="2400" baseline="-25000" smtClean="0">
                <a:effectLst/>
                <a:cs typeface="Tahoma" pitchFamily="34" charset="0"/>
              </a:rPr>
              <a:t>i</a:t>
            </a:r>
            <a:r>
              <a:rPr lang="en-US" sz="2400" smtClean="0">
                <a:effectLst/>
                <a:cs typeface="Tahoma" pitchFamily="34" charset="0"/>
              </a:rPr>
              <a:t> =  √ </a:t>
            </a:r>
            <a:r>
              <a:rPr lang="en-US" sz="2400" smtClean="0">
                <a:effectLst/>
              </a:rPr>
              <a:t>F</a:t>
            </a:r>
            <a:r>
              <a:rPr lang="en-US" sz="2400" baseline="-25000" smtClean="0">
                <a:effectLst/>
              </a:rPr>
              <a:t>n</a:t>
            </a:r>
            <a:r>
              <a:rPr lang="en-US" sz="2400" baseline="30000" smtClean="0">
                <a:effectLst/>
              </a:rPr>
              <a:t>2</a:t>
            </a:r>
            <a:r>
              <a:rPr lang="en-US" sz="2400" smtClean="0">
                <a:effectLst/>
              </a:rPr>
              <a:t> + F</a:t>
            </a:r>
            <a:r>
              <a:rPr lang="en-US" sz="2400" baseline="-25000" smtClean="0">
                <a:effectLst/>
              </a:rPr>
              <a:t>i</a:t>
            </a:r>
            <a:r>
              <a:rPr lang="en-US" sz="2400" baseline="30000" smtClean="0">
                <a:effectLst/>
              </a:rPr>
              <a:t>2</a:t>
            </a:r>
            <a:r>
              <a:rPr lang="en-US" sz="2400" smtClean="0">
                <a:effectLst/>
              </a:rPr>
              <a:t> + 2 F</a:t>
            </a:r>
            <a:r>
              <a:rPr lang="en-US" sz="2400" baseline="-25000" smtClean="0">
                <a:effectLst/>
              </a:rPr>
              <a:t>n</a:t>
            </a:r>
            <a:r>
              <a:rPr lang="en-US" sz="2400" smtClean="0">
                <a:effectLst/>
              </a:rPr>
              <a:t> F</a:t>
            </a:r>
            <a:r>
              <a:rPr lang="en-US" sz="2400" baseline="-25000" smtClean="0">
                <a:effectLst/>
              </a:rPr>
              <a:t>i </a:t>
            </a:r>
            <a:r>
              <a:rPr lang="en-US" sz="2400" smtClean="0">
                <a:effectLst/>
                <a:cs typeface="Tahoma" pitchFamily="34" charset="0"/>
              </a:rPr>
              <a:t>cos </a:t>
            </a:r>
            <a:r>
              <a:rPr lang="el-GR" sz="2400" smtClean="0">
                <a:effectLst/>
                <a:cs typeface="Tahoma" pitchFamily="34" charset="0"/>
              </a:rPr>
              <a:t>θ</a:t>
            </a: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dimana : R</a:t>
            </a:r>
            <a:r>
              <a:rPr lang="en-US" sz="2400" baseline="-25000" smtClean="0">
                <a:effectLst/>
                <a:cs typeface="Tahoma" pitchFamily="34" charset="0"/>
              </a:rPr>
              <a:t>i</a:t>
            </a:r>
            <a:r>
              <a:rPr lang="en-US" sz="2400" smtClean="0">
                <a:effectLst/>
                <a:cs typeface="Tahoma" pitchFamily="34" charset="0"/>
              </a:rPr>
              <a:t> = Resultan beban pada paku keling ke-i</a:t>
            </a:r>
            <a:br>
              <a:rPr lang="en-US" sz="2400" smtClean="0">
                <a:effectLst/>
                <a:cs typeface="Tahoma" pitchFamily="34" charset="0"/>
              </a:rPr>
            </a:br>
            <a:r>
              <a:rPr lang="en-US" sz="2400" smtClean="0">
                <a:effectLst/>
                <a:cs typeface="Tahoma" pitchFamily="34" charset="0"/>
              </a:rPr>
              <a:t>	    F</a:t>
            </a:r>
            <a:r>
              <a:rPr lang="en-US" sz="2400" baseline="-25000" smtClean="0">
                <a:effectLst/>
                <a:cs typeface="Tahoma" pitchFamily="34" charset="0"/>
              </a:rPr>
              <a:t>i</a:t>
            </a:r>
            <a:r>
              <a:rPr lang="en-US" sz="2400" smtClean="0">
                <a:effectLst/>
                <a:cs typeface="Tahoma" pitchFamily="34" charset="0"/>
              </a:rPr>
              <a:t> = Beban terbesar yang dialami pada paku 		           keling ke-i</a:t>
            </a:r>
            <a:endParaRPr lang="el-GR" sz="2400" smtClean="0">
              <a:effectLst/>
              <a:cs typeface="Tahoma" pitchFamily="34" charset="0"/>
            </a:endParaRPr>
          </a:p>
        </p:txBody>
      </p:sp>
      <p:sp>
        <p:nvSpPr>
          <p:cNvPr id="23555" name="Line 5"/>
          <p:cNvSpPr>
            <a:spLocks noChangeShapeType="1"/>
          </p:cNvSpPr>
          <p:nvPr/>
        </p:nvSpPr>
        <p:spPr bwMode="auto">
          <a:xfrm>
            <a:off x="1331913" y="1484313"/>
            <a:ext cx="503237" cy="0"/>
          </a:xfrm>
          <a:prstGeom prst="line">
            <a:avLst/>
          </a:prstGeom>
          <a:noFill/>
          <a:ln w="9525">
            <a:solidFill>
              <a:schemeClr val="tx1"/>
            </a:solidFill>
            <a:round/>
            <a:headEnd/>
            <a:tailEnd/>
          </a:ln>
        </p:spPr>
        <p:txBody>
          <a:bodyPr/>
          <a:lstStyle/>
          <a:p>
            <a:endParaRPr lang="id-ID"/>
          </a:p>
        </p:txBody>
      </p:sp>
      <p:sp>
        <p:nvSpPr>
          <p:cNvPr id="23556" name="Line 6"/>
          <p:cNvSpPr>
            <a:spLocks noChangeShapeType="1"/>
          </p:cNvSpPr>
          <p:nvPr/>
        </p:nvSpPr>
        <p:spPr bwMode="auto">
          <a:xfrm>
            <a:off x="5003800" y="1484313"/>
            <a:ext cx="503238" cy="0"/>
          </a:xfrm>
          <a:prstGeom prst="line">
            <a:avLst/>
          </a:prstGeom>
          <a:noFill/>
          <a:ln w="9525">
            <a:solidFill>
              <a:schemeClr val="tx1"/>
            </a:solidFill>
            <a:round/>
            <a:headEnd/>
            <a:tailEnd/>
          </a:ln>
        </p:spPr>
        <p:txBody>
          <a:bodyPr/>
          <a:lstStyle/>
          <a:p>
            <a:endParaRPr lang="id-ID"/>
          </a:p>
        </p:txBody>
      </p:sp>
      <p:sp>
        <p:nvSpPr>
          <p:cNvPr id="23557" name="Line 8"/>
          <p:cNvSpPr>
            <a:spLocks noChangeShapeType="1"/>
          </p:cNvSpPr>
          <p:nvPr/>
        </p:nvSpPr>
        <p:spPr bwMode="auto">
          <a:xfrm>
            <a:off x="3132138" y="1484313"/>
            <a:ext cx="503237" cy="0"/>
          </a:xfrm>
          <a:prstGeom prst="line">
            <a:avLst/>
          </a:prstGeom>
          <a:noFill/>
          <a:ln w="9525">
            <a:solidFill>
              <a:schemeClr val="tx1"/>
            </a:solidFill>
            <a:round/>
            <a:headEnd/>
            <a:tailEnd/>
          </a:ln>
        </p:spPr>
        <p:txBody>
          <a:bodyPr/>
          <a:lstStyle/>
          <a:p>
            <a:endParaRPr lang="id-ID"/>
          </a:p>
        </p:txBody>
      </p:sp>
      <p:sp>
        <p:nvSpPr>
          <p:cNvPr id="23558" name="Line 9"/>
          <p:cNvSpPr>
            <a:spLocks noChangeShapeType="1"/>
          </p:cNvSpPr>
          <p:nvPr/>
        </p:nvSpPr>
        <p:spPr bwMode="auto">
          <a:xfrm>
            <a:off x="1476375" y="4508500"/>
            <a:ext cx="3311525"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SAMBUNGAN MUR BAUT</a:t>
            </a:r>
            <a:br>
              <a:rPr lang="en-US" sz="2400" u="sng" smtClean="0">
                <a:effectLst/>
              </a:rPr>
            </a:br>
            <a:r>
              <a:rPr lang="en-US" sz="2400" u="sng" smtClean="0">
                <a:effectLst/>
              </a:rPr>
              <a:t/>
            </a:r>
            <a:br>
              <a:rPr lang="en-US" sz="2400" u="sng" smtClean="0">
                <a:effectLst/>
              </a:rPr>
            </a:br>
            <a:r>
              <a:rPr lang="en-US" sz="2400" smtClean="0">
                <a:effectLst/>
              </a:rPr>
              <a:t>Merupakan jenis sambungan tidak tetap, karena ikatan sambungan dapat dilepas/dibuka.</a:t>
            </a:r>
            <a:br>
              <a:rPr lang="en-US" sz="2400" smtClean="0">
                <a:effectLst/>
              </a:rPr>
            </a:br>
            <a:r>
              <a:rPr lang="en-US" sz="2400" smtClean="0">
                <a:effectLst/>
              </a:rPr>
              <a:t/>
            </a:r>
            <a:br>
              <a:rPr lang="en-US" sz="2400" smtClean="0">
                <a:effectLst/>
              </a:rPr>
            </a:br>
            <a:r>
              <a:rPr lang="en-US" sz="2400" smtClean="0">
                <a:effectLst/>
              </a:rPr>
              <a:t>Berbeda dengan sambungan paku keling, sambungan mur baut memiliki bagian ulir yang berfungsi sebagai ikatan sambungan.</a:t>
            </a:r>
            <a:br>
              <a:rPr lang="en-US" sz="2400" smtClean="0">
                <a:effectLst/>
              </a:rPr>
            </a:br>
            <a:r>
              <a:rPr lang="en-US" sz="2400" smtClean="0">
                <a:effectLst/>
              </a:rPr>
              <a:t>				Keterangan :</a:t>
            </a:r>
            <a:br>
              <a:rPr lang="en-US" sz="2400" smtClean="0">
                <a:effectLst/>
              </a:rPr>
            </a:br>
            <a:r>
              <a:rPr lang="en-US" sz="2400" smtClean="0">
                <a:effectLst/>
              </a:rPr>
              <a:t>				D  = Diameter luar (mm)</a:t>
            </a:r>
            <a:br>
              <a:rPr lang="en-US" sz="2400" smtClean="0">
                <a:effectLst/>
              </a:rPr>
            </a:br>
            <a:r>
              <a:rPr lang="en-US" sz="2400" smtClean="0">
                <a:effectLst/>
              </a:rPr>
              <a:t>				D</a:t>
            </a:r>
            <a:r>
              <a:rPr lang="en-US" sz="2400" baseline="-25000" smtClean="0">
                <a:effectLst/>
              </a:rPr>
              <a:t>1</a:t>
            </a:r>
            <a:r>
              <a:rPr lang="en-US" sz="2400" smtClean="0">
                <a:effectLst/>
              </a:rPr>
              <a:t> = Diameter inti (mm)</a:t>
            </a:r>
            <a:br>
              <a:rPr lang="en-US" sz="2400" smtClean="0">
                <a:effectLst/>
              </a:rPr>
            </a:br>
            <a:r>
              <a:rPr lang="en-US" sz="2400" smtClean="0">
                <a:effectLst/>
              </a:rPr>
              <a:t>				D</a:t>
            </a:r>
            <a:r>
              <a:rPr lang="en-US" sz="2400" baseline="-25000" smtClean="0">
                <a:effectLst/>
              </a:rPr>
              <a:t>2</a:t>
            </a:r>
            <a:r>
              <a:rPr lang="en-US" sz="2400" smtClean="0">
                <a:effectLst/>
              </a:rPr>
              <a:t> = Diameter kisar (mm)</a:t>
            </a:r>
            <a:br>
              <a:rPr lang="en-US" sz="2400" smtClean="0">
                <a:effectLst/>
              </a:rPr>
            </a:br>
            <a:r>
              <a:rPr lang="en-US" sz="2400" smtClean="0">
                <a:effectLst/>
              </a:rPr>
              <a:t>				D</a:t>
            </a:r>
            <a:r>
              <a:rPr lang="en-US" sz="2400" baseline="-25000" smtClean="0">
                <a:effectLst/>
              </a:rPr>
              <a:t>m</a:t>
            </a:r>
            <a:r>
              <a:rPr lang="en-US" sz="2400" smtClean="0">
                <a:effectLst/>
              </a:rPr>
              <a:t> = Diameter rata-rata (mm)				     = (D + D</a:t>
            </a:r>
            <a:r>
              <a:rPr lang="en-US" sz="2400" baseline="-25000" smtClean="0">
                <a:effectLst/>
              </a:rPr>
              <a:t>1</a:t>
            </a:r>
            <a:r>
              <a:rPr lang="en-US" sz="2400" smtClean="0">
                <a:effectLst/>
              </a:rPr>
              <a:t>)/4</a:t>
            </a:r>
            <a:br>
              <a:rPr lang="en-US" sz="2400" smtClean="0">
                <a:effectLst/>
              </a:rPr>
            </a:br>
            <a:r>
              <a:rPr lang="en-US" sz="2400" smtClean="0">
                <a:effectLst/>
              </a:rPr>
              <a:t>				p   = Pitch/kisar (mm)</a:t>
            </a:r>
            <a:br>
              <a:rPr lang="en-US" sz="2400" smtClean="0">
                <a:effectLst/>
              </a:rPr>
            </a:br>
            <a:r>
              <a:rPr lang="en-US" sz="2400" smtClean="0">
                <a:effectLst/>
              </a:rPr>
              <a:t>				t    = Tinggi ulir (mm)	   </a:t>
            </a:r>
            <a:endParaRPr lang="en-GB" sz="2400" smtClean="0">
              <a:effectLst/>
            </a:endParaRPr>
          </a:p>
        </p:txBody>
      </p:sp>
      <p:sp>
        <p:nvSpPr>
          <p:cNvPr id="24579" name="Line 6"/>
          <p:cNvSpPr>
            <a:spLocks noChangeShapeType="1"/>
          </p:cNvSpPr>
          <p:nvPr/>
        </p:nvSpPr>
        <p:spPr bwMode="auto">
          <a:xfrm>
            <a:off x="1331913" y="4365625"/>
            <a:ext cx="1584325" cy="0"/>
          </a:xfrm>
          <a:prstGeom prst="line">
            <a:avLst/>
          </a:prstGeom>
          <a:noFill/>
          <a:ln w="9525">
            <a:solidFill>
              <a:schemeClr val="tx1"/>
            </a:solidFill>
            <a:round/>
            <a:headEnd/>
            <a:tailEnd/>
          </a:ln>
        </p:spPr>
        <p:txBody>
          <a:bodyPr/>
          <a:lstStyle/>
          <a:p>
            <a:endParaRPr lang="id-ID"/>
          </a:p>
        </p:txBody>
      </p:sp>
      <p:sp>
        <p:nvSpPr>
          <p:cNvPr id="24580" name="AutoShape 7"/>
          <p:cNvSpPr>
            <a:spLocks noChangeArrowheads="1"/>
          </p:cNvSpPr>
          <p:nvPr/>
        </p:nvSpPr>
        <p:spPr bwMode="auto">
          <a:xfrm>
            <a:off x="539750" y="3860800"/>
            <a:ext cx="3095625" cy="1008063"/>
          </a:xfrm>
          <a:custGeom>
            <a:avLst/>
            <a:gdLst>
              <a:gd name="T0" fmla="*/ 1547813 w 21600"/>
              <a:gd name="T1" fmla="*/ 0 h 21600"/>
              <a:gd name="T2" fmla="*/ 386953 w 21600"/>
              <a:gd name="T3" fmla="*/ 504032 h 21600"/>
              <a:gd name="T4" fmla="*/ 1547813 w 21600"/>
              <a:gd name="T5" fmla="*/ 252016 h 21600"/>
              <a:gd name="T6" fmla="*/ 2708672 w 21600"/>
              <a:gd name="T7" fmla="*/ 504032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4581" name="Line 8"/>
          <p:cNvSpPr>
            <a:spLocks noChangeShapeType="1"/>
          </p:cNvSpPr>
          <p:nvPr/>
        </p:nvSpPr>
        <p:spPr bwMode="auto">
          <a:xfrm flipH="1">
            <a:off x="1116013" y="4365625"/>
            <a:ext cx="215900" cy="503238"/>
          </a:xfrm>
          <a:prstGeom prst="line">
            <a:avLst/>
          </a:prstGeom>
          <a:noFill/>
          <a:ln w="9525">
            <a:solidFill>
              <a:schemeClr val="tx1"/>
            </a:solidFill>
            <a:round/>
            <a:headEnd/>
            <a:tailEnd/>
          </a:ln>
        </p:spPr>
        <p:txBody>
          <a:bodyPr/>
          <a:lstStyle/>
          <a:p>
            <a:endParaRPr lang="id-ID"/>
          </a:p>
        </p:txBody>
      </p:sp>
      <p:sp>
        <p:nvSpPr>
          <p:cNvPr id="24582" name="Line 9"/>
          <p:cNvSpPr>
            <a:spLocks noChangeShapeType="1"/>
          </p:cNvSpPr>
          <p:nvPr/>
        </p:nvSpPr>
        <p:spPr bwMode="auto">
          <a:xfrm flipH="1">
            <a:off x="2627313" y="4365625"/>
            <a:ext cx="215900" cy="503238"/>
          </a:xfrm>
          <a:prstGeom prst="line">
            <a:avLst/>
          </a:prstGeom>
          <a:noFill/>
          <a:ln w="9525">
            <a:solidFill>
              <a:schemeClr val="tx1"/>
            </a:solidFill>
            <a:round/>
            <a:headEnd/>
            <a:tailEnd/>
          </a:ln>
        </p:spPr>
        <p:txBody>
          <a:bodyPr/>
          <a:lstStyle/>
          <a:p>
            <a:endParaRPr lang="id-ID"/>
          </a:p>
        </p:txBody>
      </p:sp>
      <p:sp>
        <p:nvSpPr>
          <p:cNvPr id="24583" name="Line 10"/>
          <p:cNvSpPr>
            <a:spLocks noChangeShapeType="1"/>
          </p:cNvSpPr>
          <p:nvPr/>
        </p:nvSpPr>
        <p:spPr bwMode="auto">
          <a:xfrm flipH="1">
            <a:off x="1187450" y="5230813"/>
            <a:ext cx="215900" cy="503237"/>
          </a:xfrm>
          <a:prstGeom prst="line">
            <a:avLst/>
          </a:prstGeom>
          <a:noFill/>
          <a:ln w="9525">
            <a:solidFill>
              <a:schemeClr val="tx1"/>
            </a:solidFill>
            <a:round/>
            <a:headEnd/>
            <a:tailEnd/>
          </a:ln>
        </p:spPr>
        <p:txBody>
          <a:bodyPr/>
          <a:lstStyle/>
          <a:p>
            <a:endParaRPr lang="id-ID"/>
          </a:p>
        </p:txBody>
      </p:sp>
      <p:sp>
        <p:nvSpPr>
          <p:cNvPr id="24584" name="Line 11"/>
          <p:cNvSpPr>
            <a:spLocks noChangeShapeType="1"/>
          </p:cNvSpPr>
          <p:nvPr/>
        </p:nvSpPr>
        <p:spPr bwMode="auto">
          <a:xfrm flipH="1">
            <a:off x="2700338" y="5230813"/>
            <a:ext cx="215900" cy="503237"/>
          </a:xfrm>
          <a:prstGeom prst="line">
            <a:avLst/>
          </a:prstGeom>
          <a:noFill/>
          <a:ln w="9525">
            <a:solidFill>
              <a:schemeClr val="tx1"/>
            </a:solidFill>
            <a:round/>
            <a:headEnd/>
            <a:tailEnd/>
          </a:ln>
        </p:spPr>
        <p:txBody>
          <a:bodyPr/>
          <a:lstStyle/>
          <a:p>
            <a:endParaRPr lang="id-ID"/>
          </a:p>
        </p:txBody>
      </p:sp>
      <p:sp>
        <p:nvSpPr>
          <p:cNvPr id="24585" name="Line 12"/>
          <p:cNvSpPr>
            <a:spLocks noChangeShapeType="1"/>
          </p:cNvSpPr>
          <p:nvPr/>
        </p:nvSpPr>
        <p:spPr bwMode="auto">
          <a:xfrm flipH="1">
            <a:off x="2771775" y="6094413"/>
            <a:ext cx="215900" cy="503237"/>
          </a:xfrm>
          <a:prstGeom prst="line">
            <a:avLst/>
          </a:prstGeom>
          <a:noFill/>
          <a:ln w="9525">
            <a:solidFill>
              <a:schemeClr val="tx1"/>
            </a:solidFill>
            <a:round/>
            <a:headEnd/>
            <a:tailEnd/>
          </a:ln>
        </p:spPr>
        <p:txBody>
          <a:bodyPr/>
          <a:lstStyle/>
          <a:p>
            <a:endParaRPr lang="id-ID"/>
          </a:p>
        </p:txBody>
      </p:sp>
      <p:sp>
        <p:nvSpPr>
          <p:cNvPr id="24586" name="Line 13"/>
          <p:cNvSpPr>
            <a:spLocks noChangeShapeType="1"/>
          </p:cNvSpPr>
          <p:nvPr/>
        </p:nvSpPr>
        <p:spPr bwMode="auto">
          <a:xfrm flipV="1">
            <a:off x="1116013" y="4365625"/>
            <a:ext cx="1727200" cy="503238"/>
          </a:xfrm>
          <a:prstGeom prst="line">
            <a:avLst/>
          </a:prstGeom>
          <a:noFill/>
          <a:ln w="28575">
            <a:solidFill>
              <a:schemeClr val="tx1"/>
            </a:solidFill>
            <a:round/>
            <a:headEnd/>
            <a:tailEnd/>
          </a:ln>
        </p:spPr>
        <p:txBody>
          <a:bodyPr/>
          <a:lstStyle/>
          <a:p>
            <a:endParaRPr lang="id-ID"/>
          </a:p>
        </p:txBody>
      </p:sp>
      <p:sp>
        <p:nvSpPr>
          <p:cNvPr id="24587" name="Line 14"/>
          <p:cNvSpPr>
            <a:spLocks noChangeShapeType="1"/>
          </p:cNvSpPr>
          <p:nvPr/>
        </p:nvSpPr>
        <p:spPr bwMode="auto">
          <a:xfrm flipV="1">
            <a:off x="1187450" y="5229225"/>
            <a:ext cx="1728788" cy="504825"/>
          </a:xfrm>
          <a:prstGeom prst="line">
            <a:avLst/>
          </a:prstGeom>
          <a:noFill/>
          <a:ln w="28575">
            <a:solidFill>
              <a:schemeClr val="tx1"/>
            </a:solidFill>
            <a:round/>
            <a:headEnd/>
            <a:tailEnd/>
          </a:ln>
        </p:spPr>
        <p:txBody>
          <a:bodyPr/>
          <a:lstStyle/>
          <a:p>
            <a:endParaRPr lang="id-ID"/>
          </a:p>
        </p:txBody>
      </p:sp>
      <p:sp>
        <p:nvSpPr>
          <p:cNvPr id="24588" name="Line 15"/>
          <p:cNvSpPr>
            <a:spLocks noChangeShapeType="1"/>
          </p:cNvSpPr>
          <p:nvPr/>
        </p:nvSpPr>
        <p:spPr bwMode="auto">
          <a:xfrm flipV="1">
            <a:off x="1403350" y="4870450"/>
            <a:ext cx="1223963" cy="358775"/>
          </a:xfrm>
          <a:prstGeom prst="line">
            <a:avLst/>
          </a:prstGeom>
          <a:noFill/>
          <a:ln w="28575">
            <a:solidFill>
              <a:schemeClr val="tx1"/>
            </a:solidFill>
            <a:round/>
            <a:headEnd/>
            <a:tailEnd/>
          </a:ln>
        </p:spPr>
        <p:txBody>
          <a:bodyPr/>
          <a:lstStyle/>
          <a:p>
            <a:endParaRPr lang="id-ID"/>
          </a:p>
        </p:txBody>
      </p:sp>
      <p:sp>
        <p:nvSpPr>
          <p:cNvPr id="24589" name="Line 16"/>
          <p:cNvSpPr>
            <a:spLocks noChangeShapeType="1"/>
          </p:cNvSpPr>
          <p:nvPr/>
        </p:nvSpPr>
        <p:spPr bwMode="auto">
          <a:xfrm>
            <a:off x="1116013" y="4868863"/>
            <a:ext cx="287337" cy="360362"/>
          </a:xfrm>
          <a:prstGeom prst="line">
            <a:avLst/>
          </a:prstGeom>
          <a:noFill/>
          <a:ln w="9525">
            <a:solidFill>
              <a:schemeClr val="tx1"/>
            </a:solidFill>
            <a:round/>
            <a:headEnd/>
            <a:tailEnd/>
          </a:ln>
        </p:spPr>
        <p:txBody>
          <a:bodyPr/>
          <a:lstStyle/>
          <a:p>
            <a:endParaRPr lang="id-ID"/>
          </a:p>
        </p:txBody>
      </p:sp>
      <p:sp>
        <p:nvSpPr>
          <p:cNvPr id="24590" name="Line 17"/>
          <p:cNvSpPr>
            <a:spLocks noChangeShapeType="1"/>
          </p:cNvSpPr>
          <p:nvPr/>
        </p:nvSpPr>
        <p:spPr bwMode="auto">
          <a:xfrm>
            <a:off x="1187450" y="5732463"/>
            <a:ext cx="287338" cy="360362"/>
          </a:xfrm>
          <a:prstGeom prst="line">
            <a:avLst/>
          </a:prstGeom>
          <a:noFill/>
          <a:ln w="9525">
            <a:solidFill>
              <a:schemeClr val="tx1"/>
            </a:solidFill>
            <a:round/>
            <a:headEnd/>
            <a:tailEnd/>
          </a:ln>
        </p:spPr>
        <p:txBody>
          <a:bodyPr/>
          <a:lstStyle/>
          <a:p>
            <a:endParaRPr lang="id-ID"/>
          </a:p>
        </p:txBody>
      </p:sp>
      <p:sp>
        <p:nvSpPr>
          <p:cNvPr id="24591" name="Line 18"/>
          <p:cNvSpPr>
            <a:spLocks noChangeShapeType="1"/>
          </p:cNvSpPr>
          <p:nvPr/>
        </p:nvSpPr>
        <p:spPr bwMode="auto">
          <a:xfrm>
            <a:off x="2700338" y="5734050"/>
            <a:ext cx="287337" cy="360363"/>
          </a:xfrm>
          <a:prstGeom prst="line">
            <a:avLst/>
          </a:prstGeom>
          <a:noFill/>
          <a:ln w="9525">
            <a:solidFill>
              <a:schemeClr val="tx1"/>
            </a:solidFill>
            <a:round/>
            <a:headEnd/>
            <a:tailEnd/>
          </a:ln>
        </p:spPr>
        <p:txBody>
          <a:bodyPr/>
          <a:lstStyle/>
          <a:p>
            <a:endParaRPr lang="id-ID"/>
          </a:p>
        </p:txBody>
      </p:sp>
      <p:sp>
        <p:nvSpPr>
          <p:cNvPr id="24592" name="Line 19"/>
          <p:cNvSpPr>
            <a:spLocks noChangeShapeType="1"/>
          </p:cNvSpPr>
          <p:nvPr/>
        </p:nvSpPr>
        <p:spPr bwMode="auto">
          <a:xfrm>
            <a:off x="2628900" y="4868863"/>
            <a:ext cx="287338" cy="360362"/>
          </a:xfrm>
          <a:prstGeom prst="line">
            <a:avLst/>
          </a:prstGeom>
          <a:noFill/>
          <a:ln w="9525">
            <a:solidFill>
              <a:schemeClr val="tx1"/>
            </a:solidFill>
            <a:round/>
            <a:headEnd/>
            <a:tailEnd/>
          </a:ln>
        </p:spPr>
        <p:txBody>
          <a:bodyPr/>
          <a:lstStyle/>
          <a:p>
            <a:endParaRPr lang="id-ID"/>
          </a:p>
        </p:txBody>
      </p:sp>
      <p:sp>
        <p:nvSpPr>
          <p:cNvPr id="24593" name="Line 20"/>
          <p:cNvSpPr>
            <a:spLocks noChangeShapeType="1"/>
          </p:cNvSpPr>
          <p:nvPr/>
        </p:nvSpPr>
        <p:spPr bwMode="auto">
          <a:xfrm flipV="1">
            <a:off x="1476375" y="5734050"/>
            <a:ext cx="1223963" cy="358775"/>
          </a:xfrm>
          <a:prstGeom prst="line">
            <a:avLst/>
          </a:prstGeom>
          <a:noFill/>
          <a:ln w="28575">
            <a:solidFill>
              <a:schemeClr val="tx1"/>
            </a:solidFill>
            <a:round/>
            <a:headEnd/>
            <a:tailEnd/>
          </a:ln>
        </p:spPr>
        <p:txBody>
          <a:bodyPr/>
          <a:lstStyle/>
          <a:p>
            <a:endParaRPr lang="id-ID"/>
          </a:p>
        </p:txBody>
      </p:sp>
      <p:sp>
        <p:nvSpPr>
          <p:cNvPr id="24594" name="Line 21"/>
          <p:cNvSpPr>
            <a:spLocks noChangeShapeType="1"/>
          </p:cNvSpPr>
          <p:nvPr/>
        </p:nvSpPr>
        <p:spPr bwMode="auto">
          <a:xfrm flipH="1">
            <a:off x="1258888" y="6094413"/>
            <a:ext cx="215900" cy="503237"/>
          </a:xfrm>
          <a:prstGeom prst="line">
            <a:avLst/>
          </a:prstGeom>
          <a:noFill/>
          <a:ln w="9525">
            <a:solidFill>
              <a:schemeClr val="tx1"/>
            </a:solidFill>
            <a:round/>
            <a:headEnd/>
            <a:tailEnd/>
          </a:ln>
        </p:spPr>
        <p:txBody>
          <a:bodyPr/>
          <a:lstStyle/>
          <a:p>
            <a:endParaRPr lang="id-ID"/>
          </a:p>
        </p:txBody>
      </p:sp>
      <p:sp>
        <p:nvSpPr>
          <p:cNvPr id="24595" name="Line 22"/>
          <p:cNvSpPr>
            <a:spLocks noChangeShapeType="1"/>
          </p:cNvSpPr>
          <p:nvPr/>
        </p:nvSpPr>
        <p:spPr bwMode="auto">
          <a:xfrm>
            <a:off x="1258888" y="6597650"/>
            <a:ext cx="1512887" cy="0"/>
          </a:xfrm>
          <a:prstGeom prst="line">
            <a:avLst/>
          </a:prstGeom>
          <a:noFill/>
          <a:ln w="9525">
            <a:solidFill>
              <a:schemeClr val="tx1"/>
            </a:solidFill>
            <a:round/>
            <a:headEnd/>
            <a:tailEnd/>
          </a:ln>
        </p:spPr>
        <p:txBody>
          <a:bodyPr/>
          <a:lstStyle/>
          <a:p>
            <a:endParaRPr lang="id-ID"/>
          </a:p>
        </p:txBody>
      </p:sp>
      <p:sp>
        <p:nvSpPr>
          <p:cNvPr id="24596" name="Line 23"/>
          <p:cNvSpPr>
            <a:spLocks noChangeShapeType="1"/>
          </p:cNvSpPr>
          <p:nvPr/>
        </p:nvSpPr>
        <p:spPr bwMode="auto">
          <a:xfrm flipV="1">
            <a:off x="1258888" y="6092825"/>
            <a:ext cx="1728787" cy="504825"/>
          </a:xfrm>
          <a:prstGeom prst="line">
            <a:avLst/>
          </a:prstGeom>
          <a:noFill/>
          <a:ln w="2857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Keuntungan yang dimiliki sambungan mur baut :</a:t>
            </a:r>
            <a:br>
              <a:rPr lang="en-US" sz="2400" smtClean="0">
                <a:effectLst/>
              </a:rPr>
            </a:br>
            <a:r>
              <a:rPr lang="en-US" sz="2400" smtClean="0">
                <a:effectLst/>
              </a:rPr>
              <a:t>1. Mudah dalam proses penyambungan</a:t>
            </a:r>
            <a:br>
              <a:rPr lang="en-US" sz="2400" smtClean="0">
                <a:effectLst/>
              </a:rPr>
            </a:br>
            <a:r>
              <a:rPr lang="en-US" sz="2400" smtClean="0">
                <a:effectLst/>
              </a:rPr>
              <a:t>2. Dapat dipasang atau dibongkar sesuai dengan</a:t>
            </a:r>
            <a:br>
              <a:rPr lang="en-US" sz="2400" smtClean="0">
                <a:effectLst/>
              </a:rPr>
            </a:br>
            <a:r>
              <a:rPr lang="en-US" sz="2400" smtClean="0">
                <a:effectLst/>
              </a:rPr>
              <a:t>kebutuhan</a:t>
            </a:r>
            <a:br>
              <a:rPr lang="en-US" sz="2400" smtClean="0">
                <a:effectLst/>
              </a:rPr>
            </a:br>
            <a:r>
              <a:rPr lang="en-US" sz="2400" smtClean="0">
                <a:effectLst/>
              </a:rPr>
              <a:t>3. Memenuhi segala syarat pengoperasian</a:t>
            </a:r>
            <a:br>
              <a:rPr lang="en-US" sz="2400" smtClean="0">
                <a:effectLst/>
              </a:rPr>
            </a:br>
            <a:r>
              <a:rPr lang="en-US" sz="2400" smtClean="0">
                <a:effectLst/>
              </a:rPr>
              <a:t>4. Memiliki efisiensi yang baik</a:t>
            </a:r>
            <a:br>
              <a:rPr lang="en-US" sz="2400" smtClean="0">
                <a:effectLst/>
              </a:rPr>
            </a:br>
            <a:r>
              <a:rPr lang="en-US" sz="2400" smtClean="0">
                <a:effectLst/>
              </a:rPr>
              <a:t/>
            </a:r>
            <a:br>
              <a:rPr lang="en-US" sz="2400" smtClean="0">
                <a:effectLst/>
              </a:rPr>
            </a:br>
            <a:r>
              <a:rPr lang="en-US" sz="2400" smtClean="0">
                <a:effectLst/>
              </a:rPr>
              <a:t>Kekurangan sambungan mur baut :</a:t>
            </a:r>
            <a:br>
              <a:rPr lang="en-US" sz="2400" smtClean="0">
                <a:effectLst/>
              </a:rPr>
            </a:br>
            <a:r>
              <a:rPr lang="en-US" sz="2400" smtClean="0">
                <a:effectLst/>
              </a:rPr>
              <a:t>1. Mudah terjadi pemusatan tegangan pada bagian ulir</a:t>
            </a:r>
            <a:br>
              <a:rPr lang="en-US" sz="2400" smtClean="0">
                <a:effectLst/>
              </a:rPr>
            </a:br>
            <a:r>
              <a:rPr lang="en-US" sz="2400" smtClean="0">
                <a:effectLst/>
              </a:rPr>
              <a:t>2. Bila tekanan sambungan lebih kecil, akan mudah lepas </a:t>
            </a:r>
            <a:endParaRPr lang="en-GB" sz="2400" smtClean="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Ada beberapa jenis ulir, yaitu :</a:t>
            </a:r>
            <a:br>
              <a:rPr lang="en-US" sz="2400" smtClean="0">
                <a:effectLst/>
              </a:rPr>
            </a:br>
            <a:r>
              <a:rPr lang="en-US" sz="2400" smtClean="0">
                <a:effectLst/>
              </a:rPr>
              <a:t>1. Berdasarkan bentuk profil</a:t>
            </a:r>
            <a:br>
              <a:rPr lang="en-US" sz="2400" smtClean="0">
                <a:effectLst/>
              </a:rPr>
            </a:br>
            <a:r>
              <a:rPr lang="en-US" sz="2400" smtClean="0">
                <a:effectLst/>
              </a:rPr>
              <a:t>	- Ulir persegi/trapesium</a:t>
            </a:r>
            <a:br>
              <a:rPr lang="en-US" sz="2400" smtClean="0">
                <a:effectLst/>
              </a:rPr>
            </a:br>
            <a:r>
              <a:rPr lang="en-US" sz="2400" smtClean="0">
                <a:effectLst/>
              </a:rPr>
              <a:t>	- Ulir bulat</a:t>
            </a:r>
            <a:br>
              <a:rPr lang="en-US" sz="2400" smtClean="0">
                <a:effectLst/>
              </a:rPr>
            </a:br>
            <a:r>
              <a:rPr lang="en-US" sz="2400" smtClean="0">
                <a:effectLst/>
              </a:rPr>
              <a:t>	- Ulir sayap kupu-kupu</a:t>
            </a:r>
            <a:br>
              <a:rPr lang="en-US" sz="2400" smtClean="0">
                <a:effectLst/>
              </a:rPr>
            </a:br>
            <a:r>
              <a:rPr lang="en-US" sz="2400" smtClean="0">
                <a:effectLst/>
              </a:rPr>
              <a:t/>
            </a:r>
            <a:br>
              <a:rPr lang="en-US" sz="2400" smtClean="0">
                <a:effectLst/>
              </a:rPr>
            </a:br>
            <a:r>
              <a:rPr lang="en-US" sz="2400" smtClean="0">
                <a:effectLst/>
              </a:rPr>
              <a:t>2. Berdasarkan arah putar</a:t>
            </a:r>
            <a:br>
              <a:rPr lang="en-US" sz="2400" smtClean="0">
                <a:effectLst/>
              </a:rPr>
            </a:br>
            <a:r>
              <a:rPr lang="en-US" sz="2400" smtClean="0">
                <a:effectLst/>
              </a:rPr>
              <a:t>	- Ulir putar kiri</a:t>
            </a:r>
            <a:br>
              <a:rPr lang="en-US" sz="2400" smtClean="0">
                <a:effectLst/>
              </a:rPr>
            </a:br>
            <a:r>
              <a:rPr lang="en-US" sz="2400" smtClean="0">
                <a:effectLst/>
              </a:rPr>
              <a:t>	- Ulir putar kanan</a:t>
            </a:r>
            <a:endParaRPr lang="en-GB" sz="2400" smtClean="0">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457200" y="274638"/>
            <a:ext cx="8229600" cy="6249987"/>
          </a:xfrm>
        </p:spPr>
        <p:txBody>
          <a:bodyPr/>
          <a:lstStyle/>
          <a:p>
            <a:pPr algn="l" eaLnBrk="1" hangingPunct="1"/>
            <a:r>
              <a:rPr lang="en-US" sz="2400" u="sng" smtClean="0">
                <a:effectLst/>
              </a:rPr>
              <a:t>Perhitungan Kekuatan Sambungan</a:t>
            </a:r>
            <a:br>
              <a:rPr lang="en-US" sz="2400" u="sng" smtClean="0">
                <a:effectLst/>
              </a:rPr>
            </a:br>
            <a:r>
              <a:rPr lang="en-US" sz="2400" u="sng" smtClean="0">
                <a:effectLst/>
              </a:rPr>
              <a:t/>
            </a:r>
            <a:br>
              <a:rPr lang="en-US" sz="2400" u="sng" smtClean="0">
                <a:effectLst/>
              </a:rPr>
            </a:br>
            <a:r>
              <a:rPr lang="en-US" sz="2400" smtClean="0">
                <a:effectLst/>
              </a:rPr>
              <a:t>1. Tegangan permulaan karena kekuatan ikatan</a:t>
            </a:r>
            <a:br>
              <a:rPr lang="en-US" sz="2400" smtClean="0">
                <a:effectLst/>
              </a:rPr>
            </a:br>
            <a:r>
              <a:rPr lang="en-US" sz="2400" smtClean="0">
                <a:effectLst/>
              </a:rPr>
              <a:t>	- Tegangan tarik pada batang baut</a:t>
            </a:r>
            <a:br>
              <a:rPr lang="en-US" sz="2400" smtClean="0">
                <a:effectLst/>
              </a:rPr>
            </a:br>
            <a:r>
              <a:rPr lang="en-US" sz="2400" smtClean="0">
                <a:effectLst/>
              </a:rPr>
              <a:t>	  Beban awal</a:t>
            </a:r>
            <a:br>
              <a:rPr lang="en-US" sz="2400" smtClean="0">
                <a:effectLst/>
              </a:rPr>
            </a:br>
            <a:r>
              <a:rPr lang="en-US" sz="2400" smtClean="0">
                <a:effectLst/>
              </a:rPr>
              <a:t>	  F</a:t>
            </a:r>
            <a:r>
              <a:rPr lang="en-US" sz="2400" baseline="-25000" smtClean="0">
                <a:effectLst/>
              </a:rPr>
              <a:t>i</a:t>
            </a:r>
            <a:r>
              <a:rPr lang="en-US" sz="2400" smtClean="0">
                <a:effectLst/>
              </a:rPr>
              <a:t> = 2840 D</a:t>
            </a:r>
            <a:br>
              <a:rPr lang="en-US" sz="2400" smtClean="0">
                <a:effectLst/>
              </a:rPr>
            </a:br>
            <a:r>
              <a:rPr lang="en-US" sz="2400" smtClean="0">
                <a:effectLst/>
              </a:rPr>
              <a:t/>
            </a:r>
            <a:br>
              <a:rPr lang="en-US" sz="2400" smtClean="0">
                <a:effectLst/>
              </a:rPr>
            </a:br>
            <a:r>
              <a:rPr lang="en-US" sz="2400" smtClean="0">
                <a:effectLst/>
              </a:rPr>
              <a:t>	  </a:t>
            </a:r>
            <a:r>
              <a:rPr lang="el-GR" sz="2400" smtClean="0">
                <a:effectLst/>
                <a:latin typeface="Times New Roman" pitchFamily="18" charset="0"/>
                <a:cs typeface="Times New Roman" pitchFamily="18" charset="0"/>
              </a:rPr>
              <a:t>σ</a:t>
            </a:r>
            <a:r>
              <a:rPr lang="en-US" sz="2400" smtClean="0">
                <a:effectLst/>
                <a:cs typeface="Times New Roman" pitchFamily="18" charset="0"/>
              </a:rPr>
              <a:t> = F</a:t>
            </a:r>
            <a:r>
              <a:rPr lang="en-US" sz="2400" baseline="-25000" smtClean="0">
                <a:effectLst/>
                <a:cs typeface="Times New Roman" pitchFamily="18" charset="0"/>
              </a:rPr>
              <a:t>i</a:t>
            </a:r>
            <a:r>
              <a:rPr lang="en-US" sz="2400" smtClean="0">
                <a:effectLst/>
                <a:cs typeface="Times New Roman" pitchFamily="18" charset="0"/>
              </a:rPr>
              <a:t>/A 	dimana 	A = </a:t>
            </a:r>
            <a:r>
              <a:rPr lang="el-GR" sz="2400" smtClean="0">
                <a:effectLst/>
                <a:cs typeface="Tahoma" pitchFamily="34" charset="0"/>
              </a:rPr>
              <a:t>π</a:t>
            </a:r>
            <a:r>
              <a:rPr lang="en-US" sz="2400" smtClean="0">
                <a:effectLst/>
                <a:cs typeface="Tahoma" pitchFamily="34" charset="0"/>
              </a:rPr>
              <a:t>/4 [(D</a:t>
            </a:r>
            <a:r>
              <a:rPr lang="en-US" sz="2400" baseline="-25000" smtClean="0">
                <a:effectLst/>
                <a:cs typeface="Tahoma" pitchFamily="34" charset="0"/>
              </a:rPr>
              <a:t>m</a:t>
            </a:r>
            <a:r>
              <a:rPr lang="en-US" sz="2400" smtClean="0">
                <a:effectLst/>
                <a:cs typeface="Tahoma" pitchFamily="34" charset="0"/>
              </a:rPr>
              <a:t> + D</a:t>
            </a:r>
            <a:r>
              <a:rPr lang="en-US" sz="2400" baseline="-25000" smtClean="0">
                <a:effectLst/>
                <a:cs typeface="Tahoma" pitchFamily="34" charset="0"/>
              </a:rPr>
              <a:t>1</a:t>
            </a:r>
            <a:r>
              <a:rPr lang="en-US" sz="2400" smtClean="0">
                <a:effectLst/>
                <a:cs typeface="Tahoma" pitchFamily="34" charset="0"/>
              </a:rPr>
              <a:t>)/2]</a:t>
            </a:r>
            <a:r>
              <a:rPr lang="en-US" sz="2400" baseline="30000" smtClean="0">
                <a:effectLst/>
                <a:cs typeface="Tahoma" pitchFamily="34" charset="0"/>
              </a:rPr>
              <a:t>2</a:t>
            </a: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t>
            </a:r>
            <a:br>
              <a:rPr lang="en-US" sz="2400" smtClean="0">
                <a:effectLst/>
                <a:cs typeface="Tahoma" pitchFamily="34" charset="0"/>
              </a:rPr>
            </a:br>
            <a:r>
              <a:rPr lang="en-US" sz="2400" smtClean="0">
                <a:effectLst/>
                <a:cs typeface="Tahoma" pitchFamily="34" charset="0"/>
              </a:rPr>
              <a:t>	- Tegangan geser akibat gesekan ulir </a:t>
            </a:r>
            <a:br>
              <a:rPr lang="en-US" sz="2400" smtClean="0">
                <a:effectLst/>
                <a:cs typeface="Tahoma" pitchFamily="34" charset="0"/>
              </a:rPr>
            </a:br>
            <a:r>
              <a:rPr lang="en-US" sz="2400" smtClean="0">
                <a:effectLst/>
                <a:cs typeface="Tahoma" pitchFamily="34" charset="0"/>
              </a:rPr>
              <a:t>	  Momen puntir awal</a:t>
            </a:r>
            <a:br>
              <a:rPr lang="en-US" sz="2400" smtClean="0">
                <a:effectLst/>
                <a:cs typeface="Tahoma" pitchFamily="34" charset="0"/>
              </a:rPr>
            </a:br>
            <a:r>
              <a:rPr lang="en-US" sz="2400" smtClean="0">
                <a:effectLst/>
                <a:cs typeface="Tahoma" pitchFamily="34" charset="0"/>
              </a:rPr>
              <a:t>	  M = F</a:t>
            </a:r>
            <a:r>
              <a:rPr lang="en-US" sz="2400" baseline="-25000" smtClean="0">
                <a:effectLst/>
                <a:cs typeface="Tahoma" pitchFamily="34" charset="0"/>
              </a:rPr>
              <a:t>i</a:t>
            </a:r>
            <a:r>
              <a:rPr lang="en-US" sz="2400" smtClean="0">
                <a:effectLst/>
                <a:cs typeface="Tahoma" pitchFamily="34" charset="0"/>
              </a:rPr>
              <a:t> (0,16 p + 0,58 f D</a:t>
            </a:r>
            <a:r>
              <a:rPr lang="en-US" sz="2400" baseline="-25000" smtClean="0">
                <a:effectLst/>
                <a:cs typeface="Tahoma" pitchFamily="34" charset="0"/>
              </a:rPr>
              <a:t>2</a:t>
            </a:r>
            <a:r>
              <a:rPr lang="en-US" sz="2400" smtClean="0">
                <a:effectLst/>
                <a:cs typeface="Tahoma" pitchFamily="34" charset="0"/>
              </a:rPr>
              <a:t>)</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dimana 	f = koefisien gesek ulir </a:t>
            </a:r>
            <a:endParaRPr lang="en-GB" sz="2400" smtClean="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2. Tegangan karena beban luar </a:t>
            </a:r>
            <a:br>
              <a:rPr lang="en-US" sz="2400" smtClean="0">
                <a:effectLst/>
              </a:rPr>
            </a:br>
            <a:r>
              <a:rPr lang="en-US" sz="2400" smtClean="0">
                <a:effectLst/>
              </a:rPr>
              <a:t>	- Tegangan tarik</a:t>
            </a:r>
            <a:br>
              <a:rPr lang="en-US" sz="2400" smtClean="0">
                <a:effectLst/>
              </a:rPr>
            </a:br>
            <a:r>
              <a:rPr lang="en-US" sz="2400" smtClean="0">
                <a:effectLst/>
              </a:rPr>
              <a:t>	  </a:t>
            </a:r>
            <a:r>
              <a:rPr lang="el-GR" sz="2400" smtClean="0">
                <a:effectLst/>
                <a:latin typeface="Times New Roman" pitchFamily="18" charset="0"/>
                <a:cs typeface="Times New Roman" pitchFamily="18" charset="0"/>
              </a:rPr>
              <a:t>σ</a:t>
            </a:r>
            <a:r>
              <a:rPr lang="en-US" sz="2400" smtClean="0">
                <a:effectLst/>
                <a:cs typeface="Times New Roman" pitchFamily="18" charset="0"/>
              </a:rPr>
              <a:t> = F/A	 dimana 	A = </a:t>
            </a:r>
            <a:r>
              <a:rPr lang="el-GR" sz="2400" smtClean="0">
                <a:effectLst/>
                <a:cs typeface="Tahoma" pitchFamily="34" charset="0"/>
              </a:rPr>
              <a:t>π</a:t>
            </a:r>
            <a:r>
              <a:rPr lang="en-US" sz="2400" smtClean="0">
                <a:effectLst/>
                <a:cs typeface="Tahoma" pitchFamily="34" charset="0"/>
              </a:rPr>
              <a:t>/4 D</a:t>
            </a:r>
            <a:r>
              <a:rPr lang="en-US" sz="2400" baseline="-25000" smtClean="0">
                <a:effectLst/>
                <a:cs typeface="Tahoma" pitchFamily="34" charset="0"/>
              </a:rPr>
              <a:t>1</a:t>
            </a:r>
            <a:r>
              <a:rPr lang="en-US" sz="2400" baseline="30000" smtClean="0">
                <a:effectLst/>
                <a:cs typeface="Tahoma" pitchFamily="34" charset="0"/>
              </a:rPr>
              <a:t>2</a:t>
            </a: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 Tegangan geser</a:t>
            </a:r>
            <a:br>
              <a:rPr lang="en-US" sz="2400" smtClean="0">
                <a:effectLst/>
                <a:cs typeface="Times New Roman" pitchFamily="18" charset="0"/>
              </a:rPr>
            </a:br>
            <a:r>
              <a:rPr lang="en-US" sz="2400" smtClean="0">
                <a:effectLst/>
                <a:cs typeface="Times New Roman" pitchFamily="18" charset="0"/>
              </a:rPr>
              <a:t>	  </a:t>
            </a:r>
            <a:r>
              <a:rPr lang="el-GR" sz="2400" smtClean="0">
                <a:effectLst/>
                <a:latin typeface="Times New Roman" pitchFamily="18" charset="0"/>
                <a:cs typeface="Times New Roman" pitchFamily="18" charset="0"/>
              </a:rPr>
              <a:t>τ</a:t>
            </a:r>
            <a:r>
              <a:rPr lang="en-US" sz="2400" smtClean="0">
                <a:effectLst/>
                <a:cs typeface="Times New Roman" pitchFamily="18" charset="0"/>
              </a:rPr>
              <a:t> = F</a:t>
            </a:r>
            <a:r>
              <a:rPr lang="en-US" sz="2400" baseline="-25000" smtClean="0">
                <a:effectLst/>
                <a:cs typeface="Times New Roman" pitchFamily="18" charset="0"/>
              </a:rPr>
              <a:t>g</a:t>
            </a:r>
            <a:r>
              <a:rPr lang="en-US" sz="2400" smtClean="0">
                <a:effectLst/>
                <a:cs typeface="Times New Roman" pitchFamily="18" charset="0"/>
              </a:rPr>
              <a:t>/A	 dimana 	A = </a:t>
            </a:r>
            <a:r>
              <a:rPr lang="el-GR" sz="2400" smtClean="0">
                <a:effectLst/>
                <a:cs typeface="Tahoma" pitchFamily="34" charset="0"/>
              </a:rPr>
              <a:t>π</a:t>
            </a:r>
            <a:r>
              <a:rPr lang="en-US" sz="2400" smtClean="0">
                <a:effectLst/>
                <a:cs typeface="Tahoma" pitchFamily="34" charset="0"/>
              </a:rPr>
              <a:t>/4 D</a:t>
            </a:r>
            <a:r>
              <a:rPr lang="en-US" sz="2400" baseline="-25000" smtClean="0">
                <a:effectLst/>
                <a:cs typeface="Tahoma" pitchFamily="34" charset="0"/>
              </a:rPr>
              <a:t>1</a:t>
            </a:r>
            <a:r>
              <a:rPr lang="en-US" sz="2400" baseline="30000" smtClean="0">
                <a:effectLst/>
                <a:cs typeface="Tahoma" pitchFamily="34" charset="0"/>
              </a:rPr>
              <a:t>2</a:t>
            </a: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 Tegangan kombinasi</a:t>
            </a:r>
            <a:br>
              <a:rPr lang="en-US" sz="2400" smtClean="0">
                <a:effectLst/>
                <a:cs typeface="Times New Roman" pitchFamily="18" charset="0"/>
              </a:rPr>
            </a:br>
            <a:r>
              <a:rPr lang="en-US" sz="2400" smtClean="0">
                <a:effectLst/>
                <a:cs typeface="Times New Roman" pitchFamily="18" charset="0"/>
              </a:rPr>
              <a:t>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max</a:t>
            </a:r>
            <a:r>
              <a:rPr lang="en-US" sz="2400" smtClean="0">
                <a:effectLst/>
                <a:cs typeface="Times New Roman" pitchFamily="18" charset="0"/>
              </a:rPr>
              <a:t> = </a:t>
            </a:r>
            <a:r>
              <a:rPr lang="el-GR" sz="2400" smtClean="0">
                <a:effectLst/>
                <a:latin typeface="Times New Roman" pitchFamily="18" charset="0"/>
                <a:cs typeface="Times New Roman" pitchFamily="18" charset="0"/>
              </a:rPr>
              <a:t>σ</a:t>
            </a:r>
            <a:r>
              <a:rPr lang="en-US" sz="2400" smtClean="0">
                <a:effectLst/>
                <a:cs typeface="Times New Roman" pitchFamily="18" charset="0"/>
              </a:rPr>
              <a:t>/2 + </a:t>
            </a:r>
            <a:r>
              <a:rPr lang="en-US" sz="2400" baseline="30000" smtClean="0">
                <a:effectLst/>
                <a:cs typeface="Times New Roman" pitchFamily="18" charset="0"/>
              </a:rPr>
              <a:t>1</a:t>
            </a:r>
            <a:r>
              <a:rPr lang="en-US" sz="2400" smtClean="0">
                <a:effectLst/>
                <a:cs typeface="Times New Roman" pitchFamily="18" charset="0"/>
              </a:rPr>
              <a:t>/</a:t>
            </a:r>
            <a:r>
              <a:rPr lang="en-US" sz="2400" baseline="-25000" smtClean="0">
                <a:effectLst/>
                <a:cs typeface="Times New Roman" pitchFamily="18" charset="0"/>
              </a:rPr>
              <a:t>2</a:t>
            </a:r>
            <a:r>
              <a:rPr lang="en-US" sz="2400" smtClean="0">
                <a:effectLst/>
                <a:cs typeface="Times New Roman" pitchFamily="18" charset="0"/>
              </a:rPr>
              <a:t> √</a:t>
            </a:r>
            <a:r>
              <a:rPr lang="el-GR" sz="2400" smtClean="0">
                <a:effectLst/>
                <a:latin typeface="Times New Roman" pitchFamily="18" charset="0"/>
                <a:cs typeface="Times New Roman" pitchFamily="18" charset="0"/>
              </a:rPr>
              <a:t>σ</a:t>
            </a:r>
            <a:r>
              <a:rPr lang="en-US" sz="2400" baseline="30000" smtClean="0">
                <a:effectLst/>
                <a:cs typeface="Times New Roman" pitchFamily="18" charset="0"/>
              </a:rPr>
              <a:t>2</a:t>
            </a:r>
            <a:r>
              <a:rPr lang="en-US" sz="2400" smtClean="0">
                <a:effectLst/>
                <a:cs typeface="Times New Roman" pitchFamily="18" charset="0"/>
              </a:rPr>
              <a:t> + 4 </a:t>
            </a:r>
            <a:r>
              <a:rPr lang="el-GR" sz="2400" smtClean="0">
                <a:effectLst/>
                <a:latin typeface="Times New Roman" pitchFamily="18" charset="0"/>
                <a:cs typeface="Times New Roman" pitchFamily="18" charset="0"/>
              </a:rPr>
              <a:t>τ</a:t>
            </a:r>
            <a:r>
              <a:rPr lang="en-US" sz="2400" baseline="30000" smtClean="0">
                <a:effectLst/>
                <a:cs typeface="Times New Roman" pitchFamily="18" charset="0"/>
              </a:rPr>
              <a:t>2</a:t>
            </a: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max</a:t>
            </a:r>
            <a:r>
              <a:rPr lang="en-US" sz="2400" smtClean="0">
                <a:effectLst/>
                <a:cs typeface="Times New Roman" pitchFamily="18" charset="0"/>
              </a:rPr>
              <a:t> = </a:t>
            </a:r>
            <a:r>
              <a:rPr lang="en-US" sz="2400" baseline="30000" smtClean="0">
                <a:effectLst/>
                <a:cs typeface="Times New Roman" pitchFamily="18" charset="0"/>
              </a:rPr>
              <a:t>1</a:t>
            </a:r>
            <a:r>
              <a:rPr lang="en-US" sz="2400" smtClean="0">
                <a:effectLst/>
                <a:cs typeface="Times New Roman" pitchFamily="18" charset="0"/>
              </a:rPr>
              <a:t>/</a:t>
            </a:r>
            <a:r>
              <a:rPr lang="en-US" sz="2400" baseline="-25000" smtClean="0">
                <a:effectLst/>
                <a:cs typeface="Times New Roman" pitchFamily="18" charset="0"/>
              </a:rPr>
              <a:t>2</a:t>
            </a:r>
            <a:r>
              <a:rPr lang="en-US" sz="2400" smtClean="0">
                <a:effectLst/>
                <a:cs typeface="Times New Roman" pitchFamily="18" charset="0"/>
              </a:rPr>
              <a:t> √</a:t>
            </a:r>
            <a:r>
              <a:rPr lang="el-GR" sz="2400" smtClean="0">
                <a:effectLst/>
                <a:latin typeface="Times New Roman" pitchFamily="18" charset="0"/>
                <a:cs typeface="Times New Roman" pitchFamily="18" charset="0"/>
              </a:rPr>
              <a:t>σ</a:t>
            </a:r>
            <a:r>
              <a:rPr lang="en-US" sz="2400" baseline="30000" smtClean="0">
                <a:effectLst/>
                <a:cs typeface="Times New Roman" pitchFamily="18" charset="0"/>
              </a:rPr>
              <a:t>2</a:t>
            </a:r>
            <a:r>
              <a:rPr lang="en-US" sz="2400" smtClean="0">
                <a:effectLst/>
                <a:cs typeface="Times New Roman" pitchFamily="18" charset="0"/>
              </a:rPr>
              <a:t> + 4 </a:t>
            </a:r>
            <a:r>
              <a:rPr lang="el-GR" sz="2400" smtClean="0">
                <a:effectLst/>
                <a:latin typeface="Times New Roman" pitchFamily="18" charset="0"/>
                <a:cs typeface="Times New Roman" pitchFamily="18" charset="0"/>
              </a:rPr>
              <a:t>τ</a:t>
            </a:r>
            <a:r>
              <a:rPr lang="en-US" sz="2400" baseline="30000" smtClean="0">
                <a:effectLst/>
                <a:cs typeface="Times New Roman" pitchFamily="18" charset="0"/>
              </a:rPr>
              <a:t>2</a:t>
            </a: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a:t>
            </a:r>
            <a:r>
              <a:rPr lang="en-US" sz="2400" smtClean="0">
                <a:effectLst/>
              </a:rPr>
              <a:t>3. Beban gabungan</a:t>
            </a:r>
            <a:br>
              <a:rPr lang="en-US" sz="2400" smtClean="0">
                <a:effectLst/>
              </a:rPr>
            </a:br>
            <a:r>
              <a:rPr lang="en-US" sz="2400" smtClean="0">
                <a:effectLst/>
              </a:rPr>
              <a:t>	F</a:t>
            </a:r>
            <a:r>
              <a:rPr lang="en-US" sz="2400" baseline="-25000" smtClean="0">
                <a:effectLst/>
              </a:rPr>
              <a:t>g</a:t>
            </a:r>
            <a:r>
              <a:rPr lang="en-US" sz="2400" smtClean="0">
                <a:effectLst/>
              </a:rPr>
              <a:t> = F</a:t>
            </a:r>
            <a:r>
              <a:rPr lang="en-US" sz="2400" baseline="-25000" smtClean="0">
                <a:effectLst/>
              </a:rPr>
              <a:t>i</a:t>
            </a:r>
            <a:r>
              <a:rPr lang="en-US" sz="2400" smtClean="0">
                <a:effectLst/>
              </a:rPr>
              <a:t> + </a:t>
            </a:r>
            <a:r>
              <a:rPr lang="en-US" sz="2400" smtClean="0">
                <a:effectLst/>
                <a:cs typeface="Tahoma" pitchFamily="34" charset="0"/>
              </a:rPr>
              <a:t>[a/(1+a)] F</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dimana	a = Perbandingan elastisitas antara 			      komponen dengan baut</a:t>
            </a:r>
            <a:r>
              <a:rPr lang="en-US" sz="2400" smtClean="0">
                <a:effectLst/>
              </a:rPr>
              <a:t> 	</a:t>
            </a:r>
            <a:endParaRPr lang="en-GB" sz="2400" smtClean="0">
              <a:effectLst/>
            </a:endParaRPr>
          </a:p>
        </p:txBody>
      </p:sp>
      <p:sp>
        <p:nvSpPr>
          <p:cNvPr id="28675" name="Line 5"/>
          <p:cNvSpPr>
            <a:spLocks noChangeShapeType="1"/>
          </p:cNvSpPr>
          <p:nvPr/>
        </p:nvSpPr>
        <p:spPr bwMode="auto">
          <a:xfrm>
            <a:off x="4067175" y="3284538"/>
            <a:ext cx="1225550" cy="0"/>
          </a:xfrm>
          <a:prstGeom prst="line">
            <a:avLst/>
          </a:prstGeom>
          <a:noFill/>
          <a:ln w="9525">
            <a:solidFill>
              <a:schemeClr val="tx1"/>
            </a:solidFill>
            <a:round/>
            <a:headEnd/>
            <a:tailEnd/>
          </a:ln>
        </p:spPr>
        <p:txBody>
          <a:bodyPr/>
          <a:lstStyle/>
          <a:p>
            <a:endParaRPr lang="id-ID"/>
          </a:p>
        </p:txBody>
      </p:sp>
      <p:sp>
        <p:nvSpPr>
          <p:cNvPr id="28676" name="Line 6"/>
          <p:cNvSpPr>
            <a:spLocks noChangeShapeType="1"/>
          </p:cNvSpPr>
          <p:nvPr/>
        </p:nvSpPr>
        <p:spPr bwMode="auto">
          <a:xfrm>
            <a:off x="3132138" y="4005263"/>
            <a:ext cx="1225550"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SAMBUNGAN LAS</a:t>
            </a:r>
            <a:br>
              <a:rPr lang="en-US" sz="2400" u="sng" smtClean="0">
                <a:effectLst/>
              </a:rPr>
            </a:br>
            <a:r>
              <a:rPr lang="en-US" sz="2400" u="sng" smtClean="0">
                <a:effectLst/>
              </a:rPr>
              <a:t/>
            </a:r>
            <a:br>
              <a:rPr lang="en-US" sz="2400" u="sng" smtClean="0">
                <a:effectLst/>
              </a:rPr>
            </a:br>
            <a:r>
              <a:rPr lang="en-US" sz="2400" smtClean="0">
                <a:effectLst/>
              </a:rPr>
              <a:t>Merupakan jenis sambungan pengikat dan penyatuan suatu logam dengan proses metalurgi yang dilakukan dalam keadaan lumer.</a:t>
            </a:r>
            <a:br>
              <a:rPr lang="en-US" sz="2400" smtClean="0">
                <a:effectLst/>
              </a:rPr>
            </a:br>
            <a:r>
              <a:rPr lang="en-US" sz="2400" smtClean="0">
                <a:effectLst/>
              </a:rPr>
              <a:t/>
            </a:r>
            <a:br>
              <a:rPr lang="en-US" sz="2400" smtClean="0">
                <a:effectLst/>
              </a:rPr>
            </a:br>
            <a:r>
              <a:rPr lang="en-US" sz="2400" smtClean="0">
                <a:effectLst/>
              </a:rPr>
              <a:t>Alat yang digunakan untuk proses penyambungan adalah fluks yang dipakai untuk memperlancar perpindahan butiran metalurgi. </a:t>
            </a:r>
            <a:br>
              <a:rPr lang="en-US" sz="2400" smtClean="0">
                <a:effectLst/>
              </a:rPr>
            </a:br>
            <a:r>
              <a:rPr lang="en-US" sz="2400" smtClean="0">
                <a:effectLst/>
              </a:rPr>
              <a:t/>
            </a:r>
            <a:br>
              <a:rPr lang="en-US" sz="2400" smtClean="0">
                <a:effectLst/>
              </a:rPr>
            </a:br>
            <a:r>
              <a:rPr lang="en-US" sz="2400" smtClean="0">
                <a:effectLst/>
              </a:rPr>
              <a:t>Fluks merupakan sumber terak yang berfungsi sebagai pelindung terhadap pengaruh luar (penetrasi unsur lain). </a:t>
            </a:r>
            <a:endParaRPr lang="en-GB" sz="2400" u="sng" smtClean="0">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457200" y="274638"/>
            <a:ext cx="8229600" cy="6249987"/>
          </a:xfrm>
        </p:spPr>
        <p:txBody>
          <a:bodyPr/>
          <a:lstStyle/>
          <a:p>
            <a:pPr algn="l" eaLnBrk="1" hangingPunct="1"/>
            <a:r>
              <a:rPr lang="en-US" sz="2400" u="sng" smtClean="0">
                <a:effectLst/>
              </a:rPr>
              <a:t>Perhitungan Kekuatan Sambungan</a:t>
            </a:r>
            <a:r>
              <a:rPr lang="en-US" sz="2400" smtClean="0">
                <a:effectLst/>
              </a:rPr>
              <a:t> </a:t>
            </a:r>
            <a:br>
              <a:rPr lang="en-US" sz="2400" smtClean="0">
                <a:effectLst/>
              </a:rPr>
            </a:br>
            <a:r>
              <a:rPr lang="en-US" sz="2400" smtClean="0">
                <a:effectLst/>
              </a:rPr>
              <a:t/>
            </a:r>
            <a:br>
              <a:rPr lang="en-US" sz="2400" smtClean="0">
                <a:effectLst/>
              </a:rPr>
            </a:br>
            <a:r>
              <a:rPr lang="en-US" sz="2400" smtClean="0">
                <a:effectLst/>
              </a:rPr>
              <a:t>Tergantung pada jenis kampuh dan pembebanannya, sehingga menimbulkan tegangan tarik (</a:t>
            </a:r>
            <a:r>
              <a:rPr lang="el-GR" sz="2400" smtClean="0">
                <a:effectLst/>
                <a:latin typeface="Times New Roman" pitchFamily="18" charset="0"/>
                <a:cs typeface="Times New Roman" pitchFamily="18" charset="0"/>
              </a:rPr>
              <a:t>σ</a:t>
            </a:r>
            <a:r>
              <a:rPr lang="en-US" sz="2400" smtClean="0">
                <a:effectLst/>
                <a:latin typeface="Times New Roman" pitchFamily="18" charset="0"/>
                <a:cs typeface="Times New Roman" pitchFamily="18" charset="0"/>
              </a:rPr>
              <a:t>) </a:t>
            </a:r>
            <a:r>
              <a:rPr lang="en-US" sz="2400" smtClean="0">
                <a:effectLst/>
                <a:cs typeface="Times New Roman" pitchFamily="18" charset="0"/>
              </a:rPr>
              <a:t>dan tegangan geser (</a:t>
            </a:r>
            <a:r>
              <a:rPr lang="el-GR" sz="2400" smtClean="0">
                <a:effectLst/>
                <a:latin typeface="Times New Roman" pitchFamily="18" charset="0"/>
                <a:cs typeface="Times New Roman" pitchFamily="18" charset="0"/>
              </a:rPr>
              <a:t>τ</a:t>
            </a:r>
            <a:r>
              <a:rPr lang="en-US" sz="2400" smtClean="0">
                <a:effectLst/>
                <a:cs typeface="Times New Roman" pitchFamily="18" charset="0"/>
              </a:rPr>
              <a:t>).</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Faktor lain yang perlu diperhatikan adalah :</a:t>
            </a:r>
            <a:br>
              <a:rPr lang="en-US" sz="2400" smtClean="0">
                <a:effectLst/>
                <a:cs typeface="Times New Roman" pitchFamily="18" charset="0"/>
              </a:rPr>
            </a:br>
            <a:r>
              <a:rPr lang="en-US" sz="2400" smtClean="0">
                <a:effectLst/>
                <a:cs typeface="Times New Roman" pitchFamily="18" charset="0"/>
              </a:rPr>
              <a:t>	- Luas penampang efektif</a:t>
            </a:r>
            <a:br>
              <a:rPr lang="en-US" sz="2400" smtClean="0">
                <a:effectLst/>
                <a:cs typeface="Times New Roman" pitchFamily="18" charset="0"/>
              </a:rPr>
            </a:br>
            <a:r>
              <a:rPr lang="en-US" sz="2400" smtClean="0">
                <a:effectLst/>
                <a:cs typeface="Times New Roman" pitchFamily="18" charset="0"/>
              </a:rPr>
              <a:t>	- Panjang efektif las</a:t>
            </a:r>
            <a:br>
              <a:rPr lang="en-US" sz="2400" smtClean="0">
                <a:effectLst/>
                <a:cs typeface="Times New Roman" pitchFamily="18" charset="0"/>
              </a:rPr>
            </a:br>
            <a:r>
              <a:rPr lang="en-US" sz="2400" smtClean="0">
                <a:effectLst/>
                <a:cs typeface="Times New Roman" pitchFamily="18" charset="0"/>
              </a:rPr>
              <a:t>	- tebal efektif las</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t</a:t>
            </a:r>
            <a:r>
              <a:rPr lang="en-US" sz="2400" baseline="-25000" smtClean="0">
                <a:effectLst/>
                <a:cs typeface="Times New Roman" pitchFamily="18" charset="0"/>
              </a:rPr>
              <a:t>e</a:t>
            </a:r>
            <a:r>
              <a:rPr lang="en-US" sz="2400" smtClean="0">
                <a:effectLst/>
                <a:cs typeface="Times New Roman" pitchFamily="18" charset="0"/>
              </a:rPr>
              <a:t>				t = Tebal kaki las</a:t>
            </a:r>
            <a:br>
              <a:rPr lang="en-US" sz="2400" smtClean="0">
                <a:effectLst/>
                <a:cs typeface="Times New Roman" pitchFamily="18" charset="0"/>
              </a:rPr>
            </a:br>
            <a:r>
              <a:rPr lang="en-US" sz="2400" smtClean="0">
                <a:effectLst/>
                <a:cs typeface="Times New Roman" pitchFamily="18" charset="0"/>
              </a:rPr>
              <a:t> 					t</a:t>
            </a:r>
            <a:r>
              <a:rPr lang="en-US" sz="2400" baseline="-25000" smtClean="0">
                <a:effectLst/>
                <a:cs typeface="Times New Roman" pitchFamily="18" charset="0"/>
              </a:rPr>
              <a:t>e</a:t>
            </a:r>
            <a:r>
              <a:rPr lang="en-US" sz="2400" smtClean="0">
                <a:effectLst/>
                <a:cs typeface="Times New Roman" pitchFamily="18" charset="0"/>
              </a:rPr>
              <a:t>= Tebal efektif las</a:t>
            </a:r>
            <a:br>
              <a:rPr lang="en-US" sz="2400" smtClean="0">
                <a:effectLst/>
                <a:cs typeface="Times New Roman" pitchFamily="18" charset="0"/>
              </a:rPr>
            </a:br>
            <a:r>
              <a:rPr lang="en-US" sz="2400" smtClean="0">
                <a:effectLst/>
                <a:cs typeface="Times New Roman" pitchFamily="18" charset="0"/>
              </a:rPr>
              <a:t>					  = ½ √2 t</a:t>
            </a:r>
            <a:br>
              <a:rPr lang="en-US" sz="2400" smtClean="0">
                <a:effectLst/>
                <a:cs typeface="Times New Roman" pitchFamily="18" charset="0"/>
              </a:rPr>
            </a:br>
            <a:r>
              <a:rPr lang="en-US" sz="2400" smtClean="0">
                <a:effectLst/>
                <a:cs typeface="Times New Roman" pitchFamily="18" charset="0"/>
              </a:rPr>
              <a:t>		t</a:t>
            </a:r>
            <a:endParaRPr lang="en-US" sz="2400" smtClean="0">
              <a:effectLst/>
              <a:cs typeface="Tahoma" pitchFamily="34" charset="0"/>
            </a:endParaRPr>
          </a:p>
        </p:txBody>
      </p:sp>
      <p:sp>
        <p:nvSpPr>
          <p:cNvPr id="30723" name="Rectangle 5"/>
          <p:cNvSpPr>
            <a:spLocks noChangeArrowheads="1"/>
          </p:cNvSpPr>
          <p:nvPr/>
        </p:nvSpPr>
        <p:spPr bwMode="auto">
          <a:xfrm>
            <a:off x="900113" y="5300663"/>
            <a:ext cx="1368425"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24" name="Rectangle 6"/>
          <p:cNvSpPr>
            <a:spLocks noChangeArrowheads="1"/>
          </p:cNvSpPr>
          <p:nvPr/>
        </p:nvSpPr>
        <p:spPr bwMode="auto">
          <a:xfrm>
            <a:off x="900113" y="5516563"/>
            <a:ext cx="3024187" cy="2174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25" name="Line 7"/>
          <p:cNvSpPr>
            <a:spLocks noChangeShapeType="1"/>
          </p:cNvSpPr>
          <p:nvPr/>
        </p:nvSpPr>
        <p:spPr bwMode="auto">
          <a:xfrm>
            <a:off x="2268538" y="5516563"/>
            <a:ext cx="0" cy="792162"/>
          </a:xfrm>
          <a:prstGeom prst="line">
            <a:avLst/>
          </a:prstGeom>
          <a:noFill/>
          <a:ln w="9525">
            <a:solidFill>
              <a:schemeClr val="tx1"/>
            </a:solidFill>
            <a:prstDash val="dash"/>
            <a:round/>
            <a:headEnd/>
            <a:tailEnd/>
          </a:ln>
        </p:spPr>
        <p:txBody>
          <a:bodyPr/>
          <a:lstStyle/>
          <a:p>
            <a:endParaRPr lang="id-ID"/>
          </a:p>
        </p:txBody>
      </p:sp>
      <p:sp>
        <p:nvSpPr>
          <p:cNvPr id="30726" name="Line 8"/>
          <p:cNvSpPr>
            <a:spLocks noChangeShapeType="1"/>
          </p:cNvSpPr>
          <p:nvPr/>
        </p:nvSpPr>
        <p:spPr bwMode="auto">
          <a:xfrm>
            <a:off x="2555875" y="5516563"/>
            <a:ext cx="0" cy="792162"/>
          </a:xfrm>
          <a:prstGeom prst="line">
            <a:avLst/>
          </a:prstGeom>
          <a:noFill/>
          <a:ln w="9525">
            <a:solidFill>
              <a:schemeClr val="tx1"/>
            </a:solidFill>
            <a:prstDash val="dash"/>
            <a:round/>
            <a:headEnd/>
            <a:tailEnd/>
          </a:ln>
        </p:spPr>
        <p:txBody>
          <a:bodyPr/>
          <a:lstStyle/>
          <a:p>
            <a:endParaRPr lang="id-ID"/>
          </a:p>
        </p:txBody>
      </p:sp>
      <p:sp>
        <p:nvSpPr>
          <p:cNvPr id="30727" name="Line 10"/>
          <p:cNvSpPr>
            <a:spLocks noChangeShapeType="1"/>
          </p:cNvSpPr>
          <p:nvPr/>
        </p:nvSpPr>
        <p:spPr bwMode="auto">
          <a:xfrm>
            <a:off x="2268538" y="6237288"/>
            <a:ext cx="287337" cy="0"/>
          </a:xfrm>
          <a:prstGeom prst="line">
            <a:avLst/>
          </a:prstGeom>
          <a:noFill/>
          <a:ln w="9525">
            <a:solidFill>
              <a:schemeClr val="tx1"/>
            </a:solidFill>
            <a:round/>
            <a:headEnd/>
            <a:tailEnd/>
          </a:ln>
        </p:spPr>
        <p:txBody>
          <a:bodyPr/>
          <a:lstStyle/>
          <a:p>
            <a:endParaRPr lang="id-ID"/>
          </a:p>
        </p:txBody>
      </p:sp>
      <p:sp>
        <p:nvSpPr>
          <p:cNvPr id="30728" name="Line 11"/>
          <p:cNvSpPr>
            <a:spLocks noChangeShapeType="1"/>
          </p:cNvSpPr>
          <p:nvPr/>
        </p:nvSpPr>
        <p:spPr bwMode="auto">
          <a:xfrm flipH="1">
            <a:off x="1331913" y="4437063"/>
            <a:ext cx="215900" cy="144462"/>
          </a:xfrm>
          <a:prstGeom prst="line">
            <a:avLst/>
          </a:prstGeom>
          <a:noFill/>
          <a:ln w="9525">
            <a:solidFill>
              <a:schemeClr val="tx1"/>
            </a:solidFill>
            <a:round/>
            <a:headEnd/>
            <a:tailEnd type="triangle" w="med" len="med"/>
          </a:ln>
        </p:spPr>
        <p:txBody>
          <a:bodyPr/>
          <a:lstStyle/>
          <a:p>
            <a:endParaRPr lang="id-ID"/>
          </a:p>
        </p:txBody>
      </p:sp>
      <p:sp>
        <p:nvSpPr>
          <p:cNvPr id="30729" name="Line 12"/>
          <p:cNvSpPr>
            <a:spLocks noChangeShapeType="1"/>
          </p:cNvSpPr>
          <p:nvPr/>
        </p:nvSpPr>
        <p:spPr bwMode="auto">
          <a:xfrm flipV="1">
            <a:off x="900113" y="4724400"/>
            <a:ext cx="215900" cy="144463"/>
          </a:xfrm>
          <a:prstGeom prst="line">
            <a:avLst/>
          </a:prstGeom>
          <a:noFill/>
          <a:ln w="9525">
            <a:solidFill>
              <a:schemeClr val="tx1"/>
            </a:solidFill>
            <a:round/>
            <a:headEnd/>
            <a:tailEnd type="triangle" w="med" len="med"/>
          </a:ln>
        </p:spPr>
        <p:txBody>
          <a:bodyPr/>
          <a:lstStyle/>
          <a:p>
            <a:endParaRPr lang="id-ID"/>
          </a:p>
        </p:txBody>
      </p:sp>
      <p:sp>
        <p:nvSpPr>
          <p:cNvPr id="30730" name="Line 13"/>
          <p:cNvSpPr>
            <a:spLocks noChangeShapeType="1"/>
          </p:cNvSpPr>
          <p:nvPr/>
        </p:nvSpPr>
        <p:spPr bwMode="auto">
          <a:xfrm flipH="1" flipV="1">
            <a:off x="900113" y="4581525"/>
            <a:ext cx="1368425" cy="935038"/>
          </a:xfrm>
          <a:prstGeom prst="line">
            <a:avLst/>
          </a:prstGeom>
          <a:noFill/>
          <a:ln w="9525">
            <a:solidFill>
              <a:schemeClr val="tx1"/>
            </a:solidFill>
            <a:round/>
            <a:headEnd/>
            <a:tailEnd/>
          </a:ln>
        </p:spPr>
        <p:txBody>
          <a:bodyPr/>
          <a:lstStyle/>
          <a:p>
            <a:endParaRPr lang="id-ID"/>
          </a:p>
        </p:txBody>
      </p:sp>
      <p:sp>
        <p:nvSpPr>
          <p:cNvPr id="30731" name="Line 14"/>
          <p:cNvSpPr>
            <a:spLocks noChangeShapeType="1"/>
          </p:cNvSpPr>
          <p:nvPr/>
        </p:nvSpPr>
        <p:spPr bwMode="auto">
          <a:xfrm flipH="1" flipV="1">
            <a:off x="1187450" y="4508500"/>
            <a:ext cx="1368425" cy="1008063"/>
          </a:xfrm>
          <a:prstGeom prst="line">
            <a:avLst/>
          </a:prstGeom>
          <a:noFill/>
          <a:ln w="9525">
            <a:solidFill>
              <a:schemeClr val="tx1"/>
            </a:solidFill>
            <a:round/>
            <a:headEnd/>
            <a:tailEnd/>
          </a:ln>
        </p:spPr>
        <p:txBody>
          <a:bodyPr/>
          <a:lstStyle/>
          <a:p>
            <a:endParaRPr lang="id-ID"/>
          </a:p>
        </p:txBody>
      </p:sp>
      <p:sp>
        <p:nvSpPr>
          <p:cNvPr id="30732" name="Line 16"/>
          <p:cNvSpPr>
            <a:spLocks noChangeShapeType="1"/>
          </p:cNvSpPr>
          <p:nvPr/>
        </p:nvSpPr>
        <p:spPr bwMode="auto">
          <a:xfrm flipV="1">
            <a:off x="1116013" y="4581525"/>
            <a:ext cx="215900" cy="142875"/>
          </a:xfrm>
          <a:prstGeom prst="line">
            <a:avLst/>
          </a:prstGeom>
          <a:noFill/>
          <a:ln w="9525">
            <a:solidFill>
              <a:schemeClr val="tx1"/>
            </a:solidFill>
            <a:round/>
            <a:headEnd/>
            <a:tailEnd/>
          </a:ln>
        </p:spPr>
        <p:txBody>
          <a:bodyPr/>
          <a:lstStyle/>
          <a:p>
            <a:endParaRPr lang="id-ID"/>
          </a:p>
        </p:txBody>
      </p:sp>
      <p:sp>
        <p:nvSpPr>
          <p:cNvPr id="30733" name="Line 17"/>
          <p:cNvSpPr>
            <a:spLocks noChangeShapeType="1"/>
          </p:cNvSpPr>
          <p:nvPr/>
        </p:nvSpPr>
        <p:spPr bwMode="auto">
          <a:xfrm>
            <a:off x="1908175" y="6237288"/>
            <a:ext cx="360363" cy="0"/>
          </a:xfrm>
          <a:prstGeom prst="line">
            <a:avLst/>
          </a:prstGeom>
          <a:noFill/>
          <a:ln w="9525">
            <a:solidFill>
              <a:schemeClr val="tx1"/>
            </a:solidFill>
            <a:round/>
            <a:headEnd/>
            <a:tailEnd type="triangle" w="med" len="med"/>
          </a:ln>
        </p:spPr>
        <p:txBody>
          <a:bodyPr/>
          <a:lstStyle/>
          <a:p>
            <a:endParaRPr lang="id-ID"/>
          </a:p>
        </p:txBody>
      </p:sp>
      <p:sp>
        <p:nvSpPr>
          <p:cNvPr id="30734" name="Line 18"/>
          <p:cNvSpPr>
            <a:spLocks noChangeShapeType="1"/>
          </p:cNvSpPr>
          <p:nvPr/>
        </p:nvSpPr>
        <p:spPr bwMode="auto">
          <a:xfrm flipH="1">
            <a:off x="2555875" y="6237288"/>
            <a:ext cx="358775" cy="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	</a:t>
            </a:r>
            <a:r>
              <a:rPr lang="en-US" sz="2400" smtClean="0">
                <a:effectLst/>
                <a:cs typeface="Tahoma" pitchFamily="34" charset="0"/>
              </a:rPr>
              <a:t>ℓ			ℓ</a:t>
            </a:r>
            <a:r>
              <a:rPr lang="en-US" sz="2400" baseline="-25000" smtClean="0">
                <a:effectLst/>
                <a:cs typeface="Tahoma" pitchFamily="34" charset="0"/>
              </a:rPr>
              <a:t>e</a:t>
            </a:r>
            <a:r>
              <a:rPr lang="en-US" sz="2400" smtClean="0">
                <a:effectLst/>
                <a:cs typeface="Tahoma" pitchFamily="34" charset="0"/>
              </a:rPr>
              <a:t> = Panjang efektif las </a:t>
            </a:r>
            <a:br>
              <a:rPr lang="en-US" sz="2400" smtClean="0">
                <a:effectLst/>
                <a:cs typeface="Tahoma" pitchFamily="34" charset="0"/>
              </a:rPr>
            </a:br>
            <a:r>
              <a:rPr lang="en-US" sz="2400" smtClean="0">
                <a:effectLst/>
                <a:cs typeface="Tahoma" pitchFamily="34" charset="0"/>
              </a:rPr>
              <a:t>				   = ℓ - 3 t</a:t>
            </a:r>
            <a:r>
              <a:rPr lang="en-US" sz="2400" baseline="-25000" smtClean="0">
                <a:effectLst/>
                <a:cs typeface="Tahoma" pitchFamily="34" charset="0"/>
              </a:rPr>
              <a:t>e</a:t>
            </a: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1. Sambungan las penampang asimetris beban aksial</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ℓ</a:t>
            </a:r>
            <a:r>
              <a:rPr lang="en-US" sz="2400" baseline="-25000" smtClean="0">
                <a:effectLst/>
                <a:cs typeface="Tahoma" pitchFamily="34" charset="0"/>
              </a:rPr>
              <a:t>a</a:t>
            </a:r>
            <a:r>
              <a:rPr lang="en-US" sz="2400" smtClean="0">
                <a:effectLst/>
                <a:cs typeface="Tahoma" pitchFamily="34" charset="0"/>
              </a:rPr>
              <a:t> 				t ℓ </a:t>
            </a:r>
            <a:r>
              <a:rPr lang="el-GR" sz="2400" smtClean="0">
                <a:effectLst/>
                <a:latin typeface="Times New Roman" pitchFamily="18" charset="0"/>
                <a:cs typeface="Times New Roman" pitchFamily="18" charset="0"/>
              </a:rPr>
              <a:t>τ</a:t>
            </a:r>
            <a:r>
              <a:rPr lang="en-US" sz="2400" smtClean="0">
                <a:effectLst/>
                <a:latin typeface="Times New Roman" pitchFamily="18" charset="0"/>
                <a:cs typeface="Times New Roman" pitchFamily="18" charset="0"/>
              </a:rPr>
              <a:t/>
            </a:r>
            <a:br>
              <a:rPr lang="en-US" sz="2400" smtClean="0">
                <a:effectLst/>
                <a:latin typeface="Times New Roman" pitchFamily="18" charset="0"/>
                <a:cs typeface="Times New Roman" pitchFamily="18" charset="0"/>
              </a:rPr>
            </a:br>
            <a:r>
              <a:rPr lang="en-US" sz="2400" smtClean="0">
                <a:effectLst/>
                <a:latin typeface="Times New Roman" pitchFamily="18" charset="0"/>
                <a:cs typeface="Times New Roman" pitchFamily="18" charset="0"/>
              </a:rPr>
              <a:t>				</a:t>
            </a:r>
            <a:r>
              <a:rPr lang="en-US" sz="2400" smtClean="0">
                <a:effectLst/>
                <a:cs typeface="Times New Roman" pitchFamily="18" charset="0"/>
              </a:rPr>
              <a:t>F = </a:t>
            </a:r>
            <a:br>
              <a:rPr lang="en-US" sz="2400" smtClean="0">
                <a:effectLst/>
                <a:cs typeface="Times New Roman" pitchFamily="18" charset="0"/>
              </a:rPr>
            </a:br>
            <a:r>
              <a:rPr lang="en-US" sz="2400" smtClean="0">
                <a:effectLst/>
                <a:cs typeface="Times New Roman" pitchFamily="18" charset="0"/>
              </a:rPr>
              <a:t>			    a		 √2</a:t>
            </a:r>
            <a:br>
              <a:rPr lang="en-US" sz="2400" smtClean="0">
                <a:effectLst/>
                <a:cs typeface="Times New Roman" pitchFamily="18" charset="0"/>
              </a:rPr>
            </a:br>
            <a:r>
              <a:rPr lang="en-US" sz="2400" smtClean="0">
                <a:effectLst/>
                <a:cs typeface="Times New Roman" pitchFamily="18" charset="0"/>
              </a:rPr>
              <a:t>			    b</a:t>
            </a:r>
            <a:br>
              <a:rPr lang="en-US" sz="2400" smtClean="0">
                <a:effectLst/>
                <a:cs typeface="Times New Roman" pitchFamily="18" charset="0"/>
              </a:rPr>
            </a:br>
            <a:r>
              <a:rPr lang="en-US" sz="2400" smtClean="0">
                <a:effectLst/>
                <a:cs typeface="Times New Roman" pitchFamily="18" charset="0"/>
              </a:rPr>
              <a:t>	 </a:t>
            </a:r>
            <a:r>
              <a:rPr lang="en-US" sz="2400" smtClean="0">
                <a:effectLst/>
                <a:cs typeface="Tahoma" pitchFamily="34" charset="0"/>
              </a:rPr>
              <a:t>ℓ</a:t>
            </a:r>
            <a:r>
              <a:rPr lang="en-US" sz="2400" baseline="-25000" smtClean="0">
                <a:effectLst/>
                <a:cs typeface="Tahoma" pitchFamily="34" charset="0"/>
              </a:rPr>
              <a:t>b</a:t>
            </a:r>
            <a:r>
              <a:rPr lang="en-US" sz="2400" smtClean="0">
                <a:effectLst/>
                <a:cs typeface="Tahoma" pitchFamily="34" charset="0"/>
              </a:rPr>
              <a:t>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ℓ = ℓ</a:t>
            </a:r>
            <a:r>
              <a:rPr lang="en-US" sz="2400" baseline="-25000" smtClean="0">
                <a:effectLst/>
                <a:cs typeface="Tahoma" pitchFamily="34" charset="0"/>
              </a:rPr>
              <a:t>a</a:t>
            </a:r>
            <a:r>
              <a:rPr lang="en-US" sz="2400" smtClean="0">
                <a:effectLst/>
                <a:cs typeface="Tahoma" pitchFamily="34" charset="0"/>
              </a:rPr>
              <a:t> + ℓ</a:t>
            </a:r>
            <a:r>
              <a:rPr lang="en-US" sz="2400" baseline="-25000" smtClean="0">
                <a:effectLst/>
                <a:cs typeface="Tahoma" pitchFamily="34" charset="0"/>
              </a:rPr>
              <a:t>b</a:t>
            </a:r>
            <a:r>
              <a:rPr lang="en-US" sz="2400" smtClean="0">
                <a:effectLst/>
                <a:cs typeface="Tahoma" pitchFamily="34" charset="0"/>
              </a:rPr>
              <a:t> 		………… (1) </a:t>
            </a:r>
            <a:br>
              <a:rPr lang="en-US" sz="2400" smtClean="0">
                <a:effectLst/>
                <a:cs typeface="Tahoma" pitchFamily="34" charset="0"/>
              </a:rPr>
            </a:br>
            <a:r>
              <a:rPr lang="en-US" sz="2400" smtClean="0">
                <a:effectLst/>
                <a:cs typeface="Tahoma" pitchFamily="34" charset="0"/>
              </a:rPr>
              <a:t>ℓ</a:t>
            </a:r>
            <a:r>
              <a:rPr lang="en-US" sz="2400" baseline="-25000" smtClean="0">
                <a:effectLst/>
                <a:cs typeface="Tahoma" pitchFamily="34" charset="0"/>
              </a:rPr>
              <a:t>a</a:t>
            </a:r>
            <a:r>
              <a:rPr lang="en-US" sz="2400" smtClean="0">
                <a:effectLst/>
                <a:cs typeface="Tahoma" pitchFamily="34" charset="0"/>
              </a:rPr>
              <a:t> t </a:t>
            </a:r>
            <a:r>
              <a:rPr lang="el-GR" sz="2400" smtClean="0">
                <a:effectLst/>
                <a:latin typeface="Times New Roman" pitchFamily="18" charset="0"/>
                <a:cs typeface="Times New Roman" pitchFamily="18" charset="0"/>
              </a:rPr>
              <a:t>τ</a:t>
            </a:r>
            <a:r>
              <a:rPr lang="en-US" sz="2400" smtClean="0">
                <a:effectLst/>
                <a:cs typeface="Tahoma" pitchFamily="34" charset="0"/>
              </a:rPr>
              <a:t> a = ℓ</a:t>
            </a:r>
            <a:r>
              <a:rPr lang="en-US" sz="2400" baseline="-25000" smtClean="0">
                <a:effectLst/>
                <a:cs typeface="Tahoma" pitchFamily="34" charset="0"/>
              </a:rPr>
              <a:t>b</a:t>
            </a:r>
            <a:r>
              <a:rPr lang="en-US" sz="2400" smtClean="0">
                <a:effectLst/>
                <a:cs typeface="Tahoma" pitchFamily="34" charset="0"/>
              </a:rPr>
              <a:t> t </a:t>
            </a:r>
            <a:r>
              <a:rPr lang="el-GR" sz="2400" smtClean="0">
                <a:effectLst/>
                <a:latin typeface="Times New Roman" pitchFamily="18" charset="0"/>
                <a:cs typeface="Times New Roman" pitchFamily="18" charset="0"/>
              </a:rPr>
              <a:t>τ</a:t>
            </a:r>
            <a:r>
              <a:rPr lang="en-US" sz="2400" smtClean="0">
                <a:effectLst/>
                <a:cs typeface="Tahoma" pitchFamily="34" charset="0"/>
              </a:rPr>
              <a:t> b</a:t>
            </a:r>
            <a:br>
              <a:rPr lang="en-US" sz="2400" smtClean="0">
                <a:effectLst/>
                <a:cs typeface="Tahoma" pitchFamily="34" charset="0"/>
              </a:rPr>
            </a:br>
            <a:r>
              <a:rPr lang="en-US" sz="2400" smtClean="0">
                <a:effectLst/>
                <a:cs typeface="Tahoma" pitchFamily="34" charset="0"/>
              </a:rPr>
              <a:t>ℓ</a:t>
            </a:r>
            <a:r>
              <a:rPr lang="en-US" sz="2400" baseline="-25000" smtClean="0">
                <a:effectLst/>
                <a:cs typeface="Tahoma" pitchFamily="34" charset="0"/>
              </a:rPr>
              <a:t>a</a:t>
            </a:r>
            <a:r>
              <a:rPr lang="en-US" sz="2400" smtClean="0">
                <a:effectLst/>
                <a:cs typeface="Tahoma" pitchFamily="34" charset="0"/>
              </a:rPr>
              <a:t> a = ℓ</a:t>
            </a:r>
            <a:r>
              <a:rPr lang="en-US" sz="2400" baseline="-25000" smtClean="0">
                <a:effectLst/>
                <a:cs typeface="Tahoma" pitchFamily="34" charset="0"/>
              </a:rPr>
              <a:t>b</a:t>
            </a:r>
            <a:r>
              <a:rPr lang="en-US" sz="2400" smtClean="0">
                <a:effectLst/>
                <a:cs typeface="Tahoma" pitchFamily="34" charset="0"/>
              </a:rPr>
              <a:t> b 		………… (2)</a:t>
            </a:r>
          </a:p>
        </p:txBody>
      </p:sp>
      <p:sp>
        <p:nvSpPr>
          <p:cNvPr id="31747" name="Rectangle 6"/>
          <p:cNvSpPr>
            <a:spLocks noChangeArrowheads="1"/>
          </p:cNvSpPr>
          <p:nvPr/>
        </p:nvSpPr>
        <p:spPr bwMode="auto">
          <a:xfrm>
            <a:off x="900113" y="1052513"/>
            <a:ext cx="2519362" cy="7921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1748" name="Line 7"/>
          <p:cNvSpPr>
            <a:spLocks noChangeShapeType="1"/>
          </p:cNvSpPr>
          <p:nvPr/>
        </p:nvSpPr>
        <p:spPr bwMode="auto">
          <a:xfrm>
            <a:off x="900113" y="1052513"/>
            <a:ext cx="1223962" cy="0"/>
          </a:xfrm>
          <a:prstGeom prst="line">
            <a:avLst/>
          </a:prstGeom>
          <a:noFill/>
          <a:ln w="76200">
            <a:solidFill>
              <a:schemeClr val="tx1"/>
            </a:solidFill>
            <a:round/>
            <a:headEnd/>
            <a:tailEnd/>
          </a:ln>
        </p:spPr>
        <p:txBody>
          <a:bodyPr/>
          <a:lstStyle/>
          <a:p>
            <a:endParaRPr lang="id-ID"/>
          </a:p>
        </p:txBody>
      </p:sp>
      <p:sp>
        <p:nvSpPr>
          <p:cNvPr id="31749" name="Line 9"/>
          <p:cNvSpPr>
            <a:spLocks noChangeShapeType="1"/>
          </p:cNvSpPr>
          <p:nvPr/>
        </p:nvSpPr>
        <p:spPr bwMode="auto">
          <a:xfrm>
            <a:off x="900113" y="476250"/>
            <a:ext cx="0" cy="576263"/>
          </a:xfrm>
          <a:prstGeom prst="line">
            <a:avLst/>
          </a:prstGeom>
          <a:noFill/>
          <a:ln w="9525">
            <a:solidFill>
              <a:schemeClr val="tx1"/>
            </a:solidFill>
            <a:round/>
            <a:headEnd/>
            <a:tailEnd/>
          </a:ln>
        </p:spPr>
        <p:txBody>
          <a:bodyPr/>
          <a:lstStyle/>
          <a:p>
            <a:endParaRPr lang="id-ID"/>
          </a:p>
        </p:txBody>
      </p:sp>
      <p:sp>
        <p:nvSpPr>
          <p:cNvPr id="31750" name="Line 10"/>
          <p:cNvSpPr>
            <a:spLocks noChangeShapeType="1"/>
          </p:cNvSpPr>
          <p:nvPr/>
        </p:nvSpPr>
        <p:spPr bwMode="auto">
          <a:xfrm>
            <a:off x="2124075" y="476250"/>
            <a:ext cx="0" cy="576263"/>
          </a:xfrm>
          <a:prstGeom prst="line">
            <a:avLst/>
          </a:prstGeom>
          <a:noFill/>
          <a:ln w="9525">
            <a:solidFill>
              <a:schemeClr val="tx1"/>
            </a:solidFill>
            <a:round/>
            <a:headEnd/>
            <a:tailEnd/>
          </a:ln>
        </p:spPr>
        <p:txBody>
          <a:bodyPr/>
          <a:lstStyle/>
          <a:p>
            <a:endParaRPr lang="id-ID"/>
          </a:p>
        </p:txBody>
      </p:sp>
      <p:sp>
        <p:nvSpPr>
          <p:cNvPr id="31751" name="Line 11"/>
          <p:cNvSpPr>
            <a:spLocks noChangeShapeType="1"/>
          </p:cNvSpPr>
          <p:nvPr/>
        </p:nvSpPr>
        <p:spPr bwMode="auto">
          <a:xfrm>
            <a:off x="900113" y="620713"/>
            <a:ext cx="1223962" cy="0"/>
          </a:xfrm>
          <a:prstGeom prst="line">
            <a:avLst/>
          </a:prstGeom>
          <a:noFill/>
          <a:ln w="9525">
            <a:solidFill>
              <a:schemeClr val="tx1"/>
            </a:solidFill>
            <a:round/>
            <a:headEnd type="triangle" w="med" len="med"/>
            <a:tailEnd type="triangle" w="med" len="med"/>
          </a:ln>
        </p:spPr>
        <p:txBody>
          <a:bodyPr/>
          <a:lstStyle/>
          <a:p>
            <a:endParaRPr lang="id-ID"/>
          </a:p>
        </p:txBody>
      </p:sp>
      <p:sp>
        <p:nvSpPr>
          <p:cNvPr id="31752" name="Rectangle 12"/>
          <p:cNvSpPr>
            <a:spLocks noChangeArrowheads="1"/>
          </p:cNvSpPr>
          <p:nvPr/>
        </p:nvSpPr>
        <p:spPr bwMode="auto">
          <a:xfrm>
            <a:off x="900113" y="3429000"/>
            <a:ext cx="2519362" cy="79216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1753" name="Line 13"/>
          <p:cNvSpPr>
            <a:spLocks noChangeShapeType="1"/>
          </p:cNvSpPr>
          <p:nvPr/>
        </p:nvSpPr>
        <p:spPr bwMode="auto">
          <a:xfrm>
            <a:off x="900113" y="4221163"/>
            <a:ext cx="1584325" cy="0"/>
          </a:xfrm>
          <a:prstGeom prst="line">
            <a:avLst/>
          </a:prstGeom>
          <a:noFill/>
          <a:ln w="76200">
            <a:solidFill>
              <a:schemeClr val="tx1"/>
            </a:solidFill>
            <a:round/>
            <a:headEnd/>
            <a:tailEnd/>
          </a:ln>
        </p:spPr>
        <p:txBody>
          <a:bodyPr/>
          <a:lstStyle/>
          <a:p>
            <a:endParaRPr lang="id-ID"/>
          </a:p>
        </p:txBody>
      </p:sp>
      <p:sp>
        <p:nvSpPr>
          <p:cNvPr id="31754" name="Line 14"/>
          <p:cNvSpPr>
            <a:spLocks noChangeShapeType="1"/>
          </p:cNvSpPr>
          <p:nvPr/>
        </p:nvSpPr>
        <p:spPr bwMode="auto">
          <a:xfrm>
            <a:off x="900113" y="3429000"/>
            <a:ext cx="1223962" cy="0"/>
          </a:xfrm>
          <a:prstGeom prst="line">
            <a:avLst/>
          </a:prstGeom>
          <a:noFill/>
          <a:ln w="76200">
            <a:solidFill>
              <a:schemeClr val="tx1"/>
            </a:solidFill>
            <a:round/>
            <a:headEnd/>
            <a:tailEnd/>
          </a:ln>
        </p:spPr>
        <p:txBody>
          <a:bodyPr/>
          <a:lstStyle/>
          <a:p>
            <a:endParaRPr lang="id-ID"/>
          </a:p>
        </p:txBody>
      </p:sp>
      <p:sp>
        <p:nvSpPr>
          <p:cNvPr id="31755" name="Line 15"/>
          <p:cNvSpPr>
            <a:spLocks noChangeShapeType="1"/>
          </p:cNvSpPr>
          <p:nvPr/>
        </p:nvSpPr>
        <p:spPr bwMode="auto">
          <a:xfrm>
            <a:off x="2124075" y="2852738"/>
            <a:ext cx="0" cy="576262"/>
          </a:xfrm>
          <a:prstGeom prst="line">
            <a:avLst/>
          </a:prstGeom>
          <a:noFill/>
          <a:ln w="9525">
            <a:solidFill>
              <a:schemeClr val="tx1"/>
            </a:solidFill>
            <a:round/>
            <a:headEnd/>
            <a:tailEnd/>
          </a:ln>
        </p:spPr>
        <p:txBody>
          <a:bodyPr/>
          <a:lstStyle/>
          <a:p>
            <a:endParaRPr lang="id-ID"/>
          </a:p>
        </p:txBody>
      </p:sp>
      <p:sp>
        <p:nvSpPr>
          <p:cNvPr id="31756" name="Line 16"/>
          <p:cNvSpPr>
            <a:spLocks noChangeShapeType="1"/>
          </p:cNvSpPr>
          <p:nvPr/>
        </p:nvSpPr>
        <p:spPr bwMode="auto">
          <a:xfrm>
            <a:off x="900113" y="2852738"/>
            <a:ext cx="0" cy="576262"/>
          </a:xfrm>
          <a:prstGeom prst="line">
            <a:avLst/>
          </a:prstGeom>
          <a:noFill/>
          <a:ln w="9525">
            <a:solidFill>
              <a:schemeClr val="tx1"/>
            </a:solidFill>
            <a:round/>
            <a:headEnd/>
            <a:tailEnd/>
          </a:ln>
        </p:spPr>
        <p:txBody>
          <a:bodyPr/>
          <a:lstStyle/>
          <a:p>
            <a:endParaRPr lang="id-ID"/>
          </a:p>
        </p:txBody>
      </p:sp>
      <p:sp>
        <p:nvSpPr>
          <p:cNvPr id="31757" name="Line 17"/>
          <p:cNvSpPr>
            <a:spLocks noChangeShapeType="1"/>
          </p:cNvSpPr>
          <p:nvPr/>
        </p:nvSpPr>
        <p:spPr bwMode="auto">
          <a:xfrm>
            <a:off x="900113" y="4221163"/>
            <a:ext cx="0" cy="576262"/>
          </a:xfrm>
          <a:prstGeom prst="line">
            <a:avLst/>
          </a:prstGeom>
          <a:noFill/>
          <a:ln w="9525">
            <a:solidFill>
              <a:schemeClr val="tx1"/>
            </a:solidFill>
            <a:round/>
            <a:headEnd/>
            <a:tailEnd/>
          </a:ln>
        </p:spPr>
        <p:txBody>
          <a:bodyPr/>
          <a:lstStyle/>
          <a:p>
            <a:endParaRPr lang="id-ID"/>
          </a:p>
        </p:txBody>
      </p:sp>
      <p:sp>
        <p:nvSpPr>
          <p:cNvPr id="31758" name="Line 18"/>
          <p:cNvSpPr>
            <a:spLocks noChangeShapeType="1"/>
          </p:cNvSpPr>
          <p:nvPr/>
        </p:nvSpPr>
        <p:spPr bwMode="auto">
          <a:xfrm>
            <a:off x="2484438" y="4221163"/>
            <a:ext cx="0" cy="576262"/>
          </a:xfrm>
          <a:prstGeom prst="line">
            <a:avLst/>
          </a:prstGeom>
          <a:noFill/>
          <a:ln w="9525">
            <a:solidFill>
              <a:schemeClr val="tx1"/>
            </a:solidFill>
            <a:round/>
            <a:headEnd/>
            <a:tailEnd/>
          </a:ln>
        </p:spPr>
        <p:txBody>
          <a:bodyPr/>
          <a:lstStyle/>
          <a:p>
            <a:endParaRPr lang="id-ID"/>
          </a:p>
        </p:txBody>
      </p:sp>
      <p:sp>
        <p:nvSpPr>
          <p:cNvPr id="31759" name="Line 19"/>
          <p:cNvSpPr>
            <a:spLocks noChangeShapeType="1"/>
          </p:cNvSpPr>
          <p:nvPr/>
        </p:nvSpPr>
        <p:spPr bwMode="auto">
          <a:xfrm>
            <a:off x="900113" y="4724400"/>
            <a:ext cx="1584325" cy="0"/>
          </a:xfrm>
          <a:prstGeom prst="line">
            <a:avLst/>
          </a:prstGeom>
          <a:noFill/>
          <a:ln w="9525">
            <a:solidFill>
              <a:schemeClr val="tx1"/>
            </a:solidFill>
            <a:round/>
            <a:headEnd type="triangle" w="med" len="med"/>
            <a:tailEnd type="triangle" w="med" len="med"/>
          </a:ln>
        </p:spPr>
        <p:txBody>
          <a:bodyPr/>
          <a:lstStyle/>
          <a:p>
            <a:endParaRPr lang="id-ID"/>
          </a:p>
        </p:txBody>
      </p:sp>
      <p:sp>
        <p:nvSpPr>
          <p:cNvPr id="31760" name="Line 20"/>
          <p:cNvSpPr>
            <a:spLocks noChangeShapeType="1"/>
          </p:cNvSpPr>
          <p:nvPr/>
        </p:nvSpPr>
        <p:spPr bwMode="auto">
          <a:xfrm>
            <a:off x="900113" y="2924175"/>
            <a:ext cx="1223962" cy="0"/>
          </a:xfrm>
          <a:prstGeom prst="line">
            <a:avLst/>
          </a:prstGeom>
          <a:noFill/>
          <a:ln w="9525">
            <a:solidFill>
              <a:schemeClr val="tx1"/>
            </a:solidFill>
            <a:round/>
            <a:headEnd type="triangle" w="med" len="med"/>
            <a:tailEnd type="triangle" w="med" len="med"/>
          </a:ln>
        </p:spPr>
        <p:txBody>
          <a:bodyPr/>
          <a:lstStyle/>
          <a:p>
            <a:endParaRPr lang="id-ID"/>
          </a:p>
        </p:txBody>
      </p:sp>
      <p:sp>
        <p:nvSpPr>
          <p:cNvPr id="31761" name="Line 21"/>
          <p:cNvSpPr>
            <a:spLocks noChangeShapeType="1"/>
          </p:cNvSpPr>
          <p:nvPr/>
        </p:nvSpPr>
        <p:spPr bwMode="auto">
          <a:xfrm>
            <a:off x="900113" y="3933825"/>
            <a:ext cx="3024187" cy="0"/>
          </a:xfrm>
          <a:prstGeom prst="line">
            <a:avLst/>
          </a:prstGeom>
          <a:noFill/>
          <a:ln w="9525">
            <a:solidFill>
              <a:schemeClr val="tx1"/>
            </a:solidFill>
            <a:prstDash val="dash"/>
            <a:round/>
            <a:headEnd/>
            <a:tailEnd type="arrow" w="med" len="med"/>
          </a:ln>
        </p:spPr>
        <p:txBody>
          <a:bodyPr/>
          <a:lstStyle/>
          <a:p>
            <a:endParaRPr lang="id-ID"/>
          </a:p>
        </p:txBody>
      </p:sp>
      <p:sp>
        <p:nvSpPr>
          <p:cNvPr id="31762" name="Line 22"/>
          <p:cNvSpPr>
            <a:spLocks noChangeShapeType="1"/>
          </p:cNvSpPr>
          <p:nvPr/>
        </p:nvSpPr>
        <p:spPr bwMode="auto">
          <a:xfrm>
            <a:off x="4932363" y="3429000"/>
            <a:ext cx="863600"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457200" y="274638"/>
            <a:ext cx="8229600" cy="6323012"/>
          </a:xfrm>
        </p:spPr>
        <p:txBody>
          <a:bodyPr/>
          <a:lstStyle/>
          <a:p>
            <a:pPr algn="l" eaLnBrk="1" hangingPunct="1">
              <a:defRPr/>
            </a:pPr>
            <a:r>
              <a:rPr lang="en-US" sz="2400" smtClean="0"/>
              <a:t>Beberapa pertimbangan perencanaan dan perancangan elemen mesin :</a:t>
            </a:r>
            <a:br>
              <a:rPr lang="en-US" sz="2400" smtClean="0"/>
            </a:br>
            <a:r>
              <a:rPr lang="en-US" sz="2400" smtClean="0"/>
              <a:t>1. Pembebanan</a:t>
            </a:r>
            <a:br>
              <a:rPr lang="en-US" sz="2400" smtClean="0"/>
            </a:br>
            <a:r>
              <a:rPr lang="en-US" sz="2400" smtClean="0"/>
              <a:t>2. Jenis elemen yang bergerak</a:t>
            </a:r>
            <a:br>
              <a:rPr lang="en-US" sz="2400" smtClean="0"/>
            </a:br>
            <a:r>
              <a:rPr lang="en-US" sz="2400" smtClean="0"/>
              <a:t>3. Sifat material bahan</a:t>
            </a:r>
            <a:br>
              <a:rPr lang="en-US" sz="2400" smtClean="0"/>
            </a:br>
            <a:r>
              <a:rPr lang="en-US" sz="2400" smtClean="0"/>
              <a:t>4. Kelayakan pemakaian yang ekonomis</a:t>
            </a:r>
            <a:br>
              <a:rPr lang="en-US" sz="2400" smtClean="0"/>
            </a:br>
            <a:r>
              <a:rPr lang="en-US" sz="2400" smtClean="0"/>
              <a:t>5. Faktor keamanan </a:t>
            </a:r>
            <a:endParaRPr lang="en-GB"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Dari (1) dan (2) didapat :</a:t>
            </a:r>
            <a:br>
              <a:rPr lang="en-US" sz="2400" smtClean="0">
                <a:effectLst/>
              </a:rPr>
            </a:br>
            <a:r>
              <a:rPr lang="en-US" sz="2400" smtClean="0">
                <a:effectLst/>
              </a:rPr>
              <a:t>	 </a:t>
            </a:r>
            <a:r>
              <a:rPr lang="en-US" sz="2400" smtClean="0">
                <a:effectLst/>
                <a:cs typeface="Tahoma" pitchFamily="34" charset="0"/>
              </a:rPr>
              <a:t>ℓ</a:t>
            </a:r>
            <a:r>
              <a:rPr lang="en-US" sz="2400" baseline="-25000" smtClean="0">
                <a:effectLst/>
                <a:cs typeface="Tahoma" pitchFamily="34" charset="0"/>
              </a:rPr>
              <a:t> </a:t>
            </a:r>
            <a:r>
              <a:rPr lang="en-US" sz="2400" smtClean="0">
                <a:effectLst/>
                <a:cs typeface="Tahoma" pitchFamily="34" charset="0"/>
              </a:rPr>
              <a:t>a 			ℓ b</a:t>
            </a:r>
            <a:br>
              <a:rPr lang="en-US" sz="2400" smtClean="0">
                <a:effectLst/>
                <a:cs typeface="Tahoma" pitchFamily="34" charset="0"/>
              </a:rPr>
            </a:br>
            <a:r>
              <a:rPr lang="en-US" sz="2400" smtClean="0">
                <a:effectLst/>
                <a:cs typeface="Tahoma" pitchFamily="34" charset="0"/>
              </a:rPr>
              <a:t> ℓ</a:t>
            </a:r>
            <a:r>
              <a:rPr lang="en-US" sz="2400" baseline="-25000" smtClean="0">
                <a:effectLst/>
                <a:cs typeface="Tahoma" pitchFamily="34" charset="0"/>
              </a:rPr>
              <a:t>a</a:t>
            </a:r>
            <a:r>
              <a:rPr lang="en-US" sz="2400" smtClean="0">
                <a:effectLst/>
                <a:cs typeface="Tahoma" pitchFamily="34" charset="0"/>
              </a:rPr>
              <a:t>  = 			ℓ</a:t>
            </a:r>
            <a:r>
              <a:rPr lang="en-US" sz="2400" baseline="-25000" smtClean="0">
                <a:effectLst/>
                <a:cs typeface="Tahoma" pitchFamily="34" charset="0"/>
              </a:rPr>
              <a:t>b</a:t>
            </a:r>
            <a:r>
              <a:rPr lang="en-US" sz="2400" smtClean="0">
                <a:effectLst/>
                <a:cs typeface="Tahoma" pitchFamily="34" charset="0"/>
              </a:rPr>
              <a:t>  =</a:t>
            </a:r>
            <a:br>
              <a:rPr lang="en-US" sz="2400" smtClean="0">
                <a:effectLst/>
                <a:cs typeface="Tahoma" pitchFamily="34" charset="0"/>
              </a:rPr>
            </a:br>
            <a:r>
              <a:rPr lang="en-US" sz="2400" smtClean="0">
                <a:effectLst/>
                <a:cs typeface="Tahoma" pitchFamily="34" charset="0"/>
              </a:rPr>
              <a:t>        a + b 		       a + b</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2. Sambungan las dengan beban eksentrik</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Beban eksentrik = beban langsung + beban momen</a:t>
            </a:r>
            <a:br>
              <a:rPr lang="en-US" sz="2400" smtClean="0">
                <a:effectLst/>
                <a:cs typeface="Tahoma" pitchFamily="34" charset="0"/>
              </a:rPr>
            </a:br>
            <a:r>
              <a:rPr lang="en-US" sz="2400" smtClean="0">
                <a:effectLst/>
                <a:cs typeface="Tahoma" pitchFamily="34" charset="0"/>
              </a:rPr>
              <a:t>		    = F + F</a:t>
            </a:r>
            <a:r>
              <a:rPr lang="en-US" sz="2400" baseline="-25000" smtClean="0">
                <a:effectLst/>
                <a:cs typeface="Tahoma" pitchFamily="34" charset="0"/>
              </a:rPr>
              <a:t>e</a:t>
            </a: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 (2 t ℓ </a:t>
            </a:r>
            <a:r>
              <a:rPr lang="el-GR" sz="2400" smtClean="0">
                <a:effectLst/>
                <a:latin typeface="Times New Roman" pitchFamily="18" charset="0"/>
                <a:cs typeface="Times New Roman" pitchFamily="18" charset="0"/>
              </a:rPr>
              <a:t>τ</a:t>
            </a:r>
            <a:r>
              <a:rPr lang="en-US" sz="2400" smtClean="0">
                <a:effectLst/>
                <a:cs typeface="Times New Roman" pitchFamily="18" charset="0"/>
              </a:rPr>
              <a:t>)/√2 + </a:t>
            </a:r>
            <a:r>
              <a:rPr lang="el-GR" sz="2400" smtClean="0">
                <a:effectLst/>
                <a:latin typeface="Times New Roman" pitchFamily="18" charset="0"/>
                <a:cs typeface="Times New Roman" pitchFamily="18" charset="0"/>
              </a:rPr>
              <a:t>σ</a:t>
            </a:r>
            <a:r>
              <a:rPr lang="en-US" sz="2400" smtClean="0">
                <a:effectLst/>
                <a:latin typeface="Times New Roman" pitchFamily="18" charset="0"/>
                <a:cs typeface="Times New Roman" pitchFamily="18" charset="0"/>
              </a:rPr>
              <a:t> </a:t>
            </a:r>
            <a:r>
              <a:rPr lang="en-US" sz="2400" smtClean="0">
                <a:effectLst/>
                <a:cs typeface="Times New Roman" pitchFamily="18" charset="0"/>
              </a:rPr>
              <a:t>z</a:t>
            </a:r>
            <a:br>
              <a:rPr lang="en-US" sz="2400" smtClean="0">
                <a:effectLst/>
                <a:cs typeface="Times New Roman" pitchFamily="18" charset="0"/>
              </a:rPr>
            </a:br>
            <a:r>
              <a:rPr lang="en-US" sz="2400" smtClean="0">
                <a:effectLst/>
                <a:cs typeface="Times New Roman" pitchFamily="18" charset="0"/>
              </a:rPr>
              <a:t>		    = </a:t>
            </a:r>
            <a:r>
              <a:rPr lang="en-US" sz="2400" smtClean="0">
                <a:effectLst/>
                <a:cs typeface="Tahoma" pitchFamily="34" charset="0"/>
              </a:rPr>
              <a:t>(2 t ℓ </a:t>
            </a:r>
            <a:r>
              <a:rPr lang="el-GR" sz="2400" smtClean="0">
                <a:effectLst/>
                <a:latin typeface="Times New Roman" pitchFamily="18" charset="0"/>
                <a:cs typeface="Times New Roman" pitchFamily="18" charset="0"/>
              </a:rPr>
              <a:t>τ</a:t>
            </a:r>
            <a:r>
              <a:rPr lang="en-US" sz="2400" smtClean="0">
                <a:effectLst/>
                <a:cs typeface="Times New Roman" pitchFamily="18" charset="0"/>
              </a:rPr>
              <a:t>)/√2 + (</a:t>
            </a:r>
            <a:r>
              <a:rPr lang="el-GR" sz="2400" smtClean="0">
                <a:effectLst/>
                <a:latin typeface="Times New Roman" pitchFamily="18" charset="0"/>
                <a:cs typeface="Times New Roman" pitchFamily="18" charset="0"/>
              </a:rPr>
              <a:t>σ</a:t>
            </a:r>
            <a:r>
              <a:rPr lang="en-US" sz="2400" smtClean="0">
                <a:effectLst/>
                <a:cs typeface="Times New Roman" pitchFamily="18" charset="0"/>
              </a:rPr>
              <a:t> </a:t>
            </a:r>
            <a:r>
              <a:rPr lang="en-US" sz="2400" smtClean="0">
                <a:effectLst/>
                <a:cs typeface="Tahoma" pitchFamily="34" charset="0"/>
              </a:rPr>
              <a:t>2 t ℓ</a:t>
            </a:r>
            <a:r>
              <a:rPr lang="en-US" sz="2400" baseline="30000" smtClean="0">
                <a:effectLst/>
                <a:cs typeface="Tahoma" pitchFamily="34" charset="0"/>
              </a:rPr>
              <a:t>2</a:t>
            </a:r>
            <a:r>
              <a:rPr lang="en-US" sz="2400" smtClean="0">
                <a:effectLst/>
                <a:cs typeface="Tahoma" pitchFamily="34" charset="0"/>
              </a:rPr>
              <a:t>)/6</a:t>
            </a:r>
            <a:r>
              <a:rPr lang="en-US" sz="2400" smtClean="0">
                <a:effectLst/>
                <a:cs typeface="Times New Roman" pitchFamily="18" charset="0"/>
              </a:rPr>
              <a:t>√2</a:t>
            </a:r>
            <a:br>
              <a:rPr lang="en-US" sz="2400" smtClean="0">
                <a:effectLst/>
                <a:cs typeface="Times New Roman" pitchFamily="18" charset="0"/>
              </a:rPr>
            </a:br>
            <a:r>
              <a:rPr lang="en-US" sz="2400" smtClean="0">
                <a:effectLst/>
                <a:cs typeface="Tahoma" pitchFamily="34" charset="0"/>
              </a:rPr>
              <a:t> </a:t>
            </a:r>
            <a:br>
              <a:rPr lang="en-US" sz="2400" smtClean="0">
                <a:effectLst/>
                <a:cs typeface="Tahoma" pitchFamily="34" charset="0"/>
              </a:rPr>
            </a:b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max</a:t>
            </a:r>
            <a:r>
              <a:rPr lang="en-US" sz="2400" smtClean="0">
                <a:effectLst/>
                <a:cs typeface="Times New Roman" pitchFamily="18" charset="0"/>
              </a:rPr>
              <a:t> = </a:t>
            </a:r>
            <a:r>
              <a:rPr lang="el-GR" sz="2400" smtClean="0">
                <a:effectLst/>
                <a:latin typeface="Times New Roman" pitchFamily="18" charset="0"/>
                <a:cs typeface="Times New Roman" pitchFamily="18" charset="0"/>
              </a:rPr>
              <a:t>σ</a:t>
            </a:r>
            <a:r>
              <a:rPr lang="en-US" sz="2400" smtClean="0">
                <a:effectLst/>
                <a:cs typeface="Times New Roman" pitchFamily="18" charset="0"/>
              </a:rPr>
              <a:t>/2 + ½ √</a:t>
            </a:r>
            <a:r>
              <a:rPr lang="el-GR" sz="2400" smtClean="0">
                <a:effectLst/>
                <a:latin typeface="Times New Roman" pitchFamily="18" charset="0"/>
                <a:cs typeface="Times New Roman" pitchFamily="18" charset="0"/>
              </a:rPr>
              <a:t>σ</a:t>
            </a:r>
            <a:r>
              <a:rPr lang="en-US" sz="2400" baseline="30000" smtClean="0">
                <a:effectLst/>
                <a:cs typeface="Times New Roman" pitchFamily="18" charset="0"/>
              </a:rPr>
              <a:t>2</a:t>
            </a:r>
            <a:r>
              <a:rPr lang="en-US" sz="2400" smtClean="0">
                <a:effectLst/>
                <a:cs typeface="Times New Roman" pitchFamily="18" charset="0"/>
              </a:rPr>
              <a:t> + 4 </a:t>
            </a:r>
            <a:r>
              <a:rPr lang="el-GR" sz="2400" smtClean="0">
                <a:effectLst/>
                <a:latin typeface="Times New Roman" pitchFamily="18" charset="0"/>
                <a:cs typeface="Times New Roman" pitchFamily="18" charset="0"/>
              </a:rPr>
              <a:t>τ</a:t>
            </a:r>
            <a:r>
              <a:rPr lang="en-US" sz="2400" baseline="30000" smtClean="0">
                <a:effectLst/>
                <a:cs typeface="Times New Roman" pitchFamily="18" charset="0"/>
              </a:rPr>
              <a:t>2</a:t>
            </a: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max</a:t>
            </a:r>
            <a:r>
              <a:rPr lang="en-US" sz="2400" smtClean="0">
                <a:effectLst/>
                <a:cs typeface="Times New Roman" pitchFamily="18" charset="0"/>
              </a:rPr>
              <a:t> = ½ √</a:t>
            </a:r>
            <a:r>
              <a:rPr lang="el-GR" sz="2400" smtClean="0">
                <a:effectLst/>
                <a:latin typeface="Times New Roman" pitchFamily="18" charset="0"/>
                <a:cs typeface="Times New Roman" pitchFamily="18" charset="0"/>
              </a:rPr>
              <a:t>σ</a:t>
            </a:r>
            <a:r>
              <a:rPr lang="en-US" sz="2400" baseline="30000" smtClean="0">
                <a:effectLst/>
                <a:cs typeface="Times New Roman" pitchFamily="18" charset="0"/>
              </a:rPr>
              <a:t>2</a:t>
            </a:r>
            <a:r>
              <a:rPr lang="en-US" sz="2400" smtClean="0">
                <a:effectLst/>
                <a:cs typeface="Times New Roman" pitchFamily="18" charset="0"/>
              </a:rPr>
              <a:t> + 4 </a:t>
            </a:r>
            <a:r>
              <a:rPr lang="el-GR" sz="2400" smtClean="0">
                <a:effectLst/>
                <a:latin typeface="Times New Roman" pitchFamily="18" charset="0"/>
                <a:cs typeface="Times New Roman" pitchFamily="18" charset="0"/>
              </a:rPr>
              <a:t>τ</a:t>
            </a:r>
            <a:r>
              <a:rPr lang="en-US" sz="2400" baseline="30000" smtClean="0">
                <a:effectLst/>
                <a:cs typeface="Times New Roman" pitchFamily="18" charset="0"/>
              </a:rPr>
              <a:t>2</a:t>
            </a:r>
            <a:r>
              <a:rPr lang="en-US" sz="2800" smtClean="0">
                <a:effectLst/>
                <a:cs typeface="Times New Roman" pitchFamily="18" charset="0"/>
              </a:rPr>
              <a:t> </a:t>
            </a:r>
            <a:endParaRPr lang="en-GB" sz="2800" smtClean="0">
              <a:effectLst/>
              <a:cs typeface="Times New Roman" pitchFamily="18" charset="0"/>
            </a:endParaRPr>
          </a:p>
        </p:txBody>
      </p:sp>
      <p:sp>
        <p:nvSpPr>
          <p:cNvPr id="32771" name="Line 5"/>
          <p:cNvSpPr>
            <a:spLocks noChangeShapeType="1"/>
          </p:cNvSpPr>
          <p:nvPr/>
        </p:nvSpPr>
        <p:spPr bwMode="auto">
          <a:xfrm>
            <a:off x="2916238" y="5229225"/>
            <a:ext cx="1223962" cy="0"/>
          </a:xfrm>
          <a:prstGeom prst="line">
            <a:avLst/>
          </a:prstGeom>
          <a:noFill/>
          <a:ln w="9525">
            <a:solidFill>
              <a:schemeClr val="tx1"/>
            </a:solidFill>
            <a:round/>
            <a:headEnd/>
            <a:tailEnd/>
          </a:ln>
        </p:spPr>
        <p:txBody>
          <a:bodyPr/>
          <a:lstStyle/>
          <a:p>
            <a:endParaRPr lang="id-ID"/>
          </a:p>
        </p:txBody>
      </p:sp>
      <p:sp>
        <p:nvSpPr>
          <p:cNvPr id="32772" name="Line 6"/>
          <p:cNvSpPr>
            <a:spLocks noChangeShapeType="1"/>
          </p:cNvSpPr>
          <p:nvPr/>
        </p:nvSpPr>
        <p:spPr bwMode="auto">
          <a:xfrm>
            <a:off x="1331913" y="1341438"/>
            <a:ext cx="792162" cy="0"/>
          </a:xfrm>
          <a:prstGeom prst="line">
            <a:avLst/>
          </a:prstGeom>
          <a:noFill/>
          <a:ln w="9525">
            <a:solidFill>
              <a:schemeClr val="tx1"/>
            </a:solidFill>
            <a:round/>
            <a:headEnd/>
            <a:tailEnd/>
          </a:ln>
        </p:spPr>
        <p:txBody>
          <a:bodyPr/>
          <a:lstStyle/>
          <a:p>
            <a:endParaRPr lang="id-ID"/>
          </a:p>
        </p:txBody>
      </p:sp>
      <p:sp>
        <p:nvSpPr>
          <p:cNvPr id="32773" name="Line 7"/>
          <p:cNvSpPr>
            <a:spLocks noChangeShapeType="1"/>
          </p:cNvSpPr>
          <p:nvPr/>
        </p:nvSpPr>
        <p:spPr bwMode="auto">
          <a:xfrm>
            <a:off x="3995738" y="1341438"/>
            <a:ext cx="720725" cy="0"/>
          </a:xfrm>
          <a:prstGeom prst="line">
            <a:avLst/>
          </a:prstGeom>
          <a:noFill/>
          <a:ln w="9525">
            <a:solidFill>
              <a:schemeClr val="tx1"/>
            </a:solidFill>
            <a:round/>
            <a:headEnd/>
            <a:tailEnd/>
          </a:ln>
        </p:spPr>
        <p:txBody>
          <a:bodyPr/>
          <a:lstStyle/>
          <a:p>
            <a:endParaRPr lang="id-ID"/>
          </a:p>
        </p:txBody>
      </p:sp>
      <p:sp>
        <p:nvSpPr>
          <p:cNvPr id="32774" name="Line 8"/>
          <p:cNvSpPr>
            <a:spLocks noChangeShapeType="1"/>
          </p:cNvSpPr>
          <p:nvPr/>
        </p:nvSpPr>
        <p:spPr bwMode="auto">
          <a:xfrm>
            <a:off x="1979613" y="6021388"/>
            <a:ext cx="1223962"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SAMBUNGAN POROS</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Merupakan jenis elemen mesin yang berputar, yang berfungsi sebagai transmisi daya atau pembawa daya dari ujung poros ke ujung poros yang lain.</a:t>
            </a:r>
            <a:br>
              <a:rPr lang="en-US" sz="2400" smtClean="0">
                <a:effectLst/>
              </a:rPr>
            </a:br>
            <a:r>
              <a:rPr lang="en-US" sz="2400" smtClean="0">
                <a:effectLst/>
              </a:rPr>
              <a:t/>
            </a:r>
            <a:br>
              <a:rPr lang="en-US" sz="2400" smtClean="0">
                <a:effectLst/>
              </a:rPr>
            </a:br>
            <a:r>
              <a:rPr lang="en-US" sz="2400" smtClean="0">
                <a:effectLst/>
              </a:rPr>
              <a:t>Sedangkan gandar merupakan jenis elemen mesin yang bersifat statis (diam), yang berfungsi sebagai pembawa momen </a:t>
            </a:r>
            <a:endParaRPr lang="en-GB" sz="2400" u="sng" smtClean="0">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Pembebanan yang terjadi pada poros :</a:t>
            </a:r>
            <a:br>
              <a:rPr lang="en-US" sz="2400" smtClean="0">
                <a:effectLst/>
              </a:rPr>
            </a:br>
            <a:r>
              <a:rPr lang="en-US" sz="2400" smtClean="0">
                <a:effectLst/>
              </a:rPr>
              <a:t>1. Beban puntir (torsi)</a:t>
            </a:r>
            <a:br>
              <a:rPr lang="en-US" sz="2400" smtClean="0">
                <a:effectLst/>
              </a:rPr>
            </a:br>
            <a:r>
              <a:rPr lang="en-US" sz="2400" smtClean="0">
                <a:effectLst/>
              </a:rPr>
              <a:t>		D</a:t>
            </a:r>
            <a:br>
              <a:rPr lang="en-US" sz="2400" smtClean="0">
                <a:effectLst/>
              </a:rPr>
            </a:br>
            <a:r>
              <a:rPr lang="en-US" sz="2400" smtClean="0">
                <a:effectLst/>
              </a:rPr>
              <a:t>			T		T = (</a:t>
            </a:r>
            <a:r>
              <a:rPr lang="el-GR" sz="2400" smtClean="0">
                <a:effectLst/>
                <a:cs typeface="Tahoma" pitchFamily="34" charset="0"/>
              </a:rPr>
              <a:t>π</a:t>
            </a:r>
            <a:r>
              <a:rPr lang="en-US" sz="2400" smtClean="0">
                <a:effectLst/>
                <a:cs typeface="Tahoma" pitchFamily="34" charset="0"/>
              </a:rPr>
              <a:t>/16) </a:t>
            </a:r>
            <a:r>
              <a:rPr lang="el-GR" sz="2400" smtClean="0">
                <a:effectLst/>
                <a:latin typeface="Times New Roman" pitchFamily="18" charset="0"/>
                <a:cs typeface="Times New Roman" pitchFamily="18" charset="0"/>
              </a:rPr>
              <a:t>τ</a:t>
            </a:r>
            <a:r>
              <a:rPr lang="en-US" sz="2400" smtClean="0">
                <a:effectLst/>
                <a:cs typeface="Times New Roman" pitchFamily="18" charset="0"/>
              </a:rPr>
              <a:t> D</a:t>
            </a:r>
            <a:r>
              <a:rPr lang="en-US" sz="2400" baseline="30000" smtClean="0">
                <a:effectLst/>
                <a:cs typeface="Times New Roman" pitchFamily="18" charset="0"/>
              </a:rPr>
              <a:t>3</a:t>
            </a:r>
            <a:br>
              <a:rPr lang="en-US" sz="2400" baseline="30000" smtClean="0">
                <a:effectLst/>
                <a:cs typeface="Times New Roman" pitchFamily="18" charset="0"/>
              </a:rPr>
            </a:br>
            <a:r>
              <a:rPr lang="en-US" sz="2400" baseline="30000" smtClean="0">
                <a:effectLst/>
                <a:cs typeface="Times New Roman" pitchFamily="18" charset="0"/>
              </a:rPr>
              <a:t/>
            </a:r>
            <a:br>
              <a:rPr lang="en-US" sz="2400" baseline="30000" smtClean="0">
                <a:effectLst/>
                <a:cs typeface="Times New Roman" pitchFamily="18" charset="0"/>
              </a:rPr>
            </a:br>
            <a:r>
              <a:rPr lang="en-US" sz="2400" baseline="30000" smtClean="0">
                <a:effectLst/>
                <a:cs typeface="Times New Roman" pitchFamily="18" charset="0"/>
              </a:rPr>
              <a:t/>
            </a:r>
            <a:br>
              <a:rPr lang="en-US" sz="2400" baseline="30000" smtClean="0">
                <a:effectLst/>
                <a:cs typeface="Times New Roman" pitchFamily="18" charset="0"/>
              </a:rPr>
            </a:br>
            <a:r>
              <a:rPr lang="en-US" sz="2400" baseline="30000" smtClean="0">
                <a:effectLst/>
                <a:cs typeface="Times New Roman" pitchFamily="18" charset="0"/>
              </a:rPr>
              <a:t/>
            </a:r>
            <a:br>
              <a:rPr lang="en-US" sz="2400" baseline="30000" smtClean="0">
                <a:effectLst/>
                <a:cs typeface="Times New Roman" pitchFamily="18" charset="0"/>
              </a:rPr>
            </a:br>
            <a:r>
              <a:rPr lang="en-US" sz="2400" smtClean="0">
                <a:effectLst/>
              </a:rPr>
              <a:t>2. Beban momen</a:t>
            </a:r>
            <a:br>
              <a:rPr lang="en-US" sz="2400" smtClean="0">
                <a:effectLst/>
              </a:rPr>
            </a:br>
            <a:r>
              <a:rPr lang="en-US" sz="2400" smtClean="0">
                <a:effectLst/>
              </a:rPr>
              <a:t>		D</a:t>
            </a:r>
            <a:br>
              <a:rPr lang="en-US" sz="2400" smtClean="0">
                <a:effectLst/>
              </a:rPr>
            </a:br>
            <a:r>
              <a:rPr lang="en-US" sz="2400" smtClean="0">
                <a:effectLst/>
              </a:rPr>
              <a:t>			M		M = (</a:t>
            </a:r>
            <a:r>
              <a:rPr lang="el-GR" sz="2400" smtClean="0">
                <a:effectLst/>
                <a:cs typeface="Tahoma" pitchFamily="34" charset="0"/>
              </a:rPr>
              <a:t>π</a:t>
            </a:r>
            <a:r>
              <a:rPr lang="en-US" sz="2400" smtClean="0">
                <a:effectLst/>
                <a:cs typeface="Tahoma" pitchFamily="34" charset="0"/>
              </a:rPr>
              <a:t>/32) </a:t>
            </a:r>
            <a:r>
              <a:rPr lang="el-GR" sz="2400" smtClean="0">
                <a:effectLst/>
                <a:latin typeface="Times New Roman" pitchFamily="18" charset="0"/>
                <a:cs typeface="Times New Roman" pitchFamily="18" charset="0"/>
              </a:rPr>
              <a:t>τ</a:t>
            </a:r>
            <a:r>
              <a:rPr lang="en-US" sz="2400" smtClean="0">
                <a:effectLst/>
                <a:cs typeface="Times New Roman" pitchFamily="18" charset="0"/>
              </a:rPr>
              <a:t> D</a:t>
            </a:r>
            <a:r>
              <a:rPr lang="en-US" sz="2400" baseline="30000" smtClean="0">
                <a:effectLst/>
                <a:cs typeface="Times New Roman" pitchFamily="18" charset="0"/>
              </a:rPr>
              <a:t>3</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smtClean="0">
                <a:effectLst/>
              </a:rPr>
              <a:t>Catatan :</a:t>
            </a:r>
            <a:br>
              <a:rPr lang="en-US" sz="2400" smtClean="0">
                <a:effectLst/>
              </a:rPr>
            </a:br>
            <a:r>
              <a:rPr lang="en-US" sz="2400" smtClean="0">
                <a:effectLst/>
              </a:rPr>
              <a:t>Untuk diameter berlubang perbandingan diameter luar (D</a:t>
            </a:r>
            <a:r>
              <a:rPr lang="en-US" sz="2400" baseline="-25000" smtClean="0">
                <a:effectLst/>
              </a:rPr>
              <a:t>0</a:t>
            </a:r>
            <a:r>
              <a:rPr lang="en-US" sz="2400" smtClean="0">
                <a:effectLst/>
              </a:rPr>
              <a:t>) dan diameter dalam (D</a:t>
            </a:r>
            <a:r>
              <a:rPr lang="en-US" sz="2400" baseline="-25000" smtClean="0">
                <a:effectLst/>
              </a:rPr>
              <a:t>1</a:t>
            </a:r>
            <a:r>
              <a:rPr lang="en-US" sz="2400" smtClean="0">
                <a:effectLst/>
              </a:rPr>
              <a:t>) adalah K = D</a:t>
            </a:r>
            <a:r>
              <a:rPr lang="en-US" sz="2400" baseline="-25000" smtClean="0">
                <a:effectLst/>
              </a:rPr>
              <a:t>0</a:t>
            </a:r>
            <a:r>
              <a:rPr lang="en-US" sz="2400" smtClean="0">
                <a:effectLst/>
              </a:rPr>
              <a:t>/D</a:t>
            </a:r>
            <a:r>
              <a:rPr lang="en-US" sz="2400" baseline="-25000" smtClean="0">
                <a:effectLst/>
              </a:rPr>
              <a:t>1</a:t>
            </a:r>
            <a:r>
              <a:rPr lang="en-US" sz="2400" smtClean="0">
                <a:effectLst/>
              </a:rPr>
              <a:t>.</a:t>
            </a:r>
            <a:endParaRPr lang="en-GB" sz="2400" smtClean="0">
              <a:effectLst/>
            </a:endParaRPr>
          </a:p>
        </p:txBody>
      </p:sp>
      <p:sp>
        <p:nvSpPr>
          <p:cNvPr id="34819" name="AutoShape 5"/>
          <p:cNvSpPr>
            <a:spLocks noChangeArrowheads="1"/>
          </p:cNvSpPr>
          <p:nvPr/>
        </p:nvSpPr>
        <p:spPr bwMode="auto">
          <a:xfrm>
            <a:off x="1331913" y="2133600"/>
            <a:ext cx="2016125" cy="576263"/>
          </a:xfrm>
          <a:prstGeom prst="flowChartMagneticDrum">
            <a:avLst/>
          </a:prstGeom>
          <a:solidFill>
            <a:schemeClr val="accent1"/>
          </a:solidFill>
          <a:ln w="9525">
            <a:solidFill>
              <a:schemeClr val="tx1"/>
            </a:solidFill>
            <a:round/>
            <a:headEnd/>
            <a:tailEnd/>
          </a:ln>
        </p:spPr>
        <p:txBody>
          <a:bodyPr wrap="none" anchor="ctr"/>
          <a:lstStyle/>
          <a:p>
            <a:endParaRPr lang="en-US"/>
          </a:p>
        </p:txBody>
      </p:sp>
      <p:sp>
        <p:nvSpPr>
          <p:cNvPr id="34820" name="AutoShape 6"/>
          <p:cNvSpPr>
            <a:spLocks noChangeArrowheads="1"/>
          </p:cNvSpPr>
          <p:nvPr/>
        </p:nvSpPr>
        <p:spPr bwMode="auto">
          <a:xfrm>
            <a:off x="1331913" y="4005263"/>
            <a:ext cx="2016125" cy="576262"/>
          </a:xfrm>
          <a:prstGeom prst="flowChartMagneticDrum">
            <a:avLst/>
          </a:prstGeom>
          <a:solidFill>
            <a:schemeClr val="accent1"/>
          </a:solidFill>
          <a:ln w="9525">
            <a:solidFill>
              <a:schemeClr val="tx1"/>
            </a:solidFill>
            <a:round/>
            <a:headEnd/>
            <a:tailEnd/>
          </a:ln>
        </p:spPr>
        <p:txBody>
          <a:bodyPr wrap="none" anchor="ctr"/>
          <a:lstStyle/>
          <a:p>
            <a:endParaRPr lang="en-US"/>
          </a:p>
        </p:txBody>
      </p:sp>
      <p:sp>
        <p:nvSpPr>
          <p:cNvPr id="34821" name="Line 7"/>
          <p:cNvSpPr>
            <a:spLocks noChangeShapeType="1"/>
          </p:cNvSpPr>
          <p:nvPr/>
        </p:nvSpPr>
        <p:spPr bwMode="auto">
          <a:xfrm>
            <a:off x="1042988" y="4292600"/>
            <a:ext cx="2592387" cy="0"/>
          </a:xfrm>
          <a:prstGeom prst="line">
            <a:avLst/>
          </a:prstGeom>
          <a:noFill/>
          <a:ln w="9525">
            <a:solidFill>
              <a:schemeClr val="tx1"/>
            </a:solidFill>
            <a:prstDash val="dashDot"/>
            <a:round/>
            <a:headEnd/>
            <a:tailEnd/>
          </a:ln>
        </p:spPr>
        <p:txBody>
          <a:bodyPr/>
          <a:lstStyle/>
          <a:p>
            <a:endParaRPr lang="id-ID"/>
          </a:p>
        </p:txBody>
      </p:sp>
      <p:sp>
        <p:nvSpPr>
          <p:cNvPr id="34822" name="Line 8"/>
          <p:cNvSpPr>
            <a:spLocks noChangeShapeType="1"/>
          </p:cNvSpPr>
          <p:nvPr/>
        </p:nvSpPr>
        <p:spPr bwMode="auto">
          <a:xfrm>
            <a:off x="1042988" y="2420938"/>
            <a:ext cx="2592387" cy="0"/>
          </a:xfrm>
          <a:prstGeom prst="line">
            <a:avLst/>
          </a:prstGeom>
          <a:noFill/>
          <a:ln w="9525">
            <a:solidFill>
              <a:schemeClr val="tx1"/>
            </a:solidFill>
            <a:prstDash val="dashDot"/>
            <a:round/>
            <a:headEnd/>
            <a:tailEnd/>
          </a:ln>
        </p:spPr>
        <p:txBody>
          <a:bodyPr/>
          <a:lstStyle/>
          <a:p>
            <a:endParaRPr lang="id-ID"/>
          </a:p>
        </p:txBody>
      </p:sp>
      <p:sp>
        <p:nvSpPr>
          <p:cNvPr id="34823" name="Line 10"/>
          <p:cNvSpPr>
            <a:spLocks noChangeShapeType="1"/>
          </p:cNvSpPr>
          <p:nvPr/>
        </p:nvSpPr>
        <p:spPr bwMode="auto">
          <a:xfrm>
            <a:off x="2268538" y="1557338"/>
            <a:ext cx="0" cy="576262"/>
          </a:xfrm>
          <a:prstGeom prst="line">
            <a:avLst/>
          </a:prstGeom>
          <a:noFill/>
          <a:ln w="9525">
            <a:solidFill>
              <a:schemeClr val="tx1"/>
            </a:solidFill>
            <a:round/>
            <a:headEnd/>
            <a:tailEnd type="triangle" w="med" len="med"/>
          </a:ln>
        </p:spPr>
        <p:txBody>
          <a:bodyPr/>
          <a:lstStyle/>
          <a:p>
            <a:endParaRPr lang="id-ID"/>
          </a:p>
        </p:txBody>
      </p:sp>
      <p:sp>
        <p:nvSpPr>
          <p:cNvPr id="34824" name="Line 11"/>
          <p:cNvSpPr>
            <a:spLocks noChangeShapeType="1"/>
          </p:cNvSpPr>
          <p:nvPr/>
        </p:nvSpPr>
        <p:spPr bwMode="auto">
          <a:xfrm>
            <a:off x="2268538" y="2708275"/>
            <a:ext cx="0" cy="215900"/>
          </a:xfrm>
          <a:prstGeom prst="line">
            <a:avLst/>
          </a:prstGeom>
          <a:noFill/>
          <a:ln w="9525">
            <a:solidFill>
              <a:schemeClr val="tx1"/>
            </a:solidFill>
            <a:round/>
            <a:headEnd type="triangle" w="med" len="med"/>
            <a:tailEnd/>
          </a:ln>
        </p:spPr>
        <p:txBody>
          <a:bodyPr/>
          <a:lstStyle/>
          <a:p>
            <a:endParaRPr lang="id-ID"/>
          </a:p>
        </p:txBody>
      </p:sp>
      <p:sp>
        <p:nvSpPr>
          <p:cNvPr id="34825" name="Line 12"/>
          <p:cNvSpPr>
            <a:spLocks noChangeShapeType="1"/>
          </p:cNvSpPr>
          <p:nvPr/>
        </p:nvSpPr>
        <p:spPr bwMode="auto">
          <a:xfrm>
            <a:off x="2268538" y="4581525"/>
            <a:ext cx="0" cy="431800"/>
          </a:xfrm>
          <a:prstGeom prst="line">
            <a:avLst/>
          </a:prstGeom>
          <a:noFill/>
          <a:ln w="9525">
            <a:solidFill>
              <a:schemeClr val="tx1"/>
            </a:solidFill>
            <a:round/>
            <a:headEnd type="triangle" w="med" len="med"/>
            <a:tailEnd/>
          </a:ln>
        </p:spPr>
        <p:txBody>
          <a:bodyPr/>
          <a:lstStyle/>
          <a:p>
            <a:endParaRPr lang="id-ID"/>
          </a:p>
        </p:txBody>
      </p:sp>
      <p:sp>
        <p:nvSpPr>
          <p:cNvPr id="34826" name="Line 13"/>
          <p:cNvSpPr>
            <a:spLocks noChangeShapeType="1"/>
          </p:cNvSpPr>
          <p:nvPr/>
        </p:nvSpPr>
        <p:spPr bwMode="auto">
          <a:xfrm>
            <a:off x="2268538" y="3357563"/>
            <a:ext cx="0" cy="647700"/>
          </a:xfrm>
          <a:prstGeom prst="line">
            <a:avLst/>
          </a:prstGeom>
          <a:noFill/>
          <a:ln w="9525">
            <a:solidFill>
              <a:schemeClr val="tx1"/>
            </a:solidFill>
            <a:round/>
            <a:headEnd/>
            <a:tailEnd type="triangle" w="med" len="med"/>
          </a:ln>
        </p:spPr>
        <p:txBody>
          <a:bodyPr/>
          <a:lstStyle/>
          <a:p>
            <a:endParaRPr lang="id-ID"/>
          </a:p>
        </p:txBody>
      </p:sp>
      <p:sp>
        <p:nvSpPr>
          <p:cNvPr id="34827" name="Line 14"/>
          <p:cNvSpPr>
            <a:spLocks noChangeShapeType="1"/>
          </p:cNvSpPr>
          <p:nvPr/>
        </p:nvSpPr>
        <p:spPr bwMode="auto">
          <a:xfrm>
            <a:off x="2268538" y="2133600"/>
            <a:ext cx="0" cy="574675"/>
          </a:xfrm>
          <a:prstGeom prst="line">
            <a:avLst/>
          </a:prstGeom>
          <a:noFill/>
          <a:ln w="9525">
            <a:solidFill>
              <a:schemeClr val="tx1"/>
            </a:solidFill>
            <a:round/>
            <a:headEnd/>
            <a:tailEnd/>
          </a:ln>
        </p:spPr>
        <p:txBody>
          <a:bodyPr/>
          <a:lstStyle/>
          <a:p>
            <a:endParaRPr lang="id-ID"/>
          </a:p>
        </p:txBody>
      </p:sp>
      <p:sp>
        <p:nvSpPr>
          <p:cNvPr id="34828" name="Line 15"/>
          <p:cNvSpPr>
            <a:spLocks noChangeShapeType="1"/>
          </p:cNvSpPr>
          <p:nvPr/>
        </p:nvSpPr>
        <p:spPr bwMode="auto">
          <a:xfrm>
            <a:off x="2268538" y="4006850"/>
            <a:ext cx="0" cy="574675"/>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3. Beban kombinasi</a:t>
            </a:r>
            <a:br>
              <a:rPr lang="en-US" sz="2400" smtClean="0">
                <a:effectLst/>
              </a:rPr>
            </a:br>
            <a:r>
              <a:rPr lang="en-US" sz="2400" smtClean="0">
                <a:effectLst/>
              </a:rPr>
              <a:t>	Torsi ekivalen	T</a:t>
            </a:r>
            <a:r>
              <a:rPr lang="en-US" sz="2400" baseline="-25000" smtClean="0">
                <a:effectLst/>
              </a:rPr>
              <a:t>e</a:t>
            </a:r>
            <a:r>
              <a:rPr lang="en-US" sz="2400" smtClean="0">
                <a:effectLst/>
              </a:rPr>
              <a:t> = </a:t>
            </a:r>
            <a:r>
              <a:rPr lang="en-US" sz="2400" smtClean="0">
                <a:effectLst/>
                <a:cs typeface="Tahoma" pitchFamily="34" charset="0"/>
              </a:rPr>
              <a:t>√M</a:t>
            </a:r>
            <a:r>
              <a:rPr lang="en-US" sz="2400" baseline="30000" smtClean="0">
                <a:effectLst/>
                <a:cs typeface="Tahoma" pitchFamily="34" charset="0"/>
              </a:rPr>
              <a:t>2</a:t>
            </a:r>
            <a:r>
              <a:rPr lang="en-US" sz="2400" smtClean="0">
                <a:effectLst/>
                <a:cs typeface="Tahoma" pitchFamily="34" charset="0"/>
              </a:rPr>
              <a:t> + T</a:t>
            </a:r>
            <a:r>
              <a:rPr lang="en-US" sz="2400" baseline="30000" smtClean="0">
                <a:effectLst/>
                <a:cs typeface="Tahoma" pitchFamily="34" charset="0"/>
              </a:rPr>
              <a:t>2</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	Momen ekivalen	M</a:t>
            </a:r>
            <a:r>
              <a:rPr lang="en-US" sz="2400" baseline="-25000" smtClean="0">
                <a:effectLst/>
              </a:rPr>
              <a:t>e</a:t>
            </a:r>
            <a:r>
              <a:rPr lang="en-US" sz="2400" smtClean="0">
                <a:effectLst/>
              </a:rPr>
              <a:t> = ½ (M + </a:t>
            </a:r>
            <a:r>
              <a:rPr lang="en-US" sz="2400" smtClean="0">
                <a:effectLst/>
                <a:cs typeface="Tahoma" pitchFamily="34" charset="0"/>
              </a:rPr>
              <a:t>√M</a:t>
            </a:r>
            <a:r>
              <a:rPr lang="en-US" sz="2400" baseline="30000" smtClean="0">
                <a:effectLst/>
                <a:cs typeface="Tahoma" pitchFamily="34" charset="0"/>
              </a:rPr>
              <a:t>2</a:t>
            </a:r>
            <a:r>
              <a:rPr lang="en-US" sz="2400" smtClean="0">
                <a:effectLst/>
                <a:cs typeface="Tahoma" pitchFamily="34" charset="0"/>
              </a:rPr>
              <a:t> + T</a:t>
            </a:r>
            <a:r>
              <a:rPr lang="en-US" sz="2400" baseline="30000" smtClean="0">
                <a:effectLst/>
                <a:cs typeface="Tahoma" pitchFamily="34" charset="0"/>
              </a:rPr>
              <a:t>2</a:t>
            </a:r>
            <a:r>
              <a:rPr lang="en-US" sz="2400" smtClean="0">
                <a:effectLst/>
                <a:cs typeface="Tahoma" pitchFamily="34" charset="0"/>
              </a:rPr>
              <a:t>)</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Sebuah poros yang mentransmisikan daya sebesar P pada putaran </a:t>
            </a:r>
            <a:r>
              <a:rPr lang="el-GR" sz="2400" smtClean="0">
                <a:effectLst/>
                <a:cs typeface="Tahoma" pitchFamily="34" charset="0"/>
              </a:rPr>
              <a:t>ω</a:t>
            </a:r>
            <a:r>
              <a:rPr lang="en-US" sz="2400" smtClean="0">
                <a:effectLst/>
              </a:rPr>
              <a:t> memberikan torsi T pada poros, sehingga :</a:t>
            </a:r>
            <a:br>
              <a:rPr lang="en-US" sz="2400" smtClean="0">
                <a:effectLst/>
              </a:rPr>
            </a:br>
            <a:r>
              <a:rPr lang="en-US" sz="2400" smtClean="0">
                <a:effectLst/>
              </a:rPr>
              <a:t>	</a:t>
            </a:r>
            <a:br>
              <a:rPr lang="en-US" sz="2400" smtClean="0">
                <a:effectLst/>
              </a:rPr>
            </a:br>
            <a:r>
              <a:rPr lang="en-US" sz="2400" smtClean="0">
                <a:effectLst/>
              </a:rPr>
              <a:t>	 </a:t>
            </a:r>
            <a:r>
              <a:rPr lang="en-US" sz="2400" smtClean="0">
                <a:effectLst/>
                <a:cs typeface="Tahoma" pitchFamily="34" charset="0"/>
              </a:rPr>
              <a:t>P = </a:t>
            </a:r>
            <a:r>
              <a:rPr lang="el-GR" sz="2400" smtClean="0">
                <a:effectLst/>
                <a:cs typeface="Tahoma" pitchFamily="34" charset="0"/>
              </a:rPr>
              <a:t>ω</a:t>
            </a:r>
            <a:r>
              <a:rPr lang="en-US" sz="2400" smtClean="0">
                <a:effectLst/>
              </a:rPr>
              <a:t> T	dimana : P = Poros (Watt)</a:t>
            </a:r>
            <a:br>
              <a:rPr lang="en-US" sz="2400" smtClean="0">
                <a:effectLst/>
              </a:rPr>
            </a:br>
            <a:r>
              <a:rPr lang="en-US" sz="2400" smtClean="0">
                <a:effectLst/>
              </a:rPr>
              <a:t>				    </a:t>
            </a:r>
            <a:r>
              <a:rPr lang="el-GR" sz="2400" smtClean="0">
                <a:effectLst/>
                <a:cs typeface="Tahoma" pitchFamily="34" charset="0"/>
              </a:rPr>
              <a:t>ω</a:t>
            </a:r>
            <a:r>
              <a:rPr lang="en-US" sz="2400" smtClean="0">
                <a:effectLst/>
                <a:cs typeface="Tahoma" pitchFamily="34" charset="0"/>
              </a:rPr>
              <a:t> = Putaran poros (rad/det)</a:t>
            </a:r>
            <a:br>
              <a:rPr lang="en-US" sz="2400" smtClean="0">
                <a:effectLst/>
                <a:cs typeface="Tahoma" pitchFamily="34" charset="0"/>
              </a:rPr>
            </a:br>
            <a:r>
              <a:rPr lang="en-US" sz="2400" smtClean="0">
                <a:effectLst/>
                <a:cs typeface="Tahoma" pitchFamily="34" charset="0"/>
              </a:rPr>
              <a:t>				    T = Torsi (N.m)</a:t>
            </a:r>
            <a:br>
              <a:rPr lang="en-US" sz="2400" smtClean="0">
                <a:effectLst/>
                <a:cs typeface="Tahoma" pitchFamily="34" charset="0"/>
              </a:rPr>
            </a:br>
            <a:r>
              <a:rPr lang="en-US" sz="2400" smtClean="0">
                <a:effectLst/>
              </a:rPr>
              <a:t> </a:t>
            </a:r>
            <a:endParaRPr lang="en-GB" sz="2400" smtClean="0">
              <a:effectLst/>
            </a:endParaRPr>
          </a:p>
        </p:txBody>
      </p:sp>
      <p:sp>
        <p:nvSpPr>
          <p:cNvPr id="35843" name="Line 5"/>
          <p:cNvSpPr>
            <a:spLocks noChangeShapeType="1"/>
          </p:cNvSpPr>
          <p:nvPr/>
        </p:nvSpPr>
        <p:spPr bwMode="auto">
          <a:xfrm>
            <a:off x="5076825" y="2924175"/>
            <a:ext cx="1150938" cy="0"/>
          </a:xfrm>
          <a:prstGeom prst="line">
            <a:avLst/>
          </a:prstGeom>
          <a:noFill/>
          <a:ln w="9525">
            <a:solidFill>
              <a:schemeClr val="tx1"/>
            </a:solidFill>
            <a:round/>
            <a:headEnd/>
            <a:tailEnd/>
          </a:ln>
        </p:spPr>
        <p:txBody>
          <a:bodyPr/>
          <a:lstStyle/>
          <a:p>
            <a:endParaRPr lang="id-ID"/>
          </a:p>
        </p:txBody>
      </p:sp>
      <p:sp>
        <p:nvSpPr>
          <p:cNvPr id="35844" name="Line 6"/>
          <p:cNvSpPr>
            <a:spLocks noChangeShapeType="1"/>
          </p:cNvSpPr>
          <p:nvPr/>
        </p:nvSpPr>
        <p:spPr bwMode="auto">
          <a:xfrm>
            <a:off x="6300788" y="3644900"/>
            <a:ext cx="1079500"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Dalam satuan SI, maka hubungan </a:t>
            </a:r>
            <a:r>
              <a:rPr lang="en-US" sz="2400" smtClean="0">
                <a:effectLst/>
                <a:cs typeface="Tahoma" pitchFamily="34" charset="0"/>
              </a:rPr>
              <a:t>putaran antara </a:t>
            </a:r>
            <a:r>
              <a:rPr lang="el-GR" sz="2400" smtClean="0">
                <a:effectLst/>
                <a:cs typeface="Tahoma" pitchFamily="34" charset="0"/>
              </a:rPr>
              <a:t>ω</a:t>
            </a:r>
            <a:r>
              <a:rPr lang="en-US" sz="2400" smtClean="0">
                <a:effectLst/>
                <a:cs typeface="Tahoma" pitchFamily="34" charset="0"/>
              </a:rPr>
              <a:t> dan n adalah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t>
            </a:r>
            <a:r>
              <a:rPr lang="el-GR" sz="2400" smtClean="0">
                <a:effectLst/>
                <a:cs typeface="Tahoma" pitchFamily="34" charset="0"/>
              </a:rPr>
              <a:t>ω</a:t>
            </a:r>
            <a:r>
              <a:rPr lang="en-US" sz="2400" smtClean="0">
                <a:effectLst/>
              </a:rPr>
              <a:t> = (2 </a:t>
            </a:r>
            <a:r>
              <a:rPr lang="el-GR" sz="2400" smtClean="0">
                <a:effectLst/>
                <a:cs typeface="Tahoma" pitchFamily="34" charset="0"/>
              </a:rPr>
              <a:t>π</a:t>
            </a:r>
            <a:r>
              <a:rPr lang="en-US" sz="2400" smtClean="0">
                <a:effectLst/>
                <a:cs typeface="Tahoma" pitchFamily="34" charset="0"/>
              </a:rPr>
              <a:t> n)/60	dimana : n = putaran per menit</a:t>
            </a:r>
            <a:br>
              <a:rPr lang="en-US" sz="2400" smtClean="0">
                <a:effectLst/>
                <a:cs typeface="Tahoma" pitchFamily="34" charset="0"/>
              </a:rPr>
            </a:br>
            <a:r>
              <a:rPr lang="en-US" sz="2400" smtClean="0">
                <a:effectLst/>
                <a:cs typeface="Tahoma" pitchFamily="34" charset="0"/>
              </a:rPr>
              <a:t>						(1/menit)</a:t>
            </a:r>
            <a:br>
              <a:rPr lang="en-US" sz="2400" smtClean="0">
                <a:effectLst/>
                <a:cs typeface="Tahoma" pitchFamily="34" charset="0"/>
              </a:rPr>
            </a:br>
            <a:r>
              <a:rPr lang="en-US" sz="2400" smtClean="0">
                <a:effectLst/>
                <a:cs typeface="Tahoma" pitchFamily="34" charset="0"/>
              </a:rPr>
              <a:t>Sehingga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P = </a:t>
            </a:r>
            <a:r>
              <a:rPr lang="en-US" sz="2400" smtClean="0">
                <a:effectLst/>
              </a:rPr>
              <a:t>(2 </a:t>
            </a:r>
            <a:r>
              <a:rPr lang="el-GR" sz="2400" smtClean="0">
                <a:effectLst/>
                <a:cs typeface="Tahoma" pitchFamily="34" charset="0"/>
              </a:rPr>
              <a:t>π</a:t>
            </a:r>
            <a:r>
              <a:rPr lang="en-US" sz="2400" smtClean="0">
                <a:effectLst/>
                <a:cs typeface="Tahoma" pitchFamily="34" charset="0"/>
              </a:rPr>
              <a:t> n T)/60</a:t>
            </a:r>
            <a:endParaRPr lang="en-GB" sz="2400" smtClean="0">
              <a:effectLst/>
              <a:cs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P E G A S</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Merupakan bagian elemen mesin yang berfungsi sebagai penahan beban yang maksimum dan akan kembali ke ukuran semula jika beban tersebut dihilangkan.</a:t>
            </a:r>
            <a:br>
              <a:rPr lang="en-US" sz="2400" smtClean="0">
                <a:effectLst/>
              </a:rPr>
            </a:br>
            <a:r>
              <a:rPr lang="en-US" sz="2400" smtClean="0">
                <a:effectLst/>
              </a:rPr>
              <a:t/>
            </a:r>
            <a:br>
              <a:rPr lang="en-US" sz="2400" smtClean="0">
                <a:effectLst/>
              </a:rPr>
            </a:br>
            <a:r>
              <a:rPr lang="en-US" sz="2400" smtClean="0">
                <a:effectLst/>
              </a:rPr>
              <a:t>Fungsi pegas :</a:t>
            </a:r>
            <a:br>
              <a:rPr lang="en-US" sz="2400" smtClean="0">
                <a:effectLst/>
              </a:rPr>
            </a:br>
            <a:r>
              <a:rPr lang="en-US" sz="2400" smtClean="0">
                <a:effectLst/>
              </a:rPr>
              <a:t>	- Memberi beban pada rem atau kopling</a:t>
            </a:r>
            <a:br>
              <a:rPr lang="en-US" sz="2400" smtClean="0">
                <a:effectLst/>
              </a:rPr>
            </a:br>
            <a:r>
              <a:rPr lang="en-US" sz="2400" smtClean="0">
                <a:effectLst/>
              </a:rPr>
              <a:t>	- Memberi pengukur beban pada timbangan pegas</a:t>
            </a:r>
            <a:br>
              <a:rPr lang="en-US" sz="2400" smtClean="0">
                <a:effectLst/>
              </a:rPr>
            </a:br>
            <a:r>
              <a:rPr lang="en-US" sz="2400" smtClean="0">
                <a:effectLst/>
              </a:rPr>
              <a:t>	- Menyimpan energi pada pegas jam</a:t>
            </a:r>
            <a:br>
              <a:rPr lang="en-US" sz="2400" smtClean="0">
                <a:effectLst/>
              </a:rPr>
            </a:br>
            <a:r>
              <a:rPr lang="en-US" sz="2400" smtClean="0">
                <a:effectLst/>
              </a:rPr>
              <a:t>	- Sebagai peredam kejut dan getaran pada pegas 	  roda 	kendaraan bermotor atau sambungan kereta 	  api</a:t>
            </a:r>
            <a:endParaRPr lang="en-GB" sz="2400" u="sng" smtClean="0">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Beban gaya yang terjadi pada pegas :</a:t>
            </a:r>
            <a:br>
              <a:rPr lang="en-US" sz="2400" smtClean="0">
                <a:effectLst/>
              </a:rPr>
            </a:br>
            <a:r>
              <a:rPr lang="en-US" sz="2400" smtClean="0">
                <a:effectLst/>
              </a:rPr>
              <a:t>	- Beban tekan</a:t>
            </a:r>
            <a:br>
              <a:rPr lang="en-US" sz="2400" smtClean="0">
                <a:effectLst/>
              </a:rPr>
            </a:br>
            <a:r>
              <a:rPr lang="en-US" sz="2400" smtClean="0">
                <a:effectLst/>
              </a:rPr>
              <a:t>	- Beban tarik</a:t>
            </a:r>
            <a:br>
              <a:rPr lang="en-US" sz="2400" smtClean="0">
                <a:effectLst/>
              </a:rPr>
            </a:br>
            <a:r>
              <a:rPr lang="en-US" sz="2400" smtClean="0">
                <a:effectLst/>
              </a:rPr>
              <a:t>	- Beban torsi</a:t>
            </a:r>
            <a:br>
              <a:rPr lang="en-US" sz="2400" smtClean="0">
                <a:effectLst/>
              </a:rPr>
            </a:br>
            <a:r>
              <a:rPr lang="en-US" sz="2400" smtClean="0">
                <a:effectLst/>
              </a:rPr>
              <a:t>	- Beban kejut/getaran</a:t>
            </a:r>
            <a:br>
              <a:rPr lang="en-US" sz="2400" smtClean="0">
                <a:effectLst/>
              </a:rPr>
            </a:br>
            <a:r>
              <a:rPr lang="en-US" sz="2400" smtClean="0">
                <a:effectLst/>
              </a:rPr>
              <a:t/>
            </a:r>
            <a:br>
              <a:rPr lang="en-US" sz="2400" smtClean="0">
                <a:effectLst/>
              </a:rPr>
            </a:br>
            <a:r>
              <a:rPr lang="en-US" sz="2400" smtClean="0">
                <a:effectLst/>
              </a:rPr>
              <a:t>Jenis-jenis pegas :</a:t>
            </a:r>
            <a:br>
              <a:rPr lang="en-US" sz="2400" smtClean="0">
                <a:effectLst/>
              </a:rPr>
            </a:br>
            <a:r>
              <a:rPr lang="en-US" sz="2400" smtClean="0">
                <a:effectLst/>
              </a:rPr>
              <a:t>	- Pegas ulir</a:t>
            </a:r>
            <a:br>
              <a:rPr lang="en-US" sz="2400" smtClean="0">
                <a:effectLst/>
              </a:rPr>
            </a:br>
            <a:r>
              <a:rPr lang="en-US" sz="2400" smtClean="0">
                <a:effectLst/>
              </a:rPr>
              <a:t>	- Pegas daun</a:t>
            </a:r>
            <a:endParaRPr lang="en-GB" sz="2400" smtClean="0">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Pegas Ulir</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1. Panjang Bebas</a:t>
            </a:r>
            <a:br>
              <a:rPr lang="en-US" sz="2400" smtClean="0">
                <a:effectLst/>
              </a:rPr>
            </a:br>
            <a:r>
              <a:rPr lang="en-US" sz="2400" smtClean="0">
                <a:effectLst/>
              </a:rPr>
              <a:t>	Panjang normal pegas ulir tanpa ada pembebanan</a:t>
            </a:r>
            <a:br>
              <a:rPr lang="en-US" sz="2400" smtClean="0">
                <a:effectLst/>
              </a:rPr>
            </a:br>
            <a:r>
              <a:rPr lang="en-US" sz="2400" smtClean="0">
                <a:effectLst/>
              </a:rPr>
              <a:t> </a:t>
            </a:r>
            <a:br>
              <a:rPr lang="en-US" sz="2400" smtClean="0">
                <a:effectLst/>
              </a:rPr>
            </a:br>
            <a:r>
              <a:rPr lang="en-US" sz="2400" smtClean="0">
                <a:effectLst/>
              </a:rPr>
              <a:t>2. Panjang Terbeban</a:t>
            </a:r>
            <a:br>
              <a:rPr lang="en-US" sz="2400" smtClean="0">
                <a:effectLst/>
              </a:rPr>
            </a:br>
            <a:r>
              <a:rPr lang="en-US" sz="2400" smtClean="0">
                <a:effectLst/>
              </a:rPr>
              <a:t>	Panjang pegas ulir selama pembebanan</a:t>
            </a:r>
            <a:br>
              <a:rPr lang="en-US" sz="2400" smtClean="0">
                <a:effectLst/>
              </a:rPr>
            </a:br>
            <a:r>
              <a:rPr lang="en-US" sz="2400" smtClean="0">
                <a:effectLst/>
              </a:rPr>
              <a:t/>
            </a:r>
            <a:br>
              <a:rPr lang="en-US" sz="2400" smtClean="0">
                <a:effectLst/>
              </a:rPr>
            </a:br>
            <a:r>
              <a:rPr lang="en-US" sz="2400" smtClean="0">
                <a:effectLst/>
              </a:rPr>
              <a:t>3. Panjang Tetap</a:t>
            </a:r>
            <a:br>
              <a:rPr lang="en-US" sz="2400" smtClean="0">
                <a:effectLst/>
              </a:rPr>
            </a:br>
            <a:r>
              <a:rPr lang="en-US" sz="2400" smtClean="0">
                <a:effectLst/>
              </a:rPr>
              <a:t>	Panjang pegas ulir pada pembebanan maksimum</a:t>
            </a:r>
            <a:br>
              <a:rPr lang="en-US" sz="2400" smtClean="0">
                <a:effectLst/>
              </a:rPr>
            </a:br>
            <a:r>
              <a:rPr lang="en-US" sz="2400" smtClean="0">
                <a:effectLst/>
              </a:rPr>
              <a:t/>
            </a:r>
            <a:br>
              <a:rPr lang="en-US" sz="2400" smtClean="0">
                <a:effectLst/>
              </a:rPr>
            </a:br>
            <a:r>
              <a:rPr lang="en-US" sz="2400" smtClean="0">
                <a:effectLst/>
              </a:rPr>
              <a:t>4. Indeks Pegas </a:t>
            </a:r>
            <a:br>
              <a:rPr lang="en-US" sz="2400" smtClean="0">
                <a:effectLst/>
              </a:rPr>
            </a:br>
            <a:r>
              <a:rPr lang="en-US" sz="2400" smtClean="0">
                <a:effectLst/>
              </a:rPr>
              <a:t>	Rasio antara diameter pegas dengan kawat pegas</a:t>
            </a:r>
            <a:br>
              <a:rPr lang="en-US" sz="2400" smtClean="0">
                <a:effectLst/>
              </a:rPr>
            </a:br>
            <a:r>
              <a:rPr lang="en-US" sz="2400" smtClean="0">
                <a:effectLst/>
              </a:rPr>
              <a:t>	C = D/d</a:t>
            </a:r>
            <a:endParaRPr lang="en-GB" sz="2400" smtClean="0">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5. Konstanta Pegas</a:t>
            </a:r>
            <a:br>
              <a:rPr lang="en-US" sz="2400" smtClean="0">
                <a:effectLst/>
              </a:rPr>
            </a:br>
            <a:r>
              <a:rPr lang="en-US" sz="2400" smtClean="0">
                <a:effectLst/>
              </a:rPr>
              <a:t>	Besarnya beban setiap satuan defleksi pegas</a:t>
            </a:r>
            <a:br>
              <a:rPr lang="en-US" sz="2400" smtClean="0">
                <a:effectLst/>
              </a:rPr>
            </a:br>
            <a:r>
              <a:rPr lang="en-US" sz="2400" smtClean="0">
                <a:effectLst/>
              </a:rPr>
              <a:t>	k = F/</a:t>
            </a:r>
            <a:r>
              <a:rPr lang="el-GR" sz="2400" smtClean="0">
                <a:effectLst/>
                <a:cs typeface="Tahoma" pitchFamily="34" charset="0"/>
              </a:rPr>
              <a:t>δ</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6. Kisar (</a:t>
            </a:r>
            <a:r>
              <a:rPr lang="en-US" sz="2400" i="1" smtClean="0">
                <a:effectLst/>
              </a:rPr>
              <a:t>Pitch</a:t>
            </a:r>
            <a:r>
              <a:rPr lang="en-US" sz="2400" smtClean="0">
                <a:effectLst/>
              </a:rPr>
              <a:t>)</a:t>
            </a:r>
            <a:br>
              <a:rPr lang="en-US" sz="2400" smtClean="0">
                <a:effectLst/>
              </a:rPr>
            </a:br>
            <a:r>
              <a:rPr lang="en-US" sz="2400" smtClean="0">
                <a:effectLst/>
              </a:rPr>
              <a:t>	Jarak aksial antara dua kawat berurutan pada 	keadaan normal (tidak ada pembebanan)</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400" u="sng" smtClean="0">
                <a:effectLst/>
              </a:rPr>
              <a:t>Perhitungan Kekuatan</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1. Tegangan yang timbul akibat pembebanan</a:t>
            </a:r>
            <a:br>
              <a:rPr lang="en-US" sz="2400" smtClean="0">
                <a:effectLst/>
              </a:rPr>
            </a:br>
            <a:r>
              <a:rPr lang="en-US" sz="2400" smtClean="0">
                <a:effectLst/>
              </a:rPr>
              <a:t/>
            </a:r>
            <a:br>
              <a:rPr lang="en-US" sz="2400" smtClean="0">
                <a:effectLst/>
              </a:rPr>
            </a:br>
            <a:r>
              <a:rPr lang="en-US" sz="2400" smtClean="0">
                <a:effectLst/>
              </a:rPr>
              <a:t>a. Tegangan geser </a:t>
            </a:r>
            <a:br>
              <a:rPr lang="en-US" sz="2400" smtClean="0">
                <a:effectLst/>
              </a:rPr>
            </a:br>
            <a:r>
              <a:rPr lang="en-US" sz="2400" smtClean="0">
                <a:effectLst/>
              </a:rPr>
              <a: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max</a:t>
            </a:r>
            <a:r>
              <a:rPr lang="en-US" sz="2400" smtClean="0">
                <a:effectLst/>
                <a:cs typeface="Times New Roman" pitchFamily="18" charset="0"/>
              </a:rPr>
              <a:t> =</a:t>
            </a:r>
            <a:r>
              <a:rPr lang="en-US" sz="2400" smtClean="0">
                <a:effectLst/>
                <a:latin typeface="Times New Roman" pitchFamily="18" charset="0"/>
                <a:cs typeface="Times New Roman" pitchFamily="18" charset="0"/>
              </a:rPr>
              <a: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m</a:t>
            </a:r>
            <a:r>
              <a:rPr lang="en-US" sz="2400" smtClean="0">
                <a:effectLst/>
                <a:latin typeface="Times New Roman" pitchFamily="18" charset="0"/>
                <a:cs typeface="Times New Roman" pitchFamily="18" charset="0"/>
              </a:rPr>
              <a:t> +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d</a:t>
            </a:r>
            <a:r>
              <a:rPr lang="en-US" sz="2400" smtClean="0">
                <a:effectLst/>
              </a:rPr>
              <a:t>	 </a:t>
            </a:r>
            <a:endParaRPr lang="en-GB" sz="2400" smtClean="0">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	Dimana :</a:t>
            </a:r>
            <a:br>
              <a:rPr lang="en-US" sz="2400" smtClean="0">
                <a:effectLst/>
              </a:rPr>
            </a:br>
            <a:r>
              <a:rPr lang="en-US" sz="2400" smtClean="0">
                <a:effectLst/>
              </a:rPr>
              <a: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m</a:t>
            </a:r>
            <a:r>
              <a:rPr lang="en-US" sz="2400" smtClean="0">
                <a:effectLst/>
                <a:latin typeface="Times New Roman" pitchFamily="18" charset="0"/>
                <a:cs typeface="Times New Roman" pitchFamily="18" charset="0"/>
              </a:rPr>
              <a:t> </a:t>
            </a:r>
            <a:r>
              <a:rPr lang="en-US" sz="2400" smtClean="0">
                <a:effectLst/>
                <a:cs typeface="Times New Roman" pitchFamily="18" charset="0"/>
              </a:rPr>
              <a:t>= Tegangan geser akibat momen </a:t>
            </a:r>
            <a:br>
              <a:rPr lang="en-US" sz="2400" smtClean="0">
                <a:effectLst/>
                <a:cs typeface="Times New Roman" pitchFamily="18" charset="0"/>
              </a:rPr>
            </a:br>
            <a:r>
              <a:rPr lang="en-US" sz="2400" smtClean="0">
                <a:effectLst/>
                <a:cs typeface="Times New Roman" pitchFamily="18" charset="0"/>
              </a:rPr>
              <a:t>	    = 8 W D / (</a:t>
            </a:r>
            <a:r>
              <a:rPr lang="el-GR" sz="2400" smtClean="0">
                <a:effectLst/>
                <a:cs typeface="Tahoma" pitchFamily="34" charset="0"/>
              </a:rPr>
              <a:t>π</a:t>
            </a:r>
            <a:r>
              <a:rPr lang="en-US" sz="2400" smtClean="0">
                <a:effectLst/>
                <a:cs typeface="Tahoma" pitchFamily="34" charset="0"/>
              </a:rPr>
              <a:t>/d</a:t>
            </a:r>
            <a:r>
              <a:rPr lang="en-US" sz="2400" baseline="30000" smtClean="0">
                <a:effectLst/>
                <a:cs typeface="Tahoma" pitchFamily="34" charset="0"/>
              </a:rPr>
              <a:t>3</a:t>
            </a:r>
            <a:r>
              <a:rPr lang="en-US" sz="2400" smtClean="0">
                <a:effectLst/>
                <a:cs typeface="Tahoma" pitchFamily="34" charset="0"/>
              </a:rPr>
              <a:t>)</a:t>
            </a: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d  </a:t>
            </a:r>
            <a:r>
              <a:rPr lang="en-US" sz="2400" smtClean="0">
                <a:effectLst/>
                <a:cs typeface="Times New Roman" pitchFamily="18" charset="0"/>
              </a:rPr>
              <a:t>= Tegangan geser langsung </a:t>
            </a:r>
            <a:br>
              <a:rPr lang="en-US" sz="2400" smtClean="0">
                <a:effectLst/>
                <a:cs typeface="Times New Roman" pitchFamily="18" charset="0"/>
              </a:rPr>
            </a:br>
            <a:r>
              <a:rPr lang="en-US" sz="2400" smtClean="0">
                <a:effectLst/>
                <a:cs typeface="Times New Roman" pitchFamily="18" charset="0"/>
              </a:rPr>
              <a:t>	    = 4 W / (</a:t>
            </a:r>
            <a:r>
              <a:rPr lang="el-GR" sz="2400" smtClean="0">
                <a:effectLst/>
                <a:cs typeface="Tahoma" pitchFamily="34" charset="0"/>
              </a:rPr>
              <a:t>π</a:t>
            </a:r>
            <a:r>
              <a:rPr lang="en-US" sz="2400" smtClean="0">
                <a:effectLst/>
                <a:cs typeface="Tahoma" pitchFamily="34" charset="0"/>
              </a:rPr>
              <a:t>/d</a:t>
            </a:r>
            <a:r>
              <a:rPr lang="en-US" sz="2400" baseline="30000" smtClean="0">
                <a:effectLst/>
                <a:cs typeface="Tahoma" pitchFamily="34" charset="0"/>
              </a:rPr>
              <a:t>2</a:t>
            </a:r>
            <a:r>
              <a:rPr lang="en-US" sz="2400" smtClean="0">
                <a:effectLst/>
                <a:cs typeface="Tahoma" pitchFamily="34" charset="0"/>
              </a:rPr>
              <a:t>)</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b. Efek kelengkungan kawat</a:t>
            </a:r>
            <a:br>
              <a:rPr lang="en-US" sz="2400" smtClean="0">
                <a:effectLst/>
                <a:cs typeface="Tahoma" pitchFamily="34" charset="0"/>
              </a:rPr>
            </a:br>
            <a:r>
              <a:rPr lang="en-US" sz="2400" smtClean="0">
                <a:effectLst/>
                <a:cs typeface="Tahoma" pitchFamily="34" charset="0"/>
              </a:rPr>
              <a:t>		4C – 1		0,615</a:t>
            </a:r>
            <a:br>
              <a:rPr lang="en-US" sz="2400" smtClean="0">
                <a:effectLst/>
                <a:cs typeface="Tahoma" pitchFamily="34" charset="0"/>
              </a:rPr>
            </a:br>
            <a:r>
              <a:rPr lang="en-US" sz="2400" smtClean="0">
                <a:effectLst/>
                <a:cs typeface="Tahoma" pitchFamily="34" charset="0"/>
              </a:rPr>
              <a:t>	K  =		    +</a:t>
            </a:r>
            <a:br>
              <a:rPr lang="en-US" sz="2400" smtClean="0">
                <a:effectLst/>
                <a:cs typeface="Tahoma" pitchFamily="34" charset="0"/>
              </a:rPr>
            </a:br>
            <a:r>
              <a:rPr lang="en-US" sz="2400" smtClean="0">
                <a:effectLst/>
                <a:cs typeface="Tahoma" pitchFamily="34" charset="0"/>
              </a:rPr>
              <a:t>		4C – 4 	    4</a:t>
            </a:r>
            <a:br>
              <a:rPr lang="en-US" sz="2400" smtClean="0">
                <a:effectLst/>
                <a:cs typeface="Tahoma" pitchFamily="34" charset="0"/>
              </a:rPr>
            </a:br>
            <a:r>
              <a:rPr lang="en-US" sz="2400" smtClean="0">
                <a:effectLst/>
                <a:cs typeface="Tahoma" pitchFamily="34" charset="0"/>
              </a:rPr>
              <a:t>	</a:t>
            </a:r>
            <a:br>
              <a:rPr lang="en-US" sz="2400" smtClean="0">
                <a:effectLst/>
                <a:cs typeface="Tahoma" pitchFamily="34" charset="0"/>
              </a:rPr>
            </a:br>
            <a:r>
              <a:rPr lang="en-US" sz="2400" smtClean="0">
                <a:effectLst/>
                <a:cs typeface="Tahoma" pitchFamily="34" charset="0"/>
              </a:rPr>
              <a: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max</a:t>
            </a:r>
            <a:r>
              <a:rPr lang="en-US" sz="2400" smtClean="0">
                <a:effectLst/>
                <a:latin typeface="Times New Roman" pitchFamily="18" charset="0"/>
                <a:cs typeface="Times New Roman" pitchFamily="18" charset="0"/>
              </a:rPr>
              <a:t> </a:t>
            </a:r>
            <a:r>
              <a:rPr lang="en-US" sz="2400" smtClean="0">
                <a:effectLst/>
                <a:cs typeface="Times New Roman" pitchFamily="18" charset="0"/>
              </a:rPr>
              <a:t>= K {8 W D / (</a:t>
            </a:r>
            <a:r>
              <a:rPr lang="el-GR" sz="2400" smtClean="0">
                <a:effectLst/>
                <a:cs typeface="Tahoma" pitchFamily="34" charset="0"/>
              </a:rPr>
              <a:t>π</a:t>
            </a:r>
            <a:r>
              <a:rPr lang="en-US" sz="2400" smtClean="0">
                <a:effectLst/>
                <a:cs typeface="Tahoma" pitchFamily="34" charset="0"/>
              </a:rPr>
              <a:t>/d</a:t>
            </a:r>
            <a:r>
              <a:rPr lang="en-US" sz="2400" baseline="30000" smtClean="0">
                <a:effectLst/>
                <a:cs typeface="Tahoma" pitchFamily="34" charset="0"/>
              </a:rPr>
              <a:t>3</a:t>
            </a:r>
            <a:r>
              <a:rPr lang="en-US" sz="2400" smtClean="0">
                <a:effectLst/>
                <a:cs typeface="Tahoma" pitchFamily="34" charset="0"/>
              </a:rPr>
              <a:t>)}</a:t>
            </a:r>
            <a:endParaRPr lang="en-GB" sz="2400" smtClean="0">
              <a:effectLst/>
              <a:cs typeface="Tahoma" pitchFamily="34" charset="0"/>
            </a:endParaRPr>
          </a:p>
        </p:txBody>
      </p:sp>
      <p:sp>
        <p:nvSpPr>
          <p:cNvPr id="41987" name="Line 5"/>
          <p:cNvSpPr>
            <a:spLocks noChangeShapeType="1"/>
          </p:cNvSpPr>
          <p:nvPr/>
        </p:nvSpPr>
        <p:spPr bwMode="auto">
          <a:xfrm>
            <a:off x="2268538" y="4508500"/>
            <a:ext cx="1079500" cy="0"/>
          </a:xfrm>
          <a:prstGeom prst="line">
            <a:avLst/>
          </a:prstGeom>
          <a:noFill/>
          <a:ln w="9525">
            <a:solidFill>
              <a:schemeClr val="tx1"/>
            </a:solidFill>
            <a:round/>
            <a:headEnd/>
            <a:tailEnd/>
          </a:ln>
        </p:spPr>
        <p:txBody>
          <a:bodyPr/>
          <a:lstStyle/>
          <a:p>
            <a:endParaRPr lang="id-ID"/>
          </a:p>
        </p:txBody>
      </p:sp>
      <p:sp>
        <p:nvSpPr>
          <p:cNvPr id="41988" name="Line 6"/>
          <p:cNvSpPr>
            <a:spLocks noChangeShapeType="1"/>
          </p:cNvSpPr>
          <p:nvPr/>
        </p:nvSpPr>
        <p:spPr bwMode="auto">
          <a:xfrm>
            <a:off x="4068763" y="4508500"/>
            <a:ext cx="1079500"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457200" y="274638"/>
            <a:ext cx="8229600" cy="6323012"/>
          </a:xfrm>
        </p:spPr>
        <p:txBody>
          <a:bodyPr/>
          <a:lstStyle/>
          <a:p>
            <a:pPr algn="l" eaLnBrk="1" hangingPunct="1">
              <a:defRPr/>
            </a:pPr>
            <a:r>
              <a:rPr lang="en-US" sz="2400" u="sng" smtClean="0"/>
              <a:t>Pembebanan (Loading)</a:t>
            </a:r>
            <a:r>
              <a:rPr lang="en-US" sz="2400" smtClean="0"/>
              <a:t/>
            </a:r>
            <a:br>
              <a:rPr lang="en-US" sz="2400" smtClean="0"/>
            </a:br>
            <a:r>
              <a:rPr lang="en-US" sz="2400" smtClean="0"/>
              <a:t>	Gaya yang bekerja pada suatu bidang. Sumber 	beban mencakup energi transmisi, berat elemen, 	hambatan gesek dan momen inersia.</a:t>
            </a:r>
            <a:br>
              <a:rPr lang="en-US" sz="2400" smtClean="0"/>
            </a:br>
            <a:r>
              <a:rPr lang="en-US" sz="2400" smtClean="0"/>
              <a:t/>
            </a:r>
            <a:br>
              <a:rPr lang="en-US" sz="2400" smtClean="0"/>
            </a:br>
            <a:r>
              <a:rPr lang="en-US" sz="2400" smtClean="0"/>
              <a:t>Jenis-jenis pembebanan :</a:t>
            </a:r>
            <a:br>
              <a:rPr lang="en-US" sz="2400" smtClean="0"/>
            </a:br>
            <a:r>
              <a:rPr lang="en-US" sz="2400" smtClean="0"/>
              <a:t>a. Beban tetap </a:t>
            </a:r>
            <a:br>
              <a:rPr lang="en-US" sz="2400" smtClean="0"/>
            </a:br>
            <a:r>
              <a:rPr lang="en-US" sz="2400" smtClean="0"/>
              <a:t>	beban terpusat, beban merata, beban  teratur dan 	beban tidak teratur.</a:t>
            </a:r>
            <a:br>
              <a:rPr lang="en-US" sz="2400" smtClean="0"/>
            </a:br>
            <a:r>
              <a:rPr lang="en-US" sz="2400" smtClean="0"/>
              <a:t>b. Beban tidak tetap</a:t>
            </a:r>
            <a:br>
              <a:rPr lang="en-US" sz="2400" smtClean="0"/>
            </a:br>
            <a:r>
              <a:rPr lang="en-US" sz="2400" smtClean="0"/>
              <a:t>c. Beban kejut</a:t>
            </a:r>
            <a:endParaRPr lang="en-GB" sz="2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2. Defleksi pegas ulir yang terjadi akibat pembebanan</a:t>
            </a:r>
            <a:br>
              <a:rPr lang="en-US" sz="2400" smtClean="0">
                <a:effectLst/>
              </a:rPr>
            </a:br>
            <a:r>
              <a:rPr lang="en-US" sz="2400" smtClean="0">
                <a:effectLst/>
              </a:rPr>
              <a:t/>
            </a:r>
            <a:br>
              <a:rPr lang="en-US" sz="2400" smtClean="0">
                <a:effectLst/>
              </a:rPr>
            </a:br>
            <a:r>
              <a:rPr lang="en-US" sz="2400" smtClean="0">
                <a:effectLst/>
              </a:rPr>
              <a:t>a. Panjang kawat efektif</a:t>
            </a:r>
            <a:br>
              <a:rPr lang="en-US" sz="2400" smtClean="0">
                <a:effectLst/>
              </a:rPr>
            </a:br>
            <a:r>
              <a:rPr lang="en-US" sz="2400" smtClean="0">
                <a:effectLst/>
              </a:rPr>
              <a:t>	</a:t>
            </a:r>
            <a:r>
              <a:rPr lang="en-US" sz="2400" smtClean="0">
                <a:effectLst/>
                <a:cs typeface="Tahoma" pitchFamily="34" charset="0"/>
              </a:rPr>
              <a:t>ℓ = </a:t>
            </a:r>
            <a:r>
              <a:rPr lang="el-GR" sz="2400" smtClean="0">
                <a:effectLst/>
                <a:cs typeface="Tahoma" pitchFamily="34" charset="0"/>
              </a:rPr>
              <a:t>π</a:t>
            </a:r>
            <a:r>
              <a:rPr lang="en-US" sz="2400" smtClean="0">
                <a:effectLst/>
                <a:cs typeface="Tahoma" pitchFamily="34" charset="0"/>
              </a:rPr>
              <a:t> D n</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b. Defleksi angular akibat torsi</a:t>
            </a:r>
            <a:br>
              <a:rPr lang="en-US" sz="2400" smtClean="0">
                <a:effectLst/>
                <a:cs typeface="Tahoma" pitchFamily="34" charset="0"/>
              </a:rPr>
            </a:br>
            <a:r>
              <a:rPr lang="en-US" sz="2400" smtClean="0">
                <a:effectLst/>
                <a:cs typeface="Tahoma" pitchFamily="34" charset="0"/>
              </a:rPr>
              <a:t>	</a:t>
            </a:r>
            <a:r>
              <a:rPr lang="el-GR" sz="2400" smtClean="0">
                <a:effectLst/>
                <a:cs typeface="Tahoma" pitchFamily="34" charset="0"/>
              </a:rPr>
              <a:t>θ</a:t>
            </a:r>
            <a:r>
              <a:rPr lang="en-US" sz="2400" smtClean="0">
                <a:effectLst/>
                <a:cs typeface="Tahoma" pitchFamily="34" charset="0"/>
              </a:rPr>
              <a:t> = 16 W D</a:t>
            </a:r>
            <a:r>
              <a:rPr lang="en-US" sz="2400" baseline="30000" smtClean="0">
                <a:effectLst/>
                <a:cs typeface="Tahoma" pitchFamily="34" charset="0"/>
              </a:rPr>
              <a:t>2 </a:t>
            </a:r>
            <a:r>
              <a:rPr lang="en-US" sz="2400" smtClean="0">
                <a:effectLst/>
                <a:cs typeface="Tahoma" pitchFamily="34" charset="0"/>
              </a:rPr>
              <a:t>n / (d</a:t>
            </a:r>
            <a:r>
              <a:rPr lang="en-US" sz="2400" baseline="30000" smtClean="0">
                <a:effectLst/>
                <a:cs typeface="Tahoma" pitchFamily="34" charset="0"/>
              </a:rPr>
              <a:t>4</a:t>
            </a:r>
            <a:r>
              <a:rPr lang="en-US" sz="2400" smtClean="0">
                <a:effectLst/>
                <a:cs typeface="Tahoma" pitchFamily="34" charset="0"/>
              </a:rPr>
              <a:t> G)</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c. Defleksi aksial </a:t>
            </a:r>
            <a:br>
              <a:rPr lang="en-US" sz="2400" smtClean="0">
                <a:effectLst/>
                <a:cs typeface="Tahoma" pitchFamily="34" charset="0"/>
              </a:rPr>
            </a:br>
            <a:r>
              <a:rPr lang="en-US" sz="2400" smtClean="0">
                <a:effectLst/>
                <a:cs typeface="Tahoma" pitchFamily="34" charset="0"/>
              </a:rPr>
              <a:t>	</a:t>
            </a:r>
            <a:r>
              <a:rPr lang="el-GR" sz="2400" smtClean="0">
                <a:effectLst/>
                <a:cs typeface="Tahoma" pitchFamily="34" charset="0"/>
              </a:rPr>
              <a:t>δ</a:t>
            </a:r>
            <a:r>
              <a:rPr lang="en-US" sz="2400" smtClean="0">
                <a:effectLst/>
                <a:cs typeface="Tahoma" pitchFamily="34" charset="0"/>
              </a:rPr>
              <a:t> = 8 W C</a:t>
            </a:r>
            <a:r>
              <a:rPr lang="en-US" sz="2400" baseline="30000" smtClean="0">
                <a:effectLst/>
                <a:cs typeface="Tahoma" pitchFamily="34" charset="0"/>
              </a:rPr>
              <a:t>3 </a:t>
            </a:r>
            <a:r>
              <a:rPr lang="en-US" sz="2400" smtClean="0">
                <a:effectLst/>
                <a:cs typeface="Tahoma" pitchFamily="34" charset="0"/>
              </a:rPr>
              <a:t>n / (d G)</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d. Beban energi yang tersimpan</a:t>
            </a:r>
            <a:br>
              <a:rPr lang="en-US" sz="2400" smtClean="0">
                <a:effectLst/>
                <a:cs typeface="Tahoma" pitchFamily="34" charset="0"/>
              </a:rPr>
            </a:br>
            <a:r>
              <a:rPr lang="en-US" sz="2400" smtClean="0">
                <a:effectLst/>
                <a:cs typeface="Tahoma" pitchFamily="34" charset="0"/>
              </a:rPr>
              <a:t>	E = ½ W </a:t>
            </a:r>
            <a:r>
              <a:rPr lang="el-GR" sz="2400" smtClean="0">
                <a:effectLst/>
                <a:cs typeface="Tahoma" pitchFamily="34" charset="0"/>
              </a:rPr>
              <a:t>δ</a:t>
            </a:r>
            <a:r>
              <a:rPr lang="en-US" sz="2400" smtClean="0">
                <a:effectLst/>
                <a:cs typeface="Tahoma" pitchFamily="34" charset="0"/>
              </a:rPr>
              <a:t> </a:t>
            </a:r>
            <a:endParaRPr lang="el-GR" sz="2400" smtClean="0">
              <a:effectLst/>
              <a:cs typeface="Tahom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3. Pembebanan pegas ulir dengan beban torsi</a:t>
            </a:r>
            <a:br>
              <a:rPr lang="en-US" sz="2400" smtClean="0">
                <a:effectLst/>
              </a:rPr>
            </a:br>
            <a:r>
              <a:rPr lang="en-US" sz="2400" smtClean="0">
                <a:effectLst/>
              </a:rPr>
              <a:t/>
            </a:r>
            <a:br>
              <a:rPr lang="en-US" sz="2400" smtClean="0">
                <a:effectLst/>
              </a:rPr>
            </a:br>
            <a:r>
              <a:rPr lang="en-US" sz="2400" smtClean="0">
                <a:effectLst/>
              </a:rPr>
              <a:t>a. Tegangan yang timbul akibat momen</a:t>
            </a:r>
            <a:br>
              <a:rPr lang="en-US" sz="2400" smtClean="0">
                <a:effectLst/>
              </a:rPr>
            </a:br>
            <a:r>
              <a:rPr lang="en-US" sz="2400" smtClean="0">
                <a:effectLst/>
              </a:rPr>
              <a:t>	</a:t>
            </a:r>
            <a:r>
              <a:rPr lang="el-GR" sz="2400" smtClean="0">
                <a:effectLst/>
                <a:latin typeface="Times New Roman" pitchFamily="18" charset="0"/>
                <a:cs typeface="Times New Roman" pitchFamily="18" charset="0"/>
              </a:rPr>
              <a:t>σ</a:t>
            </a:r>
            <a:r>
              <a:rPr lang="en-US" sz="2400" smtClean="0">
                <a:effectLst/>
                <a:cs typeface="Times New Roman" pitchFamily="18" charset="0"/>
              </a:rPr>
              <a:t> = 32 M K / (</a:t>
            </a:r>
            <a:r>
              <a:rPr lang="el-GR" sz="2400" smtClean="0">
                <a:effectLst/>
                <a:cs typeface="Tahoma" pitchFamily="34" charset="0"/>
              </a:rPr>
              <a:t>π</a:t>
            </a:r>
            <a:r>
              <a:rPr lang="en-US" sz="2400" smtClean="0">
                <a:effectLst/>
                <a:cs typeface="Tahoma" pitchFamily="34" charset="0"/>
              </a:rPr>
              <a:t>/d</a:t>
            </a:r>
            <a:r>
              <a:rPr lang="en-US" sz="2400" baseline="30000" smtClean="0">
                <a:effectLst/>
                <a:cs typeface="Tahoma" pitchFamily="34" charset="0"/>
              </a:rPr>
              <a:t>3</a:t>
            </a:r>
            <a:r>
              <a:rPr lang="en-US" sz="2400" smtClean="0">
                <a:effectLst/>
                <a:cs typeface="Tahoma" pitchFamily="34" charset="0"/>
              </a:rPr>
              <a:t>)</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Dimana :</a:t>
            </a:r>
            <a:br>
              <a:rPr lang="en-US" sz="2400" smtClean="0">
                <a:effectLst/>
                <a:cs typeface="Tahoma" pitchFamily="34" charset="0"/>
              </a:rPr>
            </a:br>
            <a:r>
              <a:rPr lang="en-US" sz="2400" smtClean="0">
                <a:effectLst/>
                <a:cs typeface="Tahoma" pitchFamily="34" charset="0"/>
              </a:rPr>
              <a:t>		4 C</a:t>
            </a:r>
            <a:r>
              <a:rPr lang="en-US" sz="2400" baseline="30000" smtClean="0">
                <a:effectLst/>
                <a:cs typeface="Tahoma" pitchFamily="34" charset="0"/>
              </a:rPr>
              <a:t>2</a:t>
            </a:r>
            <a:r>
              <a:rPr lang="en-US" sz="2400" smtClean="0">
                <a:effectLst/>
                <a:cs typeface="Tahoma" pitchFamily="34" charset="0"/>
              </a:rPr>
              <a:t> – C – 1</a:t>
            </a:r>
            <a:br>
              <a:rPr lang="en-US" sz="2400" smtClean="0">
                <a:effectLst/>
                <a:cs typeface="Tahoma" pitchFamily="34" charset="0"/>
              </a:rPr>
            </a:br>
            <a:r>
              <a:rPr lang="en-US" sz="2400" smtClean="0">
                <a:effectLst/>
                <a:cs typeface="Tahoma" pitchFamily="34" charset="0"/>
              </a:rPr>
              <a:t>	K  =</a:t>
            </a:r>
            <a:br>
              <a:rPr lang="en-US" sz="2400" smtClean="0">
                <a:effectLst/>
                <a:cs typeface="Tahoma" pitchFamily="34" charset="0"/>
              </a:rPr>
            </a:br>
            <a:r>
              <a:rPr lang="en-US" sz="2400" smtClean="0">
                <a:effectLst/>
                <a:cs typeface="Tahoma" pitchFamily="34" charset="0"/>
              </a:rPr>
              <a:t>		 4 C</a:t>
            </a:r>
            <a:r>
              <a:rPr lang="en-US" sz="2400" baseline="30000" smtClean="0">
                <a:effectLst/>
                <a:cs typeface="Tahoma" pitchFamily="34" charset="0"/>
              </a:rPr>
              <a:t>2</a:t>
            </a:r>
            <a:r>
              <a:rPr lang="en-US" sz="2400" smtClean="0">
                <a:effectLst/>
                <a:cs typeface="Tahoma" pitchFamily="34" charset="0"/>
              </a:rPr>
              <a:t> – 4 C</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b. Defleksi angular</a:t>
            </a:r>
            <a:br>
              <a:rPr lang="en-US" sz="2400" smtClean="0">
                <a:effectLst/>
                <a:cs typeface="Tahoma" pitchFamily="34" charset="0"/>
              </a:rPr>
            </a:br>
            <a:r>
              <a:rPr lang="en-US" sz="2400" smtClean="0">
                <a:effectLst/>
                <a:cs typeface="Tahoma" pitchFamily="34" charset="0"/>
              </a:rPr>
              <a:t>	</a:t>
            </a:r>
            <a:r>
              <a:rPr lang="el-GR" sz="2400" smtClean="0">
                <a:effectLst/>
                <a:cs typeface="Tahoma" pitchFamily="34" charset="0"/>
              </a:rPr>
              <a:t>θ</a:t>
            </a:r>
            <a:r>
              <a:rPr lang="en-US" sz="2400" smtClean="0">
                <a:effectLst/>
                <a:cs typeface="Tahoma" pitchFamily="34" charset="0"/>
              </a:rPr>
              <a:t> = 64 M D</a:t>
            </a:r>
            <a:r>
              <a:rPr lang="en-US" sz="2400" baseline="30000" smtClean="0">
                <a:effectLst/>
                <a:cs typeface="Tahoma" pitchFamily="34" charset="0"/>
              </a:rPr>
              <a:t> </a:t>
            </a:r>
            <a:r>
              <a:rPr lang="en-US" sz="2400" smtClean="0">
                <a:effectLst/>
                <a:cs typeface="Tahoma" pitchFamily="34" charset="0"/>
              </a:rPr>
              <a:t>n / (E d</a:t>
            </a:r>
            <a:r>
              <a:rPr lang="en-US" sz="2400" baseline="30000" smtClean="0">
                <a:effectLst/>
                <a:cs typeface="Tahoma" pitchFamily="34" charset="0"/>
              </a:rPr>
              <a:t>2</a:t>
            </a:r>
            <a:r>
              <a:rPr lang="en-US" sz="2400" smtClean="0">
                <a:effectLst/>
                <a:cs typeface="Tahoma" pitchFamily="34" charset="0"/>
              </a:rPr>
              <a:t>) 	 </a:t>
            </a:r>
            <a:r>
              <a:rPr lang="en-US" sz="2400" smtClean="0">
                <a:effectLst/>
              </a:rPr>
              <a:t> </a:t>
            </a:r>
            <a:endParaRPr lang="en-GB" sz="2400" smtClean="0">
              <a:effectLst/>
            </a:endParaRPr>
          </a:p>
        </p:txBody>
      </p:sp>
      <p:sp>
        <p:nvSpPr>
          <p:cNvPr id="44035" name="Line 5"/>
          <p:cNvSpPr>
            <a:spLocks noChangeShapeType="1"/>
          </p:cNvSpPr>
          <p:nvPr/>
        </p:nvSpPr>
        <p:spPr bwMode="auto">
          <a:xfrm>
            <a:off x="2268538" y="4005263"/>
            <a:ext cx="1798637"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Pegas Daun</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Terbuat dari bahan pelat datar dengan bentuk konstruksi tunggal maupun majemuk.</a:t>
            </a:r>
            <a:br>
              <a:rPr lang="en-US" sz="2400" smtClean="0">
                <a:effectLst/>
              </a:rPr>
            </a:br>
            <a:r>
              <a:rPr lang="en-US" sz="2400" smtClean="0">
                <a:effectLst/>
              </a:rPr>
              <a:t/>
            </a:r>
            <a:br>
              <a:rPr lang="en-US" sz="2400" smtClean="0">
                <a:effectLst/>
              </a:rPr>
            </a:br>
            <a:r>
              <a:rPr lang="en-US" sz="2400" smtClean="0">
                <a:effectLst/>
              </a:rPr>
              <a:t>Pegas daun berfungsi sebagai :</a:t>
            </a:r>
            <a:br>
              <a:rPr lang="en-US" sz="2400" smtClean="0">
                <a:effectLst/>
              </a:rPr>
            </a:br>
            <a:r>
              <a:rPr lang="en-US" sz="2400" smtClean="0">
                <a:effectLst/>
              </a:rPr>
              <a:t>	- Penahan beban</a:t>
            </a:r>
            <a:br>
              <a:rPr lang="en-US" sz="2400" smtClean="0">
                <a:effectLst/>
              </a:rPr>
            </a:br>
            <a:r>
              <a:rPr lang="en-US" sz="2400" smtClean="0">
                <a:effectLst/>
              </a:rPr>
              <a:t>	- Peredam getaran atau kejut</a:t>
            </a:r>
            <a:endParaRPr lang="en-GB" sz="2400" u="sng" smtClean="0">
              <a:effectLs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Beberapa konstruksi dasar pegas daun :</a:t>
            </a:r>
            <a:br>
              <a:rPr lang="en-US" sz="2400" smtClean="0">
                <a:effectLst/>
              </a:rPr>
            </a:br>
            <a:r>
              <a:rPr lang="en-US" sz="2400" smtClean="0">
                <a:effectLst/>
              </a:rPr>
              <a:t>1. Pegas daun kantilever pelat tunggal</a:t>
            </a:r>
            <a:br>
              <a:rPr lang="en-US" sz="2400" smtClean="0">
                <a:effectLst/>
              </a:rPr>
            </a:br>
            <a:r>
              <a:rPr lang="en-US" sz="2400" smtClean="0">
                <a:effectLst/>
              </a:rPr>
              <a:t/>
            </a:r>
            <a:br>
              <a:rPr lang="en-US" sz="2400" smtClean="0">
                <a:effectLst/>
              </a:rPr>
            </a:br>
            <a:r>
              <a:rPr lang="en-US" sz="2400" smtClean="0">
                <a:effectLst/>
              </a:rPr>
              <a:t>				Momen lengkung max, M = F </a:t>
            </a:r>
            <a:r>
              <a:rPr lang="en-US" sz="2400" smtClean="0">
                <a:effectLst/>
                <a:cs typeface="Tahoma" pitchFamily="34" charset="0"/>
              </a:rPr>
              <a:t>ℓ</a:t>
            </a:r>
            <a:r>
              <a:rPr lang="en-US" sz="2400" smtClean="0">
                <a:effectLst/>
              </a:rPr>
              <a:t/>
            </a:r>
            <a:br>
              <a:rPr lang="en-US" sz="2400" smtClean="0">
                <a:effectLst/>
              </a:rPr>
            </a:br>
            <a:r>
              <a:rPr lang="en-US" sz="2400" smtClean="0">
                <a:effectLst/>
              </a:rPr>
              <a:t>		    t		Modulus luas, Z = </a:t>
            </a:r>
            <a:r>
              <a:rPr lang="en-US" sz="2400" baseline="30000" smtClean="0">
                <a:effectLst/>
              </a:rPr>
              <a:t>1</a:t>
            </a:r>
            <a:r>
              <a:rPr lang="en-US" sz="2400" smtClean="0">
                <a:effectLst/>
              </a:rPr>
              <a:t>/</a:t>
            </a:r>
            <a:r>
              <a:rPr lang="en-US" sz="2400" baseline="-25000" smtClean="0">
                <a:effectLst/>
              </a:rPr>
              <a:t>6</a:t>
            </a:r>
            <a:r>
              <a:rPr lang="en-US" sz="2400" smtClean="0">
                <a:effectLst/>
              </a:rPr>
              <a:t> b t</a:t>
            </a:r>
            <a:r>
              <a:rPr lang="en-US" sz="2400" baseline="30000" smtClean="0">
                <a:effectLst/>
              </a:rPr>
              <a:t>2</a:t>
            </a:r>
            <a:r>
              <a:rPr lang="en-US" sz="2400" smtClean="0">
                <a:effectLst/>
              </a:rPr>
              <a:t/>
            </a:r>
            <a:br>
              <a:rPr lang="en-US" sz="2400" smtClean="0">
                <a:effectLst/>
              </a:rPr>
            </a:br>
            <a:r>
              <a:rPr lang="en-US" sz="2400" smtClean="0">
                <a:effectLst/>
              </a:rPr>
              <a:t>	</a:t>
            </a:r>
            <a:r>
              <a:rPr lang="en-US" sz="2400" smtClean="0">
                <a:effectLst/>
                <a:cs typeface="Tahoma" pitchFamily="34" charset="0"/>
              </a:rPr>
              <a:t>ℓ</a:t>
            </a:r>
            <a:r>
              <a:rPr lang="en-US" sz="2400" smtClean="0">
                <a:effectLst/>
              </a:rPr>
              <a:t>		 b	Tegangan lentur, </a:t>
            </a:r>
            <a:r>
              <a:rPr lang="el-GR" sz="2400" smtClean="0">
                <a:effectLst/>
                <a:latin typeface="Times New Roman" pitchFamily="18" charset="0"/>
                <a:cs typeface="Times New Roman" pitchFamily="18" charset="0"/>
              </a:rPr>
              <a:t>σ</a:t>
            </a:r>
            <a:r>
              <a:rPr lang="en-US" sz="2400" smtClean="0">
                <a:effectLst/>
                <a:cs typeface="Times New Roman" pitchFamily="18" charset="0"/>
              </a:rPr>
              <a:t> = M / Z</a:t>
            </a:r>
            <a:r>
              <a:rPr lang="en-US" sz="2400" smtClean="0">
                <a:effectLst/>
              </a:rPr>
              <a:t/>
            </a:r>
            <a:br>
              <a:rPr lang="en-US" sz="2400" smtClean="0">
                <a:effectLst/>
              </a:rPr>
            </a:br>
            <a:r>
              <a:rPr lang="en-US" sz="2400" smtClean="0">
                <a:effectLst/>
              </a:rPr>
              <a:t>				Defleksi max, </a:t>
            </a:r>
            <a:r>
              <a:rPr lang="el-GR" sz="2400" smtClean="0">
                <a:effectLst/>
                <a:cs typeface="Tahoma" pitchFamily="34" charset="0"/>
              </a:rPr>
              <a:t>δ</a:t>
            </a:r>
            <a:r>
              <a:rPr lang="en-US" sz="2400" smtClean="0">
                <a:effectLst/>
                <a:cs typeface="Tahoma" pitchFamily="34" charset="0"/>
              </a:rPr>
              <a:t> = </a:t>
            </a:r>
            <a:r>
              <a:rPr lang="en-US" sz="2400" smtClean="0">
                <a:effectLst/>
              </a:rPr>
              <a:t>F </a:t>
            </a:r>
            <a:r>
              <a:rPr lang="en-US" sz="2400" smtClean="0">
                <a:effectLst/>
                <a:cs typeface="Tahoma" pitchFamily="34" charset="0"/>
              </a:rPr>
              <a:t>ℓ</a:t>
            </a:r>
            <a:r>
              <a:rPr lang="en-US" sz="2400" baseline="30000" smtClean="0">
                <a:effectLst/>
                <a:cs typeface="Tahoma" pitchFamily="34" charset="0"/>
              </a:rPr>
              <a:t>3</a:t>
            </a:r>
            <a:r>
              <a:rPr lang="en-US" sz="2400" smtClean="0">
                <a:effectLst/>
                <a:cs typeface="Tahoma" pitchFamily="34" charset="0"/>
              </a:rPr>
              <a:t> / 3 </a:t>
            </a:r>
            <a:r>
              <a:rPr lang="en-US" sz="2400" smtClean="0">
                <a:effectLst/>
              </a:rPr>
              <a:t>E </a:t>
            </a:r>
            <a:r>
              <a:rPr lang="en-US" sz="2400" smtClean="0">
                <a:effectLst/>
                <a:cs typeface="Tahoma" pitchFamily="34" charset="0"/>
              </a:rPr>
              <a:t>ℓ</a:t>
            </a:r>
            <a:br>
              <a:rPr lang="en-US" sz="2400" smtClean="0">
                <a:effectLst/>
                <a:cs typeface="Tahoma" pitchFamily="34" charset="0"/>
              </a:rPr>
            </a:br>
            <a:r>
              <a:rPr lang="en-US" sz="2400" smtClean="0">
                <a:effectLst/>
              </a:rPr>
              <a:t> </a:t>
            </a:r>
            <a:br>
              <a:rPr lang="en-US" sz="2400" smtClean="0">
                <a:effectLst/>
              </a:rPr>
            </a:br>
            <a:r>
              <a:rPr lang="en-US" sz="2400" smtClean="0">
                <a:effectLst/>
              </a:rPr>
              <a:t>2. Pegas daun beban terpusat pelat tunggal</a:t>
            </a:r>
            <a:br>
              <a:rPr lang="en-US" sz="2400" smtClean="0">
                <a:effectLst/>
              </a:rPr>
            </a:br>
            <a:r>
              <a:rPr lang="en-US" sz="2400" smtClean="0">
                <a:effectLst/>
              </a:rPr>
              <a:t>       </a:t>
            </a:r>
            <a:r>
              <a:rPr lang="en-US" sz="2400" smtClean="0">
                <a:effectLst/>
                <a:cs typeface="Tahoma" pitchFamily="34" charset="0"/>
              </a:rPr>
              <a:t>ℓ</a:t>
            </a:r>
            <a:r>
              <a:rPr lang="en-US" sz="2400" baseline="-25000" smtClean="0">
                <a:effectLst/>
              </a:rPr>
              <a:t>1</a:t>
            </a:r>
            <a:r>
              <a:rPr lang="en-US" sz="2400" smtClean="0">
                <a:effectLst/>
              </a:rPr>
              <a:t>  F</a:t>
            </a:r>
            <a:r>
              <a:rPr lang="en-US" sz="2400" baseline="-25000" smtClean="0">
                <a:effectLst/>
              </a:rPr>
              <a:t>1</a:t>
            </a:r>
            <a:r>
              <a:rPr lang="en-US" sz="2400" smtClean="0">
                <a:effectLst/>
              </a:rPr>
              <a:t> </a:t>
            </a:r>
            <a:br>
              <a:rPr lang="en-US" sz="2400" smtClean="0">
                <a:effectLst/>
              </a:rPr>
            </a:br>
            <a:r>
              <a:rPr lang="en-US" sz="2400" smtClean="0">
                <a:effectLst/>
              </a:rPr>
              <a:t>				Kantilever ganda, F</a:t>
            </a:r>
            <a:r>
              <a:rPr lang="en-US" sz="2400" baseline="-25000" smtClean="0">
                <a:effectLst/>
              </a:rPr>
              <a:t>i</a:t>
            </a:r>
            <a:r>
              <a:rPr lang="en-US" sz="2400" smtClean="0">
                <a:effectLst/>
              </a:rPr>
              <a:t> = 2F, </a:t>
            </a:r>
            <a:br>
              <a:rPr lang="en-US" sz="2400" smtClean="0">
                <a:effectLst/>
              </a:rPr>
            </a:br>
            <a:r>
              <a:rPr lang="en-US" sz="2400" smtClean="0">
                <a:effectLst/>
              </a:rPr>
              <a:t>		    t				       </a:t>
            </a:r>
            <a:r>
              <a:rPr lang="en-US" sz="2400" smtClean="0">
                <a:effectLst/>
                <a:cs typeface="Tahoma" pitchFamily="34" charset="0"/>
              </a:rPr>
              <a:t>ℓ</a:t>
            </a:r>
            <a:r>
              <a:rPr lang="en-US" sz="2400" baseline="-25000" smtClean="0">
                <a:effectLst/>
              </a:rPr>
              <a:t>i</a:t>
            </a:r>
            <a:r>
              <a:rPr lang="en-US" sz="2400" smtClean="0">
                <a:effectLst/>
              </a:rPr>
              <a:t> = 2</a:t>
            </a:r>
            <a:r>
              <a:rPr lang="en-US" sz="2400" smtClean="0">
                <a:effectLst/>
                <a:cs typeface="Tahoma" pitchFamily="34" charset="0"/>
              </a:rPr>
              <a:t>ℓ</a:t>
            </a:r>
            <a:br>
              <a:rPr lang="en-US" sz="2400" smtClean="0">
                <a:effectLst/>
                <a:cs typeface="Tahoma" pitchFamily="34" charset="0"/>
              </a:rPr>
            </a:br>
            <a:r>
              <a:rPr lang="en-US" sz="2400" smtClean="0">
                <a:effectLst/>
                <a:cs typeface="Tahoma" pitchFamily="34" charset="0"/>
              </a:rPr>
              <a:t>	ℓ</a:t>
            </a:r>
            <a:r>
              <a:rPr lang="en-US" sz="2400" smtClean="0">
                <a:effectLst/>
              </a:rPr>
              <a:t>		 b</a:t>
            </a:r>
            <a:r>
              <a:rPr lang="en-US" sz="2400" smtClean="0">
                <a:effectLst/>
                <a:cs typeface="Tahoma" pitchFamily="34" charset="0"/>
              </a:rPr>
              <a:t> 	</a:t>
            </a:r>
            <a:r>
              <a:rPr lang="en-US" sz="2400" smtClean="0">
                <a:effectLst/>
              </a:rPr>
              <a:t>Momen lengkung max, M = F </a:t>
            </a:r>
            <a:r>
              <a:rPr lang="en-US" sz="2400" smtClean="0">
                <a:effectLst/>
                <a:cs typeface="Tahoma" pitchFamily="34" charset="0"/>
              </a:rPr>
              <a:t>ℓ</a:t>
            </a:r>
            <a:r>
              <a:rPr lang="en-US" sz="2400" smtClean="0">
                <a:effectLst/>
              </a:rPr>
              <a:t/>
            </a:r>
            <a:br>
              <a:rPr lang="en-US" sz="2400" smtClean="0">
                <a:effectLst/>
              </a:rPr>
            </a:br>
            <a:r>
              <a:rPr lang="en-US" sz="2400" smtClean="0">
                <a:effectLst/>
              </a:rPr>
              <a:t>				Modulus luas, Z = </a:t>
            </a:r>
            <a:r>
              <a:rPr lang="en-US" sz="2400" baseline="30000" smtClean="0">
                <a:effectLst/>
              </a:rPr>
              <a:t>1</a:t>
            </a:r>
            <a:r>
              <a:rPr lang="en-US" sz="2400" smtClean="0">
                <a:effectLst/>
              </a:rPr>
              <a:t>/</a:t>
            </a:r>
            <a:r>
              <a:rPr lang="en-US" sz="2400" baseline="-25000" smtClean="0">
                <a:effectLst/>
              </a:rPr>
              <a:t>6</a:t>
            </a:r>
            <a:r>
              <a:rPr lang="en-US" sz="2400" smtClean="0">
                <a:effectLst/>
              </a:rPr>
              <a:t> b t</a:t>
            </a:r>
            <a:r>
              <a:rPr lang="en-US" sz="2400" baseline="30000" smtClean="0">
                <a:effectLst/>
              </a:rPr>
              <a:t>2</a:t>
            </a:r>
            <a:r>
              <a:rPr lang="en-US" sz="2400" smtClean="0">
                <a:effectLst/>
              </a:rPr>
              <a:t/>
            </a:r>
            <a:br>
              <a:rPr lang="en-US" sz="2400" smtClean="0">
                <a:effectLst/>
              </a:rPr>
            </a:br>
            <a:r>
              <a:rPr lang="en-US" sz="2400" smtClean="0">
                <a:effectLst/>
              </a:rPr>
              <a:t>				Tegangan lentur, </a:t>
            </a:r>
            <a:r>
              <a:rPr lang="el-GR" sz="2400" smtClean="0">
                <a:effectLst/>
                <a:latin typeface="Times New Roman" pitchFamily="18" charset="0"/>
                <a:cs typeface="Times New Roman" pitchFamily="18" charset="0"/>
              </a:rPr>
              <a:t>σ</a:t>
            </a:r>
            <a:r>
              <a:rPr lang="en-US" sz="2400" smtClean="0">
                <a:effectLst/>
                <a:cs typeface="Times New Roman" pitchFamily="18" charset="0"/>
              </a:rPr>
              <a:t> = M / Z</a:t>
            </a:r>
            <a:br>
              <a:rPr lang="en-US" sz="2400" smtClean="0">
                <a:effectLst/>
                <a:cs typeface="Times New Roman" pitchFamily="18" charset="0"/>
              </a:rPr>
            </a:br>
            <a:r>
              <a:rPr lang="en-US" sz="2400" smtClean="0">
                <a:effectLst/>
                <a:cs typeface="Times New Roman" pitchFamily="18" charset="0"/>
              </a:rPr>
              <a:t>				</a:t>
            </a:r>
            <a:r>
              <a:rPr lang="en-US" sz="2400" smtClean="0">
                <a:effectLst/>
              </a:rPr>
              <a:t>Defleksi max, </a:t>
            </a:r>
            <a:r>
              <a:rPr lang="el-GR" sz="2400" smtClean="0">
                <a:effectLst/>
                <a:cs typeface="Tahoma" pitchFamily="34" charset="0"/>
              </a:rPr>
              <a:t>δ</a:t>
            </a:r>
            <a:r>
              <a:rPr lang="en-US" sz="2400" smtClean="0">
                <a:effectLst/>
                <a:cs typeface="Tahoma" pitchFamily="34" charset="0"/>
              </a:rPr>
              <a:t> = </a:t>
            </a:r>
            <a:r>
              <a:rPr lang="en-US" sz="2400" smtClean="0">
                <a:effectLst/>
              </a:rPr>
              <a:t>F </a:t>
            </a:r>
            <a:r>
              <a:rPr lang="en-US" sz="2400" smtClean="0">
                <a:effectLst/>
                <a:cs typeface="Tahoma" pitchFamily="34" charset="0"/>
              </a:rPr>
              <a:t>ℓ</a:t>
            </a:r>
            <a:r>
              <a:rPr lang="en-US" sz="2400" baseline="30000" smtClean="0">
                <a:effectLst/>
                <a:cs typeface="Tahoma" pitchFamily="34" charset="0"/>
              </a:rPr>
              <a:t>3</a:t>
            </a:r>
            <a:r>
              <a:rPr lang="en-US" sz="2400" smtClean="0">
                <a:effectLst/>
                <a:cs typeface="Tahoma" pitchFamily="34" charset="0"/>
              </a:rPr>
              <a:t> / 3 </a:t>
            </a:r>
            <a:r>
              <a:rPr lang="en-US" sz="2400" smtClean="0">
                <a:effectLst/>
              </a:rPr>
              <a:t>E </a:t>
            </a:r>
            <a:r>
              <a:rPr lang="en-US" sz="2400" smtClean="0">
                <a:effectLst/>
                <a:cs typeface="Tahoma" pitchFamily="34" charset="0"/>
              </a:rPr>
              <a:t>ℓ</a:t>
            </a:r>
            <a:r>
              <a:rPr lang="en-US" sz="2400" smtClean="0">
                <a:effectLst/>
              </a:rPr>
              <a:t> </a:t>
            </a:r>
            <a:endParaRPr lang="en-GB" sz="2400" smtClean="0">
              <a:effectLst/>
            </a:endParaRPr>
          </a:p>
        </p:txBody>
      </p:sp>
      <p:sp>
        <p:nvSpPr>
          <p:cNvPr id="46083" name="Rectangle 5"/>
          <p:cNvSpPr>
            <a:spLocks noChangeArrowheads="1"/>
          </p:cNvSpPr>
          <p:nvPr/>
        </p:nvSpPr>
        <p:spPr bwMode="auto">
          <a:xfrm>
            <a:off x="611188" y="1844675"/>
            <a:ext cx="1944687" cy="5032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4" name="Rectangle 6"/>
          <p:cNvSpPr>
            <a:spLocks noChangeArrowheads="1"/>
          </p:cNvSpPr>
          <p:nvPr/>
        </p:nvSpPr>
        <p:spPr bwMode="auto">
          <a:xfrm>
            <a:off x="3132138" y="1844675"/>
            <a:ext cx="576262" cy="5032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5" name="Line 7"/>
          <p:cNvSpPr>
            <a:spLocks noChangeShapeType="1"/>
          </p:cNvSpPr>
          <p:nvPr/>
        </p:nvSpPr>
        <p:spPr bwMode="auto">
          <a:xfrm>
            <a:off x="611188" y="2349500"/>
            <a:ext cx="0" cy="360363"/>
          </a:xfrm>
          <a:prstGeom prst="line">
            <a:avLst/>
          </a:prstGeom>
          <a:noFill/>
          <a:ln w="9525">
            <a:solidFill>
              <a:schemeClr val="tx1"/>
            </a:solidFill>
            <a:round/>
            <a:headEnd/>
            <a:tailEnd/>
          </a:ln>
        </p:spPr>
        <p:txBody>
          <a:bodyPr/>
          <a:lstStyle/>
          <a:p>
            <a:endParaRPr lang="id-ID"/>
          </a:p>
        </p:txBody>
      </p:sp>
      <p:sp>
        <p:nvSpPr>
          <p:cNvPr id="46086" name="Line 8"/>
          <p:cNvSpPr>
            <a:spLocks noChangeShapeType="1"/>
          </p:cNvSpPr>
          <p:nvPr/>
        </p:nvSpPr>
        <p:spPr bwMode="auto">
          <a:xfrm>
            <a:off x="2555875" y="2349500"/>
            <a:ext cx="0" cy="360363"/>
          </a:xfrm>
          <a:prstGeom prst="line">
            <a:avLst/>
          </a:prstGeom>
          <a:noFill/>
          <a:ln w="9525">
            <a:solidFill>
              <a:schemeClr val="tx1"/>
            </a:solidFill>
            <a:round/>
            <a:headEnd/>
            <a:tailEnd/>
          </a:ln>
        </p:spPr>
        <p:txBody>
          <a:bodyPr/>
          <a:lstStyle/>
          <a:p>
            <a:endParaRPr lang="id-ID"/>
          </a:p>
        </p:txBody>
      </p:sp>
      <p:sp>
        <p:nvSpPr>
          <p:cNvPr id="46087" name="Line 9"/>
          <p:cNvSpPr>
            <a:spLocks noChangeShapeType="1"/>
          </p:cNvSpPr>
          <p:nvPr/>
        </p:nvSpPr>
        <p:spPr bwMode="auto">
          <a:xfrm>
            <a:off x="3132138" y="2349500"/>
            <a:ext cx="0" cy="360363"/>
          </a:xfrm>
          <a:prstGeom prst="line">
            <a:avLst/>
          </a:prstGeom>
          <a:noFill/>
          <a:ln w="9525">
            <a:solidFill>
              <a:schemeClr val="tx1"/>
            </a:solidFill>
            <a:round/>
            <a:headEnd/>
            <a:tailEnd/>
          </a:ln>
        </p:spPr>
        <p:txBody>
          <a:bodyPr/>
          <a:lstStyle/>
          <a:p>
            <a:endParaRPr lang="id-ID"/>
          </a:p>
        </p:txBody>
      </p:sp>
      <p:sp>
        <p:nvSpPr>
          <p:cNvPr id="46088" name="Line 10"/>
          <p:cNvSpPr>
            <a:spLocks noChangeShapeType="1"/>
          </p:cNvSpPr>
          <p:nvPr/>
        </p:nvSpPr>
        <p:spPr bwMode="auto">
          <a:xfrm>
            <a:off x="3708400" y="2349500"/>
            <a:ext cx="0" cy="360363"/>
          </a:xfrm>
          <a:prstGeom prst="line">
            <a:avLst/>
          </a:prstGeom>
          <a:noFill/>
          <a:ln w="9525">
            <a:solidFill>
              <a:schemeClr val="tx1"/>
            </a:solidFill>
            <a:round/>
            <a:headEnd/>
            <a:tailEnd/>
          </a:ln>
        </p:spPr>
        <p:txBody>
          <a:bodyPr/>
          <a:lstStyle/>
          <a:p>
            <a:endParaRPr lang="id-ID"/>
          </a:p>
        </p:txBody>
      </p:sp>
      <p:sp>
        <p:nvSpPr>
          <p:cNvPr id="46089" name="Rectangle 11"/>
          <p:cNvSpPr>
            <a:spLocks noChangeArrowheads="1"/>
          </p:cNvSpPr>
          <p:nvPr/>
        </p:nvSpPr>
        <p:spPr bwMode="auto">
          <a:xfrm>
            <a:off x="611188" y="4365625"/>
            <a:ext cx="1944687" cy="5032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0" name="Rectangle 12"/>
          <p:cNvSpPr>
            <a:spLocks noChangeArrowheads="1"/>
          </p:cNvSpPr>
          <p:nvPr/>
        </p:nvSpPr>
        <p:spPr bwMode="auto">
          <a:xfrm>
            <a:off x="3132138" y="4365625"/>
            <a:ext cx="576262" cy="5032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1" name="Line 13"/>
          <p:cNvSpPr>
            <a:spLocks noChangeShapeType="1"/>
          </p:cNvSpPr>
          <p:nvPr/>
        </p:nvSpPr>
        <p:spPr bwMode="auto">
          <a:xfrm>
            <a:off x="3132138" y="4868863"/>
            <a:ext cx="0" cy="360362"/>
          </a:xfrm>
          <a:prstGeom prst="line">
            <a:avLst/>
          </a:prstGeom>
          <a:noFill/>
          <a:ln w="9525">
            <a:solidFill>
              <a:schemeClr val="tx1"/>
            </a:solidFill>
            <a:round/>
            <a:headEnd/>
            <a:tailEnd/>
          </a:ln>
        </p:spPr>
        <p:txBody>
          <a:bodyPr/>
          <a:lstStyle/>
          <a:p>
            <a:endParaRPr lang="id-ID"/>
          </a:p>
        </p:txBody>
      </p:sp>
      <p:sp>
        <p:nvSpPr>
          <p:cNvPr id="46092" name="Line 14"/>
          <p:cNvSpPr>
            <a:spLocks noChangeShapeType="1"/>
          </p:cNvSpPr>
          <p:nvPr/>
        </p:nvSpPr>
        <p:spPr bwMode="auto">
          <a:xfrm>
            <a:off x="3708400" y="4868863"/>
            <a:ext cx="0" cy="360362"/>
          </a:xfrm>
          <a:prstGeom prst="line">
            <a:avLst/>
          </a:prstGeom>
          <a:noFill/>
          <a:ln w="9525">
            <a:solidFill>
              <a:schemeClr val="tx1"/>
            </a:solidFill>
            <a:round/>
            <a:headEnd/>
            <a:tailEnd/>
          </a:ln>
        </p:spPr>
        <p:txBody>
          <a:bodyPr/>
          <a:lstStyle/>
          <a:p>
            <a:endParaRPr lang="id-ID"/>
          </a:p>
        </p:txBody>
      </p:sp>
      <p:sp>
        <p:nvSpPr>
          <p:cNvPr id="46093" name="Line 15"/>
          <p:cNvSpPr>
            <a:spLocks noChangeShapeType="1"/>
          </p:cNvSpPr>
          <p:nvPr/>
        </p:nvSpPr>
        <p:spPr bwMode="auto">
          <a:xfrm>
            <a:off x="2555875" y="4868863"/>
            <a:ext cx="0" cy="360362"/>
          </a:xfrm>
          <a:prstGeom prst="line">
            <a:avLst/>
          </a:prstGeom>
          <a:noFill/>
          <a:ln w="9525">
            <a:solidFill>
              <a:schemeClr val="tx1"/>
            </a:solidFill>
            <a:round/>
            <a:headEnd/>
            <a:tailEnd/>
          </a:ln>
        </p:spPr>
        <p:txBody>
          <a:bodyPr/>
          <a:lstStyle/>
          <a:p>
            <a:endParaRPr lang="id-ID"/>
          </a:p>
        </p:txBody>
      </p:sp>
      <p:sp>
        <p:nvSpPr>
          <p:cNvPr id="46094" name="Line 16"/>
          <p:cNvSpPr>
            <a:spLocks noChangeShapeType="1"/>
          </p:cNvSpPr>
          <p:nvPr/>
        </p:nvSpPr>
        <p:spPr bwMode="auto">
          <a:xfrm>
            <a:off x="611188" y="4868863"/>
            <a:ext cx="0" cy="360362"/>
          </a:xfrm>
          <a:prstGeom prst="line">
            <a:avLst/>
          </a:prstGeom>
          <a:noFill/>
          <a:ln w="9525">
            <a:solidFill>
              <a:schemeClr val="tx1"/>
            </a:solidFill>
            <a:round/>
            <a:headEnd/>
            <a:tailEnd/>
          </a:ln>
        </p:spPr>
        <p:txBody>
          <a:bodyPr/>
          <a:lstStyle/>
          <a:p>
            <a:endParaRPr lang="id-ID"/>
          </a:p>
        </p:txBody>
      </p:sp>
      <p:sp>
        <p:nvSpPr>
          <p:cNvPr id="46095" name="Line 17"/>
          <p:cNvSpPr>
            <a:spLocks noChangeShapeType="1"/>
          </p:cNvSpPr>
          <p:nvPr/>
        </p:nvSpPr>
        <p:spPr bwMode="auto">
          <a:xfrm>
            <a:off x="611188" y="2708275"/>
            <a:ext cx="1944687" cy="0"/>
          </a:xfrm>
          <a:prstGeom prst="line">
            <a:avLst/>
          </a:prstGeom>
          <a:noFill/>
          <a:ln w="9525">
            <a:solidFill>
              <a:schemeClr val="tx1"/>
            </a:solidFill>
            <a:round/>
            <a:headEnd type="triangle" w="med" len="med"/>
            <a:tailEnd type="triangle" w="med" len="med"/>
          </a:ln>
        </p:spPr>
        <p:txBody>
          <a:bodyPr/>
          <a:lstStyle/>
          <a:p>
            <a:endParaRPr lang="id-ID"/>
          </a:p>
        </p:txBody>
      </p:sp>
      <p:sp>
        <p:nvSpPr>
          <p:cNvPr id="46096" name="Line 18"/>
          <p:cNvSpPr>
            <a:spLocks noChangeShapeType="1"/>
          </p:cNvSpPr>
          <p:nvPr/>
        </p:nvSpPr>
        <p:spPr bwMode="auto">
          <a:xfrm>
            <a:off x="611188" y="5229225"/>
            <a:ext cx="1944687" cy="0"/>
          </a:xfrm>
          <a:prstGeom prst="line">
            <a:avLst/>
          </a:prstGeom>
          <a:noFill/>
          <a:ln w="9525">
            <a:solidFill>
              <a:schemeClr val="tx1"/>
            </a:solidFill>
            <a:round/>
            <a:headEnd type="triangle" w="med" len="med"/>
            <a:tailEnd type="triangle" w="med" len="med"/>
          </a:ln>
        </p:spPr>
        <p:txBody>
          <a:bodyPr/>
          <a:lstStyle/>
          <a:p>
            <a:endParaRPr lang="id-ID"/>
          </a:p>
        </p:txBody>
      </p:sp>
      <p:sp>
        <p:nvSpPr>
          <p:cNvPr id="46097" name="Line 19"/>
          <p:cNvSpPr>
            <a:spLocks noChangeShapeType="1"/>
          </p:cNvSpPr>
          <p:nvPr/>
        </p:nvSpPr>
        <p:spPr bwMode="auto">
          <a:xfrm>
            <a:off x="3132138" y="5229225"/>
            <a:ext cx="576262" cy="0"/>
          </a:xfrm>
          <a:prstGeom prst="line">
            <a:avLst/>
          </a:prstGeom>
          <a:noFill/>
          <a:ln w="9525">
            <a:solidFill>
              <a:schemeClr val="tx1"/>
            </a:solidFill>
            <a:round/>
            <a:headEnd type="triangle" w="med" len="med"/>
            <a:tailEnd type="triangle" w="med" len="med"/>
          </a:ln>
        </p:spPr>
        <p:txBody>
          <a:bodyPr/>
          <a:lstStyle/>
          <a:p>
            <a:endParaRPr lang="id-ID"/>
          </a:p>
        </p:txBody>
      </p:sp>
      <p:sp>
        <p:nvSpPr>
          <p:cNvPr id="46098" name="Line 20"/>
          <p:cNvSpPr>
            <a:spLocks noChangeShapeType="1"/>
          </p:cNvSpPr>
          <p:nvPr/>
        </p:nvSpPr>
        <p:spPr bwMode="auto">
          <a:xfrm flipV="1">
            <a:off x="3132138" y="2708275"/>
            <a:ext cx="576262" cy="1588"/>
          </a:xfrm>
          <a:prstGeom prst="line">
            <a:avLst/>
          </a:prstGeom>
          <a:noFill/>
          <a:ln w="9525">
            <a:solidFill>
              <a:schemeClr val="tx1"/>
            </a:solidFill>
            <a:round/>
            <a:headEnd type="triangle" w="med" len="med"/>
            <a:tailEnd type="triangle" w="med" len="med"/>
          </a:ln>
        </p:spPr>
        <p:txBody>
          <a:bodyPr/>
          <a:lstStyle/>
          <a:p>
            <a:endParaRPr lang="id-ID"/>
          </a:p>
        </p:txBody>
      </p:sp>
      <p:sp>
        <p:nvSpPr>
          <p:cNvPr id="46099" name="Line 21"/>
          <p:cNvSpPr>
            <a:spLocks noChangeShapeType="1"/>
          </p:cNvSpPr>
          <p:nvPr/>
        </p:nvSpPr>
        <p:spPr bwMode="auto">
          <a:xfrm>
            <a:off x="2916238" y="1844675"/>
            <a:ext cx="0" cy="503238"/>
          </a:xfrm>
          <a:prstGeom prst="line">
            <a:avLst/>
          </a:prstGeom>
          <a:noFill/>
          <a:ln w="9525">
            <a:solidFill>
              <a:schemeClr val="tx1"/>
            </a:solidFill>
            <a:round/>
            <a:headEnd type="triangle" w="med" len="med"/>
            <a:tailEnd type="triangle" w="med" len="med"/>
          </a:ln>
        </p:spPr>
        <p:txBody>
          <a:bodyPr/>
          <a:lstStyle/>
          <a:p>
            <a:endParaRPr lang="id-ID"/>
          </a:p>
        </p:txBody>
      </p:sp>
      <p:sp>
        <p:nvSpPr>
          <p:cNvPr id="46100" name="Line 22"/>
          <p:cNvSpPr>
            <a:spLocks noChangeShapeType="1"/>
          </p:cNvSpPr>
          <p:nvPr/>
        </p:nvSpPr>
        <p:spPr bwMode="auto">
          <a:xfrm>
            <a:off x="2916238" y="4365625"/>
            <a:ext cx="0" cy="504825"/>
          </a:xfrm>
          <a:prstGeom prst="line">
            <a:avLst/>
          </a:prstGeom>
          <a:noFill/>
          <a:ln w="9525">
            <a:solidFill>
              <a:schemeClr val="tx1"/>
            </a:solidFill>
            <a:round/>
            <a:headEnd type="triangle" w="med" len="med"/>
            <a:tailEnd type="triangle" w="med" len="med"/>
          </a:ln>
        </p:spPr>
        <p:txBody>
          <a:bodyPr/>
          <a:lstStyle/>
          <a:p>
            <a:endParaRPr lang="id-ID"/>
          </a:p>
        </p:txBody>
      </p:sp>
      <p:sp>
        <p:nvSpPr>
          <p:cNvPr id="46101" name="Line 24"/>
          <p:cNvSpPr>
            <a:spLocks noChangeShapeType="1"/>
          </p:cNvSpPr>
          <p:nvPr/>
        </p:nvSpPr>
        <p:spPr bwMode="auto">
          <a:xfrm>
            <a:off x="2555875" y="1844675"/>
            <a:ext cx="360363" cy="0"/>
          </a:xfrm>
          <a:prstGeom prst="line">
            <a:avLst/>
          </a:prstGeom>
          <a:noFill/>
          <a:ln w="9525">
            <a:solidFill>
              <a:schemeClr val="tx1"/>
            </a:solidFill>
            <a:round/>
            <a:headEnd/>
            <a:tailEnd/>
          </a:ln>
        </p:spPr>
        <p:txBody>
          <a:bodyPr/>
          <a:lstStyle/>
          <a:p>
            <a:endParaRPr lang="id-ID"/>
          </a:p>
        </p:txBody>
      </p:sp>
      <p:sp>
        <p:nvSpPr>
          <p:cNvPr id="46102" name="Line 25"/>
          <p:cNvSpPr>
            <a:spLocks noChangeShapeType="1"/>
          </p:cNvSpPr>
          <p:nvPr/>
        </p:nvSpPr>
        <p:spPr bwMode="auto">
          <a:xfrm>
            <a:off x="2555875" y="4365625"/>
            <a:ext cx="360363" cy="0"/>
          </a:xfrm>
          <a:prstGeom prst="line">
            <a:avLst/>
          </a:prstGeom>
          <a:noFill/>
          <a:ln w="9525">
            <a:solidFill>
              <a:schemeClr val="tx1"/>
            </a:solidFill>
            <a:round/>
            <a:headEnd/>
            <a:tailEnd/>
          </a:ln>
        </p:spPr>
        <p:txBody>
          <a:bodyPr/>
          <a:lstStyle/>
          <a:p>
            <a:endParaRPr lang="id-ID"/>
          </a:p>
        </p:txBody>
      </p:sp>
      <p:sp>
        <p:nvSpPr>
          <p:cNvPr id="46103" name="Line 26"/>
          <p:cNvSpPr>
            <a:spLocks noChangeShapeType="1"/>
          </p:cNvSpPr>
          <p:nvPr/>
        </p:nvSpPr>
        <p:spPr bwMode="auto">
          <a:xfrm>
            <a:off x="2555875" y="4868863"/>
            <a:ext cx="360363" cy="0"/>
          </a:xfrm>
          <a:prstGeom prst="line">
            <a:avLst/>
          </a:prstGeom>
          <a:noFill/>
          <a:ln w="9525">
            <a:solidFill>
              <a:schemeClr val="tx1"/>
            </a:solidFill>
            <a:round/>
            <a:headEnd/>
            <a:tailEnd/>
          </a:ln>
        </p:spPr>
        <p:txBody>
          <a:bodyPr/>
          <a:lstStyle/>
          <a:p>
            <a:endParaRPr lang="id-ID"/>
          </a:p>
        </p:txBody>
      </p:sp>
      <p:sp>
        <p:nvSpPr>
          <p:cNvPr id="46104" name="Line 27"/>
          <p:cNvSpPr>
            <a:spLocks noChangeShapeType="1"/>
          </p:cNvSpPr>
          <p:nvPr/>
        </p:nvSpPr>
        <p:spPr bwMode="auto">
          <a:xfrm>
            <a:off x="2555875" y="2349500"/>
            <a:ext cx="360363" cy="0"/>
          </a:xfrm>
          <a:prstGeom prst="line">
            <a:avLst/>
          </a:prstGeom>
          <a:noFill/>
          <a:ln w="9525">
            <a:solidFill>
              <a:schemeClr val="tx1"/>
            </a:solidFill>
            <a:round/>
            <a:headEnd/>
            <a:tailEnd/>
          </a:ln>
        </p:spPr>
        <p:txBody>
          <a:bodyPr/>
          <a:lstStyle/>
          <a:p>
            <a:endParaRPr lang="id-ID"/>
          </a:p>
        </p:txBody>
      </p:sp>
      <p:sp>
        <p:nvSpPr>
          <p:cNvPr id="46105" name="Line 28"/>
          <p:cNvSpPr>
            <a:spLocks noChangeShapeType="1"/>
          </p:cNvSpPr>
          <p:nvPr/>
        </p:nvSpPr>
        <p:spPr bwMode="auto">
          <a:xfrm>
            <a:off x="1547813" y="3933825"/>
            <a:ext cx="0" cy="935038"/>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3. Pegas daun majemuk seragam</a:t>
            </a:r>
            <a:br>
              <a:rPr lang="en-US" sz="2400" smtClean="0">
                <a:effectLst/>
              </a:rPr>
            </a:br>
            <a:r>
              <a:rPr lang="en-US" sz="2400" smtClean="0">
                <a:effectLst/>
              </a:rPr>
              <a:t>			  t</a:t>
            </a:r>
            <a:br>
              <a:rPr lang="en-US" sz="2400" smtClean="0">
                <a:effectLst/>
              </a:rPr>
            </a:br>
            <a:r>
              <a:rPr lang="en-US" sz="2400" smtClean="0">
                <a:effectLst/>
              </a:rPr>
              <a:t>			</a:t>
            </a:r>
            <a:br>
              <a:rPr lang="en-US" sz="2400" smtClean="0">
                <a:effectLst/>
              </a:rPr>
            </a:br>
            <a:r>
              <a:rPr lang="en-US" sz="2400" smtClean="0">
                <a:effectLst/>
              </a:rPr>
              <a:t/>
            </a:r>
            <a:br>
              <a:rPr lang="en-US" sz="2400" smtClean="0">
                <a:effectLst/>
              </a:rPr>
            </a:br>
            <a:r>
              <a:rPr lang="en-US" sz="2400" smtClean="0">
                <a:effectLst/>
              </a:rPr>
              <a:t>	      </a:t>
            </a:r>
            <a:r>
              <a:rPr lang="en-US" sz="2400" smtClean="0">
                <a:effectLst/>
                <a:cs typeface="Tahoma" pitchFamily="34" charset="0"/>
              </a:rPr>
              <a:t>ℓ			        b</a:t>
            </a:r>
            <a:r>
              <a:rPr lang="en-US" sz="2400" smtClean="0">
                <a:effectLst/>
              </a:rPr>
              <a:t/>
            </a:r>
            <a:br>
              <a:rPr lang="en-US" sz="2400" smtClean="0">
                <a:effectLst/>
              </a:rPr>
            </a:br>
            <a:r>
              <a:rPr lang="en-US" sz="2400" smtClean="0">
                <a:effectLst/>
              </a:rPr>
              <a:t>    </a:t>
            </a:r>
            <a:br>
              <a:rPr lang="en-US" sz="2400" smtClean="0">
                <a:effectLst/>
              </a:rPr>
            </a:br>
            <a:r>
              <a:rPr lang="en-US" sz="2400" smtClean="0">
                <a:effectLst/>
              </a:rPr>
              <a:t>    Jika pegas daun terdiri dari n daun seragam, maka :</a:t>
            </a:r>
            <a:br>
              <a:rPr lang="en-US" sz="2400" smtClean="0">
                <a:effectLst/>
              </a:rPr>
            </a:br>
            <a:r>
              <a:rPr lang="en-US" sz="2400" smtClean="0">
                <a:effectLst/>
              </a:rPr>
              <a:t>    Tegangan lentur, </a:t>
            </a:r>
            <a:r>
              <a:rPr lang="el-GR" sz="2400" smtClean="0">
                <a:effectLst/>
                <a:latin typeface="Times New Roman" pitchFamily="18" charset="0"/>
                <a:cs typeface="Times New Roman" pitchFamily="18" charset="0"/>
              </a:rPr>
              <a:t>σ</a:t>
            </a:r>
            <a:r>
              <a:rPr lang="en-US" sz="2400" smtClean="0">
                <a:effectLst/>
                <a:cs typeface="Times New Roman" pitchFamily="18" charset="0"/>
              </a:rPr>
              <a:t> = M / n Z</a:t>
            </a:r>
            <a:br>
              <a:rPr lang="en-US" sz="2400" smtClean="0">
                <a:effectLst/>
                <a:cs typeface="Times New Roman" pitchFamily="18" charset="0"/>
              </a:rPr>
            </a:br>
            <a:r>
              <a:rPr lang="en-US" sz="2400" smtClean="0">
                <a:effectLst/>
                <a:cs typeface="Times New Roman" pitchFamily="18" charset="0"/>
              </a:rPr>
              <a:t>    Defleksi max, </a:t>
            </a:r>
            <a:r>
              <a:rPr lang="el-GR" sz="2400" smtClean="0">
                <a:effectLst/>
                <a:cs typeface="Tahoma" pitchFamily="34" charset="0"/>
              </a:rPr>
              <a:t>δ</a:t>
            </a:r>
            <a:r>
              <a:rPr lang="en-US" sz="2400" smtClean="0">
                <a:effectLst/>
                <a:cs typeface="Tahoma" pitchFamily="34" charset="0"/>
              </a:rPr>
              <a:t> = 4 </a:t>
            </a:r>
            <a:r>
              <a:rPr lang="en-US" sz="2400" smtClean="0">
                <a:effectLst/>
              </a:rPr>
              <a:t>F </a:t>
            </a:r>
            <a:r>
              <a:rPr lang="en-US" sz="2400" smtClean="0">
                <a:effectLst/>
                <a:cs typeface="Tahoma" pitchFamily="34" charset="0"/>
              </a:rPr>
              <a:t>ℓ</a:t>
            </a:r>
            <a:r>
              <a:rPr lang="en-US" sz="2400" baseline="30000" smtClean="0">
                <a:effectLst/>
                <a:cs typeface="Tahoma" pitchFamily="34" charset="0"/>
              </a:rPr>
              <a:t>3</a:t>
            </a:r>
            <a:r>
              <a:rPr lang="en-US" sz="2400" smtClean="0">
                <a:effectLst/>
                <a:cs typeface="Tahoma" pitchFamily="34" charset="0"/>
              </a:rPr>
              <a:t> / n </a:t>
            </a:r>
            <a:r>
              <a:rPr lang="en-US" sz="2400" smtClean="0">
                <a:effectLst/>
              </a:rPr>
              <a:t>E b t</a:t>
            </a:r>
            <a:r>
              <a:rPr lang="en-US" sz="2400" baseline="30000" smtClean="0">
                <a:effectLst/>
              </a:rPr>
              <a:t>2</a:t>
            </a:r>
            <a:r>
              <a:rPr lang="en-US" sz="2400" smtClean="0">
                <a:effectLst/>
              </a:rPr>
              <a:t/>
            </a:r>
            <a:br>
              <a:rPr lang="en-US" sz="2400" smtClean="0">
                <a:effectLst/>
              </a:rPr>
            </a:br>
            <a:r>
              <a:rPr lang="en-US" sz="2400" smtClean="0">
                <a:effectLst/>
              </a:rPr>
              <a:t> </a:t>
            </a:r>
            <a:br>
              <a:rPr lang="en-US" sz="2400" smtClean="0">
                <a:effectLst/>
              </a:rPr>
            </a:br>
            <a:r>
              <a:rPr lang="en-US" sz="2400" smtClean="0">
                <a:effectLst/>
              </a:rPr>
              <a:t>4. Pegas daun majemuk tak seragam</a:t>
            </a:r>
            <a:br>
              <a:rPr lang="en-US" sz="2400" smtClean="0">
                <a:effectLst/>
              </a:rPr>
            </a:br>
            <a:r>
              <a:rPr lang="en-US" sz="2400" smtClean="0">
                <a:effectLst/>
              </a:rPr>
              <a:t>		      F					   F</a:t>
            </a:r>
            <a:br>
              <a:rPr lang="en-US" sz="2400" smtClean="0">
                <a:effectLst/>
              </a:rPr>
            </a:br>
            <a:r>
              <a:rPr lang="en-US" sz="2400" smtClean="0">
                <a:effectLst/>
              </a:rPr>
              <a:t>			    b					t</a:t>
            </a:r>
            <a:br>
              <a:rPr lang="en-US" sz="2400" smtClean="0">
                <a:effectLst/>
              </a:rPr>
            </a:br>
            <a:r>
              <a:rPr lang="en-US" sz="2400" smtClean="0">
                <a:effectLst/>
              </a:rPr>
              <a:t>	     </a:t>
            </a:r>
            <a:r>
              <a:rPr lang="en-US" sz="2400" smtClean="0">
                <a:effectLst/>
                <a:cs typeface="Tahoma" pitchFamily="34" charset="0"/>
              </a:rPr>
              <a:t>ℓ</a:t>
            </a:r>
            <a:r>
              <a:rPr lang="en-US" sz="2400" smtClean="0">
                <a:effectLst/>
              </a:rPr>
              <a:t/>
            </a:r>
            <a:br>
              <a:rPr lang="en-US" sz="2400" smtClean="0">
                <a:effectLst/>
              </a:rPr>
            </a:br>
            <a:r>
              <a:rPr lang="en-US" sz="2400" smtClean="0">
                <a:effectLst/>
              </a:rPr>
              <a:t>	</a:t>
            </a:r>
            <a:br>
              <a:rPr lang="en-US" sz="2400" smtClean="0">
                <a:effectLst/>
              </a:rPr>
            </a:br>
            <a:endParaRPr lang="en-GB" sz="2400" smtClean="0">
              <a:effectLst/>
            </a:endParaRPr>
          </a:p>
        </p:txBody>
      </p:sp>
      <p:sp>
        <p:nvSpPr>
          <p:cNvPr id="47107" name="Rectangle 5"/>
          <p:cNvSpPr>
            <a:spLocks noChangeArrowheads="1"/>
          </p:cNvSpPr>
          <p:nvPr/>
        </p:nvSpPr>
        <p:spPr bwMode="auto">
          <a:xfrm>
            <a:off x="971550" y="979488"/>
            <a:ext cx="2232025"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08" name="Rectangle 6"/>
          <p:cNvSpPr>
            <a:spLocks noChangeArrowheads="1"/>
          </p:cNvSpPr>
          <p:nvPr/>
        </p:nvSpPr>
        <p:spPr bwMode="auto">
          <a:xfrm>
            <a:off x="971550" y="1268413"/>
            <a:ext cx="2232025"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09" name="Rectangle 7"/>
          <p:cNvSpPr>
            <a:spLocks noChangeArrowheads="1"/>
          </p:cNvSpPr>
          <p:nvPr/>
        </p:nvSpPr>
        <p:spPr bwMode="auto">
          <a:xfrm>
            <a:off x="971550" y="1557338"/>
            <a:ext cx="2232025"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10" name="Rectangle 8"/>
          <p:cNvSpPr>
            <a:spLocks noChangeArrowheads="1"/>
          </p:cNvSpPr>
          <p:nvPr/>
        </p:nvSpPr>
        <p:spPr bwMode="auto">
          <a:xfrm>
            <a:off x="4787900" y="979488"/>
            <a:ext cx="576263"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11" name="Rectangle 9"/>
          <p:cNvSpPr>
            <a:spLocks noChangeArrowheads="1"/>
          </p:cNvSpPr>
          <p:nvPr/>
        </p:nvSpPr>
        <p:spPr bwMode="auto">
          <a:xfrm>
            <a:off x="4787900" y="1268413"/>
            <a:ext cx="576263"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12" name="Rectangle 10"/>
          <p:cNvSpPr>
            <a:spLocks noChangeArrowheads="1"/>
          </p:cNvSpPr>
          <p:nvPr/>
        </p:nvSpPr>
        <p:spPr bwMode="auto">
          <a:xfrm>
            <a:off x="4787900" y="1557338"/>
            <a:ext cx="576263"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13" name="Line 11"/>
          <p:cNvSpPr>
            <a:spLocks noChangeShapeType="1"/>
          </p:cNvSpPr>
          <p:nvPr/>
        </p:nvSpPr>
        <p:spPr bwMode="auto">
          <a:xfrm>
            <a:off x="971550" y="2349500"/>
            <a:ext cx="2232025" cy="0"/>
          </a:xfrm>
          <a:prstGeom prst="line">
            <a:avLst/>
          </a:prstGeom>
          <a:noFill/>
          <a:ln w="9525">
            <a:solidFill>
              <a:schemeClr val="tx1"/>
            </a:solidFill>
            <a:round/>
            <a:headEnd type="triangle" w="med" len="med"/>
            <a:tailEnd type="triangle" w="med" len="med"/>
          </a:ln>
        </p:spPr>
        <p:txBody>
          <a:bodyPr/>
          <a:lstStyle/>
          <a:p>
            <a:endParaRPr lang="id-ID"/>
          </a:p>
        </p:txBody>
      </p:sp>
      <p:sp>
        <p:nvSpPr>
          <p:cNvPr id="47114" name="Line 12"/>
          <p:cNvSpPr>
            <a:spLocks noChangeShapeType="1"/>
          </p:cNvSpPr>
          <p:nvPr/>
        </p:nvSpPr>
        <p:spPr bwMode="auto">
          <a:xfrm>
            <a:off x="4787900" y="2349500"/>
            <a:ext cx="576263" cy="0"/>
          </a:xfrm>
          <a:prstGeom prst="line">
            <a:avLst/>
          </a:prstGeom>
          <a:noFill/>
          <a:ln w="9525">
            <a:solidFill>
              <a:schemeClr val="tx1"/>
            </a:solidFill>
            <a:round/>
            <a:headEnd type="triangle" w="med" len="med"/>
            <a:tailEnd type="triangle" w="med" len="med"/>
          </a:ln>
        </p:spPr>
        <p:txBody>
          <a:bodyPr/>
          <a:lstStyle/>
          <a:p>
            <a:endParaRPr lang="id-ID"/>
          </a:p>
        </p:txBody>
      </p:sp>
      <p:sp>
        <p:nvSpPr>
          <p:cNvPr id="47115" name="Line 13"/>
          <p:cNvSpPr>
            <a:spLocks noChangeShapeType="1"/>
          </p:cNvSpPr>
          <p:nvPr/>
        </p:nvSpPr>
        <p:spPr bwMode="auto">
          <a:xfrm>
            <a:off x="971550" y="1844675"/>
            <a:ext cx="0" cy="504825"/>
          </a:xfrm>
          <a:prstGeom prst="line">
            <a:avLst/>
          </a:prstGeom>
          <a:noFill/>
          <a:ln w="9525">
            <a:solidFill>
              <a:schemeClr val="tx1"/>
            </a:solidFill>
            <a:round/>
            <a:headEnd/>
            <a:tailEnd/>
          </a:ln>
        </p:spPr>
        <p:txBody>
          <a:bodyPr/>
          <a:lstStyle/>
          <a:p>
            <a:endParaRPr lang="id-ID"/>
          </a:p>
        </p:txBody>
      </p:sp>
      <p:sp>
        <p:nvSpPr>
          <p:cNvPr id="47116" name="Line 14"/>
          <p:cNvSpPr>
            <a:spLocks noChangeShapeType="1"/>
          </p:cNvSpPr>
          <p:nvPr/>
        </p:nvSpPr>
        <p:spPr bwMode="auto">
          <a:xfrm>
            <a:off x="3203575" y="1844675"/>
            <a:ext cx="0" cy="504825"/>
          </a:xfrm>
          <a:prstGeom prst="line">
            <a:avLst/>
          </a:prstGeom>
          <a:noFill/>
          <a:ln w="9525">
            <a:solidFill>
              <a:schemeClr val="tx1"/>
            </a:solidFill>
            <a:round/>
            <a:headEnd/>
            <a:tailEnd/>
          </a:ln>
        </p:spPr>
        <p:txBody>
          <a:bodyPr/>
          <a:lstStyle/>
          <a:p>
            <a:endParaRPr lang="id-ID"/>
          </a:p>
        </p:txBody>
      </p:sp>
      <p:sp>
        <p:nvSpPr>
          <p:cNvPr id="47117" name="Line 15"/>
          <p:cNvSpPr>
            <a:spLocks noChangeShapeType="1"/>
          </p:cNvSpPr>
          <p:nvPr/>
        </p:nvSpPr>
        <p:spPr bwMode="auto">
          <a:xfrm>
            <a:off x="4787900" y="1844675"/>
            <a:ext cx="0" cy="504825"/>
          </a:xfrm>
          <a:prstGeom prst="line">
            <a:avLst/>
          </a:prstGeom>
          <a:noFill/>
          <a:ln w="9525">
            <a:solidFill>
              <a:schemeClr val="tx1"/>
            </a:solidFill>
            <a:round/>
            <a:headEnd/>
            <a:tailEnd/>
          </a:ln>
        </p:spPr>
        <p:txBody>
          <a:bodyPr/>
          <a:lstStyle/>
          <a:p>
            <a:endParaRPr lang="id-ID"/>
          </a:p>
        </p:txBody>
      </p:sp>
      <p:sp>
        <p:nvSpPr>
          <p:cNvPr id="47118" name="Line 16"/>
          <p:cNvSpPr>
            <a:spLocks noChangeShapeType="1"/>
          </p:cNvSpPr>
          <p:nvPr/>
        </p:nvSpPr>
        <p:spPr bwMode="auto">
          <a:xfrm>
            <a:off x="5364163" y="1844675"/>
            <a:ext cx="0" cy="504825"/>
          </a:xfrm>
          <a:prstGeom prst="line">
            <a:avLst/>
          </a:prstGeom>
          <a:noFill/>
          <a:ln w="9525">
            <a:solidFill>
              <a:schemeClr val="tx1"/>
            </a:solidFill>
            <a:round/>
            <a:headEnd/>
            <a:tailEnd/>
          </a:ln>
        </p:spPr>
        <p:txBody>
          <a:bodyPr/>
          <a:lstStyle/>
          <a:p>
            <a:endParaRPr lang="id-ID"/>
          </a:p>
        </p:txBody>
      </p:sp>
      <p:sp>
        <p:nvSpPr>
          <p:cNvPr id="47119" name="Line 17"/>
          <p:cNvSpPr>
            <a:spLocks noChangeShapeType="1"/>
          </p:cNvSpPr>
          <p:nvPr/>
        </p:nvSpPr>
        <p:spPr bwMode="auto">
          <a:xfrm>
            <a:off x="3203575" y="981075"/>
            <a:ext cx="576263" cy="0"/>
          </a:xfrm>
          <a:prstGeom prst="line">
            <a:avLst/>
          </a:prstGeom>
          <a:noFill/>
          <a:ln w="9525">
            <a:solidFill>
              <a:schemeClr val="tx1"/>
            </a:solidFill>
            <a:round/>
            <a:headEnd/>
            <a:tailEnd/>
          </a:ln>
        </p:spPr>
        <p:txBody>
          <a:bodyPr/>
          <a:lstStyle/>
          <a:p>
            <a:endParaRPr lang="id-ID"/>
          </a:p>
        </p:txBody>
      </p:sp>
      <p:sp>
        <p:nvSpPr>
          <p:cNvPr id="47120" name="Line 18"/>
          <p:cNvSpPr>
            <a:spLocks noChangeShapeType="1"/>
          </p:cNvSpPr>
          <p:nvPr/>
        </p:nvSpPr>
        <p:spPr bwMode="auto">
          <a:xfrm>
            <a:off x="3203575" y="1268413"/>
            <a:ext cx="576263" cy="0"/>
          </a:xfrm>
          <a:prstGeom prst="line">
            <a:avLst/>
          </a:prstGeom>
          <a:noFill/>
          <a:ln w="9525">
            <a:solidFill>
              <a:schemeClr val="tx1"/>
            </a:solidFill>
            <a:round/>
            <a:headEnd/>
            <a:tailEnd/>
          </a:ln>
        </p:spPr>
        <p:txBody>
          <a:bodyPr/>
          <a:lstStyle/>
          <a:p>
            <a:endParaRPr lang="id-ID"/>
          </a:p>
        </p:txBody>
      </p:sp>
      <p:sp>
        <p:nvSpPr>
          <p:cNvPr id="47121" name="Line 19"/>
          <p:cNvSpPr>
            <a:spLocks noChangeShapeType="1"/>
          </p:cNvSpPr>
          <p:nvPr/>
        </p:nvSpPr>
        <p:spPr bwMode="auto">
          <a:xfrm>
            <a:off x="3779838" y="981075"/>
            <a:ext cx="0" cy="287338"/>
          </a:xfrm>
          <a:prstGeom prst="line">
            <a:avLst/>
          </a:prstGeom>
          <a:noFill/>
          <a:ln w="9525">
            <a:solidFill>
              <a:schemeClr val="tx1"/>
            </a:solidFill>
            <a:round/>
            <a:headEnd type="triangle" w="med" len="med"/>
            <a:tailEnd type="triangle" w="med" len="med"/>
          </a:ln>
        </p:spPr>
        <p:txBody>
          <a:bodyPr/>
          <a:lstStyle/>
          <a:p>
            <a:endParaRPr lang="id-ID"/>
          </a:p>
        </p:txBody>
      </p:sp>
      <p:sp>
        <p:nvSpPr>
          <p:cNvPr id="47122" name="Rectangle 20"/>
          <p:cNvSpPr>
            <a:spLocks noChangeArrowheads="1"/>
          </p:cNvSpPr>
          <p:nvPr/>
        </p:nvSpPr>
        <p:spPr bwMode="auto">
          <a:xfrm>
            <a:off x="971550" y="4941888"/>
            <a:ext cx="2232025"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23" name="Rectangle 21"/>
          <p:cNvSpPr>
            <a:spLocks noChangeArrowheads="1"/>
          </p:cNvSpPr>
          <p:nvPr/>
        </p:nvSpPr>
        <p:spPr bwMode="auto">
          <a:xfrm>
            <a:off x="5219700" y="5803900"/>
            <a:ext cx="576263"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24" name="Rectangle 22"/>
          <p:cNvSpPr>
            <a:spLocks noChangeArrowheads="1"/>
          </p:cNvSpPr>
          <p:nvPr/>
        </p:nvSpPr>
        <p:spPr bwMode="auto">
          <a:xfrm>
            <a:off x="5219700" y="5516563"/>
            <a:ext cx="1152525"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25" name="Rectangle 23"/>
          <p:cNvSpPr>
            <a:spLocks noChangeArrowheads="1"/>
          </p:cNvSpPr>
          <p:nvPr/>
        </p:nvSpPr>
        <p:spPr bwMode="auto">
          <a:xfrm>
            <a:off x="5219700" y="5229225"/>
            <a:ext cx="1657350"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26" name="Rectangle 24"/>
          <p:cNvSpPr>
            <a:spLocks noChangeArrowheads="1"/>
          </p:cNvSpPr>
          <p:nvPr/>
        </p:nvSpPr>
        <p:spPr bwMode="auto">
          <a:xfrm>
            <a:off x="5219700" y="4940300"/>
            <a:ext cx="2232025" cy="2889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27" name="Line 25"/>
          <p:cNvSpPr>
            <a:spLocks noChangeShapeType="1"/>
          </p:cNvSpPr>
          <p:nvPr/>
        </p:nvSpPr>
        <p:spPr bwMode="auto">
          <a:xfrm>
            <a:off x="971550" y="4652963"/>
            <a:ext cx="0" cy="1655762"/>
          </a:xfrm>
          <a:prstGeom prst="line">
            <a:avLst/>
          </a:prstGeom>
          <a:noFill/>
          <a:ln w="9525">
            <a:solidFill>
              <a:schemeClr val="tx1"/>
            </a:solidFill>
            <a:round/>
            <a:headEnd/>
            <a:tailEnd/>
          </a:ln>
        </p:spPr>
        <p:txBody>
          <a:bodyPr/>
          <a:lstStyle/>
          <a:p>
            <a:endParaRPr lang="id-ID"/>
          </a:p>
        </p:txBody>
      </p:sp>
      <p:sp>
        <p:nvSpPr>
          <p:cNvPr id="47128" name="Line 26"/>
          <p:cNvSpPr>
            <a:spLocks noChangeShapeType="1"/>
          </p:cNvSpPr>
          <p:nvPr/>
        </p:nvSpPr>
        <p:spPr bwMode="auto">
          <a:xfrm>
            <a:off x="5219700" y="4652963"/>
            <a:ext cx="0" cy="1655762"/>
          </a:xfrm>
          <a:prstGeom prst="line">
            <a:avLst/>
          </a:prstGeom>
          <a:noFill/>
          <a:ln w="9525">
            <a:solidFill>
              <a:schemeClr val="tx1"/>
            </a:solidFill>
            <a:round/>
            <a:headEnd/>
            <a:tailEnd/>
          </a:ln>
        </p:spPr>
        <p:txBody>
          <a:bodyPr/>
          <a:lstStyle/>
          <a:p>
            <a:endParaRPr lang="id-ID"/>
          </a:p>
        </p:txBody>
      </p:sp>
      <p:sp>
        <p:nvSpPr>
          <p:cNvPr id="47129" name="Line 27"/>
          <p:cNvSpPr>
            <a:spLocks noChangeShapeType="1"/>
          </p:cNvSpPr>
          <p:nvPr/>
        </p:nvSpPr>
        <p:spPr bwMode="auto">
          <a:xfrm>
            <a:off x="3203575" y="5230813"/>
            <a:ext cx="0" cy="503237"/>
          </a:xfrm>
          <a:prstGeom prst="line">
            <a:avLst/>
          </a:prstGeom>
          <a:noFill/>
          <a:ln w="9525">
            <a:solidFill>
              <a:schemeClr val="tx1"/>
            </a:solidFill>
            <a:round/>
            <a:headEnd/>
            <a:tailEnd/>
          </a:ln>
        </p:spPr>
        <p:txBody>
          <a:bodyPr/>
          <a:lstStyle/>
          <a:p>
            <a:endParaRPr lang="id-ID"/>
          </a:p>
        </p:txBody>
      </p:sp>
      <p:sp>
        <p:nvSpPr>
          <p:cNvPr id="47130" name="Line 28"/>
          <p:cNvSpPr>
            <a:spLocks noChangeShapeType="1"/>
          </p:cNvSpPr>
          <p:nvPr/>
        </p:nvSpPr>
        <p:spPr bwMode="auto">
          <a:xfrm>
            <a:off x="3203575" y="4581525"/>
            <a:ext cx="0" cy="360363"/>
          </a:xfrm>
          <a:prstGeom prst="line">
            <a:avLst/>
          </a:prstGeom>
          <a:noFill/>
          <a:ln w="9525">
            <a:solidFill>
              <a:schemeClr val="tx1"/>
            </a:solidFill>
            <a:round/>
            <a:headEnd/>
            <a:tailEnd type="triangle" w="med" len="med"/>
          </a:ln>
        </p:spPr>
        <p:txBody>
          <a:bodyPr/>
          <a:lstStyle/>
          <a:p>
            <a:endParaRPr lang="id-ID"/>
          </a:p>
        </p:txBody>
      </p:sp>
      <p:sp>
        <p:nvSpPr>
          <p:cNvPr id="47131" name="Line 29"/>
          <p:cNvSpPr>
            <a:spLocks noChangeShapeType="1"/>
          </p:cNvSpPr>
          <p:nvPr/>
        </p:nvSpPr>
        <p:spPr bwMode="auto">
          <a:xfrm>
            <a:off x="7451725" y="4581525"/>
            <a:ext cx="0" cy="360363"/>
          </a:xfrm>
          <a:prstGeom prst="line">
            <a:avLst/>
          </a:prstGeom>
          <a:noFill/>
          <a:ln w="9525">
            <a:solidFill>
              <a:schemeClr val="tx1"/>
            </a:solidFill>
            <a:round/>
            <a:headEnd/>
            <a:tailEnd type="triangle" w="med" len="med"/>
          </a:ln>
        </p:spPr>
        <p:txBody>
          <a:bodyPr/>
          <a:lstStyle/>
          <a:p>
            <a:endParaRPr lang="id-ID"/>
          </a:p>
        </p:txBody>
      </p:sp>
      <p:sp>
        <p:nvSpPr>
          <p:cNvPr id="47132" name="Line 30"/>
          <p:cNvSpPr>
            <a:spLocks noChangeShapeType="1"/>
          </p:cNvSpPr>
          <p:nvPr/>
        </p:nvSpPr>
        <p:spPr bwMode="auto">
          <a:xfrm flipH="1">
            <a:off x="971550" y="5661025"/>
            <a:ext cx="2232025" cy="0"/>
          </a:xfrm>
          <a:prstGeom prst="line">
            <a:avLst/>
          </a:prstGeom>
          <a:noFill/>
          <a:ln w="9525">
            <a:solidFill>
              <a:schemeClr val="tx1"/>
            </a:solidFill>
            <a:round/>
            <a:headEnd type="triangle" w="med" len="med"/>
            <a:tailEnd type="triangle" w="med" len="med"/>
          </a:ln>
        </p:spPr>
        <p:txBody>
          <a:bodyPr/>
          <a:lstStyle/>
          <a:p>
            <a:endParaRPr lang="id-ID"/>
          </a:p>
        </p:txBody>
      </p:sp>
      <p:sp>
        <p:nvSpPr>
          <p:cNvPr id="47133" name="Line 31"/>
          <p:cNvSpPr>
            <a:spLocks noChangeShapeType="1"/>
          </p:cNvSpPr>
          <p:nvPr/>
        </p:nvSpPr>
        <p:spPr bwMode="auto">
          <a:xfrm>
            <a:off x="4067175" y="4581525"/>
            <a:ext cx="0" cy="360363"/>
          </a:xfrm>
          <a:prstGeom prst="line">
            <a:avLst/>
          </a:prstGeom>
          <a:noFill/>
          <a:ln w="9525">
            <a:solidFill>
              <a:schemeClr val="tx1"/>
            </a:solidFill>
            <a:round/>
            <a:headEnd/>
            <a:tailEnd type="triangle" w="med" len="med"/>
          </a:ln>
        </p:spPr>
        <p:txBody>
          <a:bodyPr/>
          <a:lstStyle/>
          <a:p>
            <a:endParaRPr lang="id-ID"/>
          </a:p>
        </p:txBody>
      </p:sp>
      <p:sp>
        <p:nvSpPr>
          <p:cNvPr id="47134" name="Line 32"/>
          <p:cNvSpPr>
            <a:spLocks noChangeShapeType="1"/>
          </p:cNvSpPr>
          <p:nvPr/>
        </p:nvSpPr>
        <p:spPr bwMode="auto">
          <a:xfrm>
            <a:off x="8243888" y="4581525"/>
            <a:ext cx="0" cy="360363"/>
          </a:xfrm>
          <a:prstGeom prst="line">
            <a:avLst/>
          </a:prstGeom>
          <a:noFill/>
          <a:ln w="9525">
            <a:solidFill>
              <a:schemeClr val="tx1"/>
            </a:solidFill>
            <a:round/>
            <a:headEnd/>
            <a:tailEnd type="triangle" w="med" len="med"/>
          </a:ln>
        </p:spPr>
        <p:txBody>
          <a:bodyPr/>
          <a:lstStyle/>
          <a:p>
            <a:endParaRPr lang="id-ID"/>
          </a:p>
        </p:txBody>
      </p:sp>
      <p:sp>
        <p:nvSpPr>
          <p:cNvPr id="47135" name="Line 33"/>
          <p:cNvSpPr>
            <a:spLocks noChangeShapeType="1"/>
          </p:cNvSpPr>
          <p:nvPr/>
        </p:nvSpPr>
        <p:spPr bwMode="auto">
          <a:xfrm flipH="1">
            <a:off x="755650" y="4724400"/>
            <a:ext cx="215900" cy="217488"/>
          </a:xfrm>
          <a:prstGeom prst="line">
            <a:avLst/>
          </a:prstGeom>
          <a:noFill/>
          <a:ln w="9525">
            <a:solidFill>
              <a:schemeClr val="tx1"/>
            </a:solidFill>
            <a:round/>
            <a:headEnd/>
            <a:tailEnd/>
          </a:ln>
        </p:spPr>
        <p:txBody>
          <a:bodyPr/>
          <a:lstStyle/>
          <a:p>
            <a:endParaRPr lang="id-ID"/>
          </a:p>
        </p:txBody>
      </p:sp>
      <p:sp>
        <p:nvSpPr>
          <p:cNvPr id="47136" name="Line 34"/>
          <p:cNvSpPr>
            <a:spLocks noChangeShapeType="1"/>
          </p:cNvSpPr>
          <p:nvPr/>
        </p:nvSpPr>
        <p:spPr bwMode="auto">
          <a:xfrm flipH="1">
            <a:off x="755650" y="4940300"/>
            <a:ext cx="215900" cy="217488"/>
          </a:xfrm>
          <a:prstGeom prst="line">
            <a:avLst/>
          </a:prstGeom>
          <a:noFill/>
          <a:ln w="9525">
            <a:solidFill>
              <a:schemeClr val="tx1"/>
            </a:solidFill>
            <a:round/>
            <a:headEnd/>
            <a:tailEnd/>
          </a:ln>
        </p:spPr>
        <p:txBody>
          <a:bodyPr/>
          <a:lstStyle/>
          <a:p>
            <a:endParaRPr lang="id-ID"/>
          </a:p>
        </p:txBody>
      </p:sp>
      <p:sp>
        <p:nvSpPr>
          <p:cNvPr id="47137" name="Line 35"/>
          <p:cNvSpPr>
            <a:spLocks noChangeShapeType="1"/>
          </p:cNvSpPr>
          <p:nvPr/>
        </p:nvSpPr>
        <p:spPr bwMode="auto">
          <a:xfrm flipH="1">
            <a:off x="755650" y="5156200"/>
            <a:ext cx="215900" cy="217488"/>
          </a:xfrm>
          <a:prstGeom prst="line">
            <a:avLst/>
          </a:prstGeom>
          <a:noFill/>
          <a:ln w="9525">
            <a:solidFill>
              <a:schemeClr val="tx1"/>
            </a:solidFill>
            <a:round/>
            <a:headEnd/>
            <a:tailEnd/>
          </a:ln>
        </p:spPr>
        <p:txBody>
          <a:bodyPr/>
          <a:lstStyle/>
          <a:p>
            <a:endParaRPr lang="id-ID"/>
          </a:p>
        </p:txBody>
      </p:sp>
      <p:sp>
        <p:nvSpPr>
          <p:cNvPr id="47138" name="Line 36"/>
          <p:cNvSpPr>
            <a:spLocks noChangeShapeType="1"/>
          </p:cNvSpPr>
          <p:nvPr/>
        </p:nvSpPr>
        <p:spPr bwMode="auto">
          <a:xfrm flipH="1">
            <a:off x="755650" y="5372100"/>
            <a:ext cx="215900" cy="217488"/>
          </a:xfrm>
          <a:prstGeom prst="line">
            <a:avLst/>
          </a:prstGeom>
          <a:noFill/>
          <a:ln w="9525">
            <a:solidFill>
              <a:schemeClr val="tx1"/>
            </a:solidFill>
            <a:round/>
            <a:headEnd/>
            <a:tailEnd/>
          </a:ln>
        </p:spPr>
        <p:txBody>
          <a:bodyPr/>
          <a:lstStyle/>
          <a:p>
            <a:endParaRPr lang="id-ID"/>
          </a:p>
        </p:txBody>
      </p:sp>
      <p:sp>
        <p:nvSpPr>
          <p:cNvPr id="47139" name="Line 37"/>
          <p:cNvSpPr>
            <a:spLocks noChangeShapeType="1"/>
          </p:cNvSpPr>
          <p:nvPr/>
        </p:nvSpPr>
        <p:spPr bwMode="auto">
          <a:xfrm flipH="1">
            <a:off x="755650" y="5588000"/>
            <a:ext cx="215900" cy="217488"/>
          </a:xfrm>
          <a:prstGeom prst="line">
            <a:avLst/>
          </a:prstGeom>
          <a:noFill/>
          <a:ln w="9525">
            <a:solidFill>
              <a:schemeClr val="tx1"/>
            </a:solidFill>
            <a:round/>
            <a:headEnd/>
            <a:tailEnd/>
          </a:ln>
        </p:spPr>
        <p:txBody>
          <a:bodyPr/>
          <a:lstStyle/>
          <a:p>
            <a:endParaRPr lang="id-ID"/>
          </a:p>
        </p:txBody>
      </p:sp>
      <p:sp>
        <p:nvSpPr>
          <p:cNvPr id="47140" name="Line 38"/>
          <p:cNvSpPr>
            <a:spLocks noChangeShapeType="1"/>
          </p:cNvSpPr>
          <p:nvPr/>
        </p:nvSpPr>
        <p:spPr bwMode="auto">
          <a:xfrm flipH="1">
            <a:off x="755650" y="5803900"/>
            <a:ext cx="215900" cy="217488"/>
          </a:xfrm>
          <a:prstGeom prst="line">
            <a:avLst/>
          </a:prstGeom>
          <a:noFill/>
          <a:ln w="9525">
            <a:solidFill>
              <a:schemeClr val="tx1"/>
            </a:solidFill>
            <a:round/>
            <a:headEnd/>
            <a:tailEnd/>
          </a:ln>
        </p:spPr>
        <p:txBody>
          <a:bodyPr/>
          <a:lstStyle/>
          <a:p>
            <a:endParaRPr lang="id-ID"/>
          </a:p>
        </p:txBody>
      </p:sp>
      <p:sp>
        <p:nvSpPr>
          <p:cNvPr id="47141" name="Line 39"/>
          <p:cNvSpPr>
            <a:spLocks noChangeShapeType="1"/>
          </p:cNvSpPr>
          <p:nvPr/>
        </p:nvSpPr>
        <p:spPr bwMode="auto">
          <a:xfrm flipH="1">
            <a:off x="755650" y="6019800"/>
            <a:ext cx="215900" cy="217488"/>
          </a:xfrm>
          <a:prstGeom prst="line">
            <a:avLst/>
          </a:prstGeom>
          <a:noFill/>
          <a:ln w="9525">
            <a:solidFill>
              <a:schemeClr val="tx1"/>
            </a:solidFill>
            <a:round/>
            <a:headEnd/>
            <a:tailEnd/>
          </a:ln>
        </p:spPr>
        <p:txBody>
          <a:bodyPr/>
          <a:lstStyle/>
          <a:p>
            <a:endParaRPr lang="id-ID"/>
          </a:p>
        </p:txBody>
      </p:sp>
      <p:sp>
        <p:nvSpPr>
          <p:cNvPr id="47142" name="Line 40"/>
          <p:cNvSpPr>
            <a:spLocks noChangeShapeType="1"/>
          </p:cNvSpPr>
          <p:nvPr/>
        </p:nvSpPr>
        <p:spPr bwMode="auto">
          <a:xfrm flipH="1">
            <a:off x="5003800" y="4724400"/>
            <a:ext cx="215900" cy="217488"/>
          </a:xfrm>
          <a:prstGeom prst="line">
            <a:avLst/>
          </a:prstGeom>
          <a:noFill/>
          <a:ln w="9525">
            <a:solidFill>
              <a:schemeClr val="tx1"/>
            </a:solidFill>
            <a:round/>
            <a:headEnd/>
            <a:tailEnd/>
          </a:ln>
        </p:spPr>
        <p:txBody>
          <a:bodyPr/>
          <a:lstStyle/>
          <a:p>
            <a:endParaRPr lang="id-ID"/>
          </a:p>
        </p:txBody>
      </p:sp>
      <p:sp>
        <p:nvSpPr>
          <p:cNvPr id="47143" name="Line 42"/>
          <p:cNvSpPr>
            <a:spLocks noChangeShapeType="1"/>
          </p:cNvSpPr>
          <p:nvPr/>
        </p:nvSpPr>
        <p:spPr bwMode="auto">
          <a:xfrm flipH="1">
            <a:off x="5003800" y="4940300"/>
            <a:ext cx="215900" cy="217488"/>
          </a:xfrm>
          <a:prstGeom prst="line">
            <a:avLst/>
          </a:prstGeom>
          <a:noFill/>
          <a:ln w="9525">
            <a:solidFill>
              <a:schemeClr val="tx1"/>
            </a:solidFill>
            <a:round/>
            <a:headEnd/>
            <a:tailEnd/>
          </a:ln>
        </p:spPr>
        <p:txBody>
          <a:bodyPr/>
          <a:lstStyle/>
          <a:p>
            <a:endParaRPr lang="id-ID"/>
          </a:p>
        </p:txBody>
      </p:sp>
      <p:sp>
        <p:nvSpPr>
          <p:cNvPr id="47144" name="Line 43"/>
          <p:cNvSpPr>
            <a:spLocks noChangeShapeType="1"/>
          </p:cNvSpPr>
          <p:nvPr/>
        </p:nvSpPr>
        <p:spPr bwMode="auto">
          <a:xfrm flipH="1">
            <a:off x="5003800" y="5156200"/>
            <a:ext cx="215900" cy="217488"/>
          </a:xfrm>
          <a:prstGeom prst="line">
            <a:avLst/>
          </a:prstGeom>
          <a:noFill/>
          <a:ln w="9525">
            <a:solidFill>
              <a:schemeClr val="tx1"/>
            </a:solidFill>
            <a:round/>
            <a:headEnd/>
            <a:tailEnd/>
          </a:ln>
        </p:spPr>
        <p:txBody>
          <a:bodyPr/>
          <a:lstStyle/>
          <a:p>
            <a:endParaRPr lang="id-ID"/>
          </a:p>
        </p:txBody>
      </p:sp>
      <p:sp>
        <p:nvSpPr>
          <p:cNvPr id="47145" name="Line 44"/>
          <p:cNvSpPr>
            <a:spLocks noChangeShapeType="1"/>
          </p:cNvSpPr>
          <p:nvPr/>
        </p:nvSpPr>
        <p:spPr bwMode="auto">
          <a:xfrm flipH="1">
            <a:off x="5003800" y="5372100"/>
            <a:ext cx="215900" cy="217488"/>
          </a:xfrm>
          <a:prstGeom prst="line">
            <a:avLst/>
          </a:prstGeom>
          <a:noFill/>
          <a:ln w="9525">
            <a:solidFill>
              <a:schemeClr val="tx1"/>
            </a:solidFill>
            <a:round/>
            <a:headEnd/>
            <a:tailEnd/>
          </a:ln>
        </p:spPr>
        <p:txBody>
          <a:bodyPr/>
          <a:lstStyle/>
          <a:p>
            <a:endParaRPr lang="id-ID"/>
          </a:p>
        </p:txBody>
      </p:sp>
      <p:sp>
        <p:nvSpPr>
          <p:cNvPr id="47146" name="Line 45"/>
          <p:cNvSpPr>
            <a:spLocks noChangeShapeType="1"/>
          </p:cNvSpPr>
          <p:nvPr/>
        </p:nvSpPr>
        <p:spPr bwMode="auto">
          <a:xfrm flipH="1">
            <a:off x="5003800" y="5588000"/>
            <a:ext cx="215900" cy="217488"/>
          </a:xfrm>
          <a:prstGeom prst="line">
            <a:avLst/>
          </a:prstGeom>
          <a:noFill/>
          <a:ln w="9525">
            <a:solidFill>
              <a:schemeClr val="tx1"/>
            </a:solidFill>
            <a:round/>
            <a:headEnd/>
            <a:tailEnd/>
          </a:ln>
        </p:spPr>
        <p:txBody>
          <a:bodyPr/>
          <a:lstStyle/>
          <a:p>
            <a:endParaRPr lang="id-ID"/>
          </a:p>
        </p:txBody>
      </p:sp>
      <p:sp>
        <p:nvSpPr>
          <p:cNvPr id="47147" name="Line 46"/>
          <p:cNvSpPr>
            <a:spLocks noChangeShapeType="1"/>
          </p:cNvSpPr>
          <p:nvPr/>
        </p:nvSpPr>
        <p:spPr bwMode="auto">
          <a:xfrm flipH="1">
            <a:off x="5003800" y="5803900"/>
            <a:ext cx="215900" cy="217488"/>
          </a:xfrm>
          <a:prstGeom prst="line">
            <a:avLst/>
          </a:prstGeom>
          <a:noFill/>
          <a:ln w="9525">
            <a:solidFill>
              <a:schemeClr val="tx1"/>
            </a:solidFill>
            <a:round/>
            <a:headEnd/>
            <a:tailEnd/>
          </a:ln>
        </p:spPr>
        <p:txBody>
          <a:bodyPr/>
          <a:lstStyle/>
          <a:p>
            <a:endParaRPr lang="id-ID"/>
          </a:p>
        </p:txBody>
      </p:sp>
      <p:sp>
        <p:nvSpPr>
          <p:cNvPr id="47148" name="Line 47"/>
          <p:cNvSpPr>
            <a:spLocks noChangeShapeType="1"/>
          </p:cNvSpPr>
          <p:nvPr/>
        </p:nvSpPr>
        <p:spPr bwMode="auto">
          <a:xfrm flipH="1">
            <a:off x="5003800" y="6019800"/>
            <a:ext cx="215900" cy="217488"/>
          </a:xfrm>
          <a:prstGeom prst="line">
            <a:avLst/>
          </a:prstGeom>
          <a:noFill/>
          <a:ln w="9525">
            <a:solidFill>
              <a:schemeClr val="tx1"/>
            </a:solidFill>
            <a:round/>
            <a:headEnd/>
            <a:tailEnd/>
          </a:ln>
        </p:spPr>
        <p:txBody>
          <a:bodyPr/>
          <a:lstStyle/>
          <a:p>
            <a:endParaRPr lang="id-ID"/>
          </a:p>
        </p:txBody>
      </p:sp>
      <p:sp>
        <p:nvSpPr>
          <p:cNvPr id="47149" name="Line 48"/>
          <p:cNvSpPr>
            <a:spLocks noChangeShapeType="1"/>
          </p:cNvSpPr>
          <p:nvPr/>
        </p:nvSpPr>
        <p:spPr bwMode="auto">
          <a:xfrm>
            <a:off x="8243888" y="5229225"/>
            <a:ext cx="0" cy="360363"/>
          </a:xfrm>
          <a:prstGeom prst="line">
            <a:avLst/>
          </a:prstGeom>
          <a:noFill/>
          <a:ln w="9525">
            <a:solidFill>
              <a:schemeClr val="tx1"/>
            </a:solidFill>
            <a:round/>
            <a:headEnd type="triangle" w="med" len="med"/>
            <a:tailEnd/>
          </a:ln>
        </p:spPr>
        <p:txBody>
          <a:bodyPr/>
          <a:lstStyle/>
          <a:p>
            <a:endParaRPr lang="id-ID"/>
          </a:p>
        </p:txBody>
      </p:sp>
      <p:sp>
        <p:nvSpPr>
          <p:cNvPr id="47150" name="Line 49"/>
          <p:cNvSpPr>
            <a:spLocks noChangeShapeType="1"/>
          </p:cNvSpPr>
          <p:nvPr/>
        </p:nvSpPr>
        <p:spPr bwMode="auto">
          <a:xfrm>
            <a:off x="4067175" y="5229225"/>
            <a:ext cx="0" cy="360363"/>
          </a:xfrm>
          <a:prstGeom prst="line">
            <a:avLst/>
          </a:prstGeom>
          <a:noFill/>
          <a:ln w="9525">
            <a:solidFill>
              <a:schemeClr val="tx1"/>
            </a:solidFill>
            <a:round/>
            <a:headEnd type="triangle" w="med" len="med"/>
            <a:tailEnd/>
          </a:ln>
        </p:spPr>
        <p:txBody>
          <a:bodyPr/>
          <a:lstStyle/>
          <a:p>
            <a:endParaRPr lang="id-ID"/>
          </a:p>
        </p:txBody>
      </p:sp>
      <p:sp>
        <p:nvSpPr>
          <p:cNvPr id="47151" name="Line 50"/>
          <p:cNvSpPr>
            <a:spLocks noChangeShapeType="1"/>
          </p:cNvSpPr>
          <p:nvPr/>
        </p:nvSpPr>
        <p:spPr bwMode="auto">
          <a:xfrm>
            <a:off x="3203575" y="4941888"/>
            <a:ext cx="1152525" cy="0"/>
          </a:xfrm>
          <a:prstGeom prst="line">
            <a:avLst/>
          </a:prstGeom>
          <a:noFill/>
          <a:ln w="9525">
            <a:solidFill>
              <a:schemeClr val="tx1"/>
            </a:solidFill>
            <a:prstDash val="dash"/>
            <a:round/>
            <a:headEnd/>
            <a:tailEnd/>
          </a:ln>
        </p:spPr>
        <p:txBody>
          <a:bodyPr/>
          <a:lstStyle/>
          <a:p>
            <a:endParaRPr lang="id-ID"/>
          </a:p>
        </p:txBody>
      </p:sp>
      <p:sp>
        <p:nvSpPr>
          <p:cNvPr id="47152" name="Line 51"/>
          <p:cNvSpPr>
            <a:spLocks noChangeShapeType="1"/>
          </p:cNvSpPr>
          <p:nvPr/>
        </p:nvSpPr>
        <p:spPr bwMode="auto">
          <a:xfrm>
            <a:off x="3203575" y="5229225"/>
            <a:ext cx="1152525" cy="0"/>
          </a:xfrm>
          <a:prstGeom prst="line">
            <a:avLst/>
          </a:prstGeom>
          <a:noFill/>
          <a:ln w="9525">
            <a:solidFill>
              <a:schemeClr val="tx1"/>
            </a:solidFill>
            <a:prstDash val="dash"/>
            <a:round/>
            <a:headEnd/>
            <a:tailEnd/>
          </a:ln>
        </p:spPr>
        <p:txBody>
          <a:bodyPr/>
          <a:lstStyle/>
          <a:p>
            <a:endParaRPr lang="id-ID"/>
          </a:p>
        </p:txBody>
      </p:sp>
      <p:sp>
        <p:nvSpPr>
          <p:cNvPr id="47153" name="Line 52"/>
          <p:cNvSpPr>
            <a:spLocks noChangeShapeType="1"/>
          </p:cNvSpPr>
          <p:nvPr/>
        </p:nvSpPr>
        <p:spPr bwMode="auto">
          <a:xfrm>
            <a:off x="7451725" y="5229225"/>
            <a:ext cx="1152525" cy="0"/>
          </a:xfrm>
          <a:prstGeom prst="line">
            <a:avLst/>
          </a:prstGeom>
          <a:noFill/>
          <a:ln w="9525">
            <a:solidFill>
              <a:schemeClr val="tx1"/>
            </a:solidFill>
            <a:prstDash val="dash"/>
            <a:round/>
            <a:headEnd/>
            <a:tailEnd/>
          </a:ln>
        </p:spPr>
        <p:txBody>
          <a:bodyPr/>
          <a:lstStyle/>
          <a:p>
            <a:endParaRPr lang="id-ID"/>
          </a:p>
        </p:txBody>
      </p:sp>
      <p:sp>
        <p:nvSpPr>
          <p:cNvPr id="47154" name="Line 53"/>
          <p:cNvSpPr>
            <a:spLocks noChangeShapeType="1"/>
          </p:cNvSpPr>
          <p:nvPr/>
        </p:nvSpPr>
        <p:spPr bwMode="auto">
          <a:xfrm>
            <a:off x="7451725" y="4941888"/>
            <a:ext cx="1152525" cy="0"/>
          </a:xfrm>
          <a:prstGeom prst="line">
            <a:avLst/>
          </a:prstGeom>
          <a:noFill/>
          <a:ln w="9525">
            <a:solidFill>
              <a:schemeClr val="tx1"/>
            </a:solidFill>
            <a:prstDash val="dash"/>
            <a:round/>
            <a:headEnd/>
            <a:tailEnd/>
          </a:ln>
        </p:spPr>
        <p:txBody>
          <a:bodyPr/>
          <a:lstStyle/>
          <a:p>
            <a:endParaRPr lang="id-ID"/>
          </a:p>
        </p:txBody>
      </p:sp>
      <p:sp>
        <p:nvSpPr>
          <p:cNvPr id="47155" name="Line 54"/>
          <p:cNvSpPr>
            <a:spLocks noChangeShapeType="1"/>
          </p:cNvSpPr>
          <p:nvPr/>
        </p:nvSpPr>
        <p:spPr bwMode="auto">
          <a:xfrm>
            <a:off x="4067175" y="4941888"/>
            <a:ext cx="0" cy="287337"/>
          </a:xfrm>
          <a:prstGeom prst="line">
            <a:avLst/>
          </a:prstGeom>
          <a:noFill/>
          <a:ln w="9525">
            <a:solidFill>
              <a:schemeClr val="tx1"/>
            </a:solidFill>
            <a:round/>
            <a:headEnd/>
            <a:tailEnd/>
          </a:ln>
        </p:spPr>
        <p:txBody>
          <a:bodyPr/>
          <a:lstStyle/>
          <a:p>
            <a:endParaRPr lang="id-ID"/>
          </a:p>
        </p:txBody>
      </p:sp>
      <p:sp>
        <p:nvSpPr>
          <p:cNvPr id="47156" name="Line 55"/>
          <p:cNvSpPr>
            <a:spLocks noChangeShapeType="1"/>
          </p:cNvSpPr>
          <p:nvPr/>
        </p:nvSpPr>
        <p:spPr bwMode="auto">
          <a:xfrm>
            <a:off x="8243888" y="4941888"/>
            <a:ext cx="0" cy="287337"/>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    n</a:t>
            </a:r>
            <a:r>
              <a:rPr lang="en-US" sz="2400" baseline="-25000" smtClean="0">
                <a:effectLst/>
              </a:rPr>
              <a:t>g</a:t>
            </a:r>
            <a:r>
              <a:rPr lang="en-US" sz="2400" smtClean="0">
                <a:effectLst/>
              </a:rPr>
              <a:t> = Jumlah daun bertingkat</a:t>
            </a:r>
            <a:br>
              <a:rPr lang="en-US" sz="2400" smtClean="0">
                <a:effectLst/>
              </a:rPr>
            </a:br>
            <a:r>
              <a:rPr lang="en-US" sz="2400" smtClean="0">
                <a:effectLst/>
              </a:rPr>
              <a:t>    n</a:t>
            </a:r>
            <a:r>
              <a:rPr lang="en-US" sz="2400" baseline="-25000" smtClean="0">
                <a:effectLst/>
              </a:rPr>
              <a:t>f</a:t>
            </a:r>
            <a:r>
              <a:rPr lang="en-US" sz="2400" smtClean="0">
                <a:effectLst/>
              </a:rPr>
              <a:t> = Jumlah daun seragam</a:t>
            </a:r>
            <a:br>
              <a:rPr lang="en-US" sz="2400" smtClean="0">
                <a:effectLst/>
              </a:rPr>
            </a:br>
            <a:r>
              <a:rPr lang="en-US" sz="2400" smtClean="0">
                <a:effectLst/>
              </a:rPr>
              <a:t>    n = n</a:t>
            </a:r>
            <a:r>
              <a:rPr lang="en-US" sz="2400" baseline="-25000" smtClean="0">
                <a:effectLst/>
              </a:rPr>
              <a:t>g</a:t>
            </a:r>
            <a:r>
              <a:rPr lang="en-US" sz="2400" smtClean="0">
                <a:effectLst/>
              </a:rPr>
              <a:t> + n</a:t>
            </a:r>
            <a:r>
              <a:rPr lang="en-US" sz="2400" baseline="-25000" smtClean="0">
                <a:effectLst/>
              </a:rPr>
              <a:t>f</a:t>
            </a:r>
            <a:r>
              <a:rPr lang="en-US" sz="2400" smtClean="0">
                <a:effectLst/>
              </a:rPr>
              <a:t/>
            </a:r>
            <a:br>
              <a:rPr lang="en-US" sz="2400" smtClean="0">
                <a:effectLst/>
              </a:rPr>
            </a:br>
            <a:r>
              <a:rPr lang="en-US" sz="2400" smtClean="0">
                <a:effectLst/>
              </a:rPr>
              <a:t>    </a:t>
            </a:r>
            <a:br>
              <a:rPr lang="en-US" sz="2400" smtClean="0">
                <a:effectLst/>
              </a:rPr>
            </a:br>
            <a:r>
              <a:rPr lang="en-US" sz="2400" smtClean="0">
                <a:effectLst/>
              </a:rPr>
              <a:t>    Tegangan lentur pada daun seragam : </a:t>
            </a:r>
            <a:br>
              <a:rPr lang="en-US" sz="2400" smtClean="0">
                <a:effectLst/>
              </a:rPr>
            </a:br>
            <a:r>
              <a:rPr lang="en-US" sz="2400" smtClean="0">
                <a:effectLst/>
              </a:rPr>
              <a:t>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f</a:t>
            </a:r>
            <a:r>
              <a:rPr lang="en-US" sz="2400" smtClean="0">
                <a:effectLst/>
                <a:cs typeface="Times New Roman" pitchFamily="18" charset="0"/>
              </a:rPr>
              <a:t> = 18</a:t>
            </a:r>
            <a:r>
              <a:rPr lang="en-US" sz="2400" smtClean="0">
                <a:effectLst/>
                <a:cs typeface="Tahoma" pitchFamily="34" charset="0"/>
              </a:rPr>
              <a:t> </a:t>
            </a:r>
            <a:r>
              <a:rPr lang="en-US" sz="2400" smtClean="0">
                <a:effectLst/>
              </a:rPr>
              <a:t>F </a:t>
            </a:r>
            <a:r>
              <a:rPr lang="en-US" sz="2400" smtClean="0">
                <a:effectLst/>
                <a:cs typeface="Tahoma" pitchFamily="34" charset="0"/>
              </a:rPr>
              <a:t>ℓ / (2 </a:t>
            </a:r>
            <a:r>
              <a:rPr lang="en-US" sz="2400" smtClean="0">
                <a:effectLst/>
              </a:rPr>
              <a:t>n</a:t>
            </a:r>
            <a:r>
              <a:rPr lang="en-US" sz="2400" baseline="-25000" smtClean="0">
                <a:effectLst/>
              </a:rPr>
              <a:t>g</a:t>
            </a:r>
            <a:r>
              <a:rPr lang="en-US" sz="2400" smtClean="0">
                <a:effectLst/>
              </a:rPr>
              <a:t> + 3 n</a:t>
            </a:r>
            <a:r>
              <a:rPr lang="en-US" sz="2400" baseline="-25000" smtClean="0">
                <a:effectLst/>
              </a:rPr>
              <a:t>f</a:t>
            </a:r>
            <a:r>
              <a:rPr lang="en-US" sz="2400" smtClean="0">
                <a:effectLst/>
                <a:cs typeface="Tahoma" pitchFamily="34" charset="0"/>
              </a:rPr>
              <a:t>) </a:t>
            </a:r>
            <a:r>
              <a:rPr lang="en-US" sz="2400" smtClean="0">
                <a:effectLst/>
              </a:rPr>
              <a:t>b t</a:t>
            </a:r>
            <a:r>
              <a:rPr lang="en-US" sz="2400" baseline="30000" smtClean="0">
                <a:effectLst/>
              </a:rPr>
              <a:t>2</a:t>
            </a:r>
            <a:r>
              <a:rPr lang="en-US" sz="2400" smtClean="0">
                <a:effectLst/>
              </a:rPr>
              <a:t/>
            </a:r>
            <a:br>
              <a:rPr lang="en-US" sz="2400" smtClean="0">
                <a:effectLst/>
              </a:rPr>
            </a:br>
            <a:r>
              <a:rPr lang="en-US" sz="2400" smtClean="0">
                <a:effectLst/>
              </a:rPr>
              <a:t>    </a:t>
            </a:r>
            <a:br>
              <a:rPr lang="en-US" sz="2400" smtClean="0">
                <a:effectLst/>
              </a:rPr>
            </a:br>
            <a:r>
              <a:rPr lang="en-US" sz="2400" smtClean="0">
                <a:effectLst/>
              </a:rPr>
              <a:t>    Tegangan lentur pada daun bertingkat : </a:t>
            </a:r>
            <a:br>
              <a:rPr lang="en-US" sz="2400" smtClean="0">
                <a:effectLst/>
              </a:rPr>
            </a:br>
            <a:r>
              <a:rPr lang="en-US" sz="2400" smtClean="0">
                <a:effectLst/>
              </a:rPr>
              <a:t>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g</a:t>
            </a:r>
            <a:r>
              <a:rPr lang="en-US" sz="2400" smtClean="0">
                <a:effectLst/>
                <a:cs typeface="Times New Roman" pitchFamily="18" charset="0"/>
              </a:rPr>
              <a:t> = 12</a:t>
            </a:r>
            <a:r>
              <a:rPr lang="en-US" sz="2400" smtClean="0">
                <a:effectLst/>
                <a:cs typeface="Tahoma" pitchFamily="34" charset="0"/>
              </a:rPr>
              <a:t> </a:t>
            </a:r>
            <a:r>
              <a:rPr lang="en-US" sz="2400" smtClean="0">
                <a:effectLst/>
              </a:rPr>
              <a:t>F </a:t>
            </a:r>
            <a:r>
              <a:rPr lang="en-US" sz="2400" smtClean="0">
                <a:effectLst/>
                <a:cs typeface="Tahoma" pitchFamily="34" charset="0"/>
              </a:rPr>
              <a:t>ℓ / (2 </a:t>
            </a:r>
            <a:r>
              <a:rPr lang="en-US" sz="2400" smtClean="0">
                <a:effectLst/>
              </a:rPr>
              <a:t>n</a:t>
            </a:r>
            <a:r>
              <a:rPr lang="en-US" sz="2400" baseline="-25000" smtClean="0">
                <a:effectLst/>
              </a:rPr>
              <a:t>g</a:t>
            </a:r>
            <a:r>
              <a:rPr lang="en-US" sz="2400" smtClean="0">
                <a:effectLst/>
              </a:rPr>
              <a:t> + 3 n</a:t>
            </a:r>
            <a:r>
              <a:rPr lang="en-US" sz="2400" baseline="-25000" smtClean="0">
                <a:effectLst/>
              </a:rPr>
              <a:t>f</a:t>
            </a:r>
            <a:r>
              <a:rPr lang="en-US" sz="2400" smtClean="0">
                <a:effectLst/>
                <a:cs typeface="Tahoma" pitchFamily="34" charset="0"/>
              </a:rPr>
              <a:t>) </a:t>
            </a:r>
            <a:r>
              <a:rPr lang="en-US" sz="2400" smtClean="0">
                <a:effectLst/>
              </a:rPr>
              <a:t>b t</a:t>
            </a:r>
            <a:r>
              <a:rPr lang="en-US" sz="2400" baseline="30000" smtClean="0">
                <a:effectLst/>
              </a:rPr>
              <a:t>2</a:t>
            </a:r>
            <a:r>
              <a:rPr lang="en-US" sz="2400" smtClean="0">
                <a:effectLst/>
              </a:rPr>
              <a:t/>
            </a:r>
            <a:br>
              <a:rPr lang="en-US" sz="2400" smtClean="0">
                <a:effectLst/>
              </a:rPr>
            </a:br>
            <a:r>
              <a:rPr lang="en-US" sz="2400" smtClean="0">
                <a:effectLst/>
              </a:rPr>
              <a:t>    </a:t>
            </a:r>
            <a:br>
              <a:rPr lang="en-US" sz="2400" smtClean="0">
                <a:effectLst/>
              </a:rPr>
            </a:br>
            <a:r>
              <a:rPr lang="en-US" sz="2400" smtClean="0">
                <a:effectLst/>
              </a:rPr>
              <a:t>    Defleksi total : </a:t>
            </a:r>
            <a:br>
              <a:rPr lang="en-US" sz="2400" smtClean="0">
                <a:effectLst/>
              </a:rPr>
            </a:br>
            <a:r>
              <a:rPr lang="en-US" sz="2400" smtClean="0">
                <a:effectLst/>
              </a:rPr>
              <a:t>	</a:t>
            </a:r>
            <a:r>
              <a:rPr lang="el-GR" sz="2400" smtClean="0">
                <a:effectLst/>
                <a:cs typeface="Tahoma" pitchFamily="34" charset="0"/>
              </a:rPr>
              <a:t>δ</a:t>
            </a:r>
            <a:r>
              <a:rPr lang="en-US" sz="2400" smtClean="0">
                <a:effectLst/>
                <a:cs typeface="Times New Roman" pitchFamily="18" charset="0"/>
              </a:rPr>
              <a:t> = 12</a:t>
            </a:r>
            <a:r>
              <a:rPr lang="en-US" sz="2400" smtClean="0">
                <a:effectLst/>
                <a:cs typeface="Tahoma" pitchFamily="34" charset="0"/>
              </a:rPr>
              <a:t> </a:t>
            </a:r>
            <a:r>
              <a:rPr lang="en-US" sz="2400" smtClean="0">
                <a:effectLst/>
              </a:rPr>
              <a:t>F </a:t>
            </a:r>
            <a:r>
              <a:rPr lang="en-US" sz="2400" smtClean="0">
                <a:effectLst/>
                <a:cs typeface="Tahoma" pitchFamily="34" charset="0"/>
              </a:rPr>
              <a:t>ℓ</a:t>
            </a:r>
            <a:r>
              <a:rPr lang="en-US" sz="2400" baseline="30000" smtClean="0">
                <a:effectLst/>
                <a:cs typeface="Tahoma" pitchFamily="34" charset="0"/>
              </a:rPr>
              <a:t>3</a:t>
            </a:r>
            <a:r>
              <a:rPr lang="en-US" sz="2400" smtClean="0">
                <a:effectLst/>
                <a:cs typeface="Tahoma" pitchFamily="34" charset="0"/>
              </a:rPr>
              <a:t> / (2 </a:t>
            </a:r>
            <a:r>
              <a:rPr lang="en-US" sz="2400" smtClean="0">
                <a:effectLst/>
              </a:rPr>
              <a:t>n</a:t>
            </a:r>
            <a:r>
              <a:rPr lang="en-US" sz="2400" baseline="-25000" smtClean="0">
                <a:effectLst/>
              </a:rPr>
              <a:t>g</a:t>
            </a:r>
            <a:r>
              <a:rPr lang="en-US" sz="2400" smtClean="0">
                <a:effectLst/>
              </a:rPr>
              <a:t> + 3 n</a:t>
            </a:r>
            <a:r>
              <a:rPr lang="en-US" sz="2400" baseline="-25000" smtClean="0">
                <a:effectLst/>
              </a:rPr>
              <a:t>f</a:t>
            </a:r>
            <a:r>
              <a:rPr lang="en-US" sz="2400" smtClean="0">
                <a:effectLst/>
                <a:cs typeface="Tahoma" pitchFamily="34" charset="0"/>
              </a:rPr>
              <a:t>) E </a:t>
            </a:r>
            <a:r>
              <a:rPr lang="en-US" sz="2400" smtClean="0">
                <a:effectLst/>
              </a:rPr>
              <a:t>b t</a:t>
            </a:r>
            <a:r>
              <a:rPr lang="en-US" sz="2400" baseline="30000" smtClean="0">
                <a:effectLst/>
              </a:rPr>
              <a:t>3</a:t>
            </a:r>
            <a:r>
              <a:rPr lang="en-US" sz="2400" smtClean="0">
                <a:effectLst/>
              </a:rPr>
              <a:t/>
            </a:r>
            <a:br>
              <a:rPr lang="en-US" sz="2400" smtClean="0">
                <a:effectLst/>
              </a:rPr>
            </a:br>
            <a:endParaRPr lang="en-GB" sz="2400" smtClean="0">
              <a:effectLs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KOPLING TETAP</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Merupakan elemen mesin yang berfungsi sebagai penerus putaran dan daya dari poros penggerak ke poros yang digerakkan secara kontinu (tanpa terjadi slip), dimana kedua poros tersebut terletak pada satu garis lurus.</a:t>
            </a:r>
            <a:br>
              <a:rPr lang="en-US" sz="2400" smtClean="0">
                <a:effectLst/>
              </a:rPr>
            </a:br>
            <a:r>
              <a:rPr lang="en-US" sz="2400" smtClean="0">
                <a:effectLst/>
              </a:rPr>
              <a:t/>
            </a:r>
            <a:br>
              <a:rPr lang="en-US" sz="2400" smtClean="0">
                <a:effectLst/>
              </a:rPr>
            </a:br>
            <a:r>
              <a:rPr lang="en-US" sz="2400" smtClean="0">
                <a:effectLst/>
              </a:rPr>
              <a:t>Konstruksi kopling tetap selalu dalam keadaan tersambung, sehingga setiap elemen menjadi satu kesatuan gerak.</a:t>
            </a:r>
            <a:endParaRPr lang="en-GB" sz="2400" u="sng" smtClean="0">
              <a:effectLs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Jenis-jenis kopling tetap adalah :</a:t>
            </a:r>
            <a:br>
              <a:rPr lang="en-US" sz="2400" smtClean="0">
                <a:effectLst/>
              </a:rPr>
            </a:br>
            <a:r>
              <a:rPr lang="en-US" sz="2400" smtClean="0">
                <a:effectLst/>
              </a:rPr>
              <a:t>1. Kopling kaku</a:t>
            </a:r>
            <a:br>
              <a:rPr lang="en-US" sz="2400" smtClean="0">
                <a:effectLst/>
              </a:rPr>
            </a:br>
            <a:r>
              <a:rPr lang="en-US" sz="2400" smtClean="0">
                <a:effectLst/>
              </a:rPr>
              <a:t>	Kopling bus dan kopling flens</a:t>
            </a:r>
            <a:br>
              <a:rPr lang="en-US" sz="2400" smtClean="0">
                <a:effectLst/>
              </a:rPr>
            </a:br>
            <a:r>
              <a:rPr lang="en-US" sz="2400" smtClean="0">
                <a:effectLst/>
              </a:rPr>
              <a:t>2. Kopling luwes</a:t>
            </a:r>
            <a:br>
              <a:rPr lang="en-US" sz="2400" smtClean="0">
                <a:effectLst/>
              </a:rPr>
            </a:br>
            <a:r>
              <a:rPr lang="en-US" sz="2400" smtClean="0">
                <a:effectLst/>
              </a:rPr>
              <a:t>	Kopling karet, kopling gigi dan kopling rantai</a:t>
            </a:r>
            <a:br>
              <a:rPr lang="en-US" sz="2400" smtClean="0">
                <a:effectLst/>
              </a:rPr>
            </a:br>
            <a:r>
              <a:rPr lang="en-US" sz="2400" smtClean="0">
                <a:effectLst/>
              </a:rPr>
              <a:t>3. Kopling universal</a:t>
            </a:r>
            <a:br>
              <a:rPr lang="en-US" sz="2400" smtClean="0">
                <a:effectLst/>
              </a:rPr>
            </a:br>
            <a:r>
              <a:rPr lang="en-US" sz="2400" smtClean="0">
                <a:effectLst/>
              </a:rPr>
              <a:t>	Kopling Hook dan kopling universal tetap</a:t>
            </a:r>
            <a:endParaRPr lang="en-GB" sz="2400" smtClean="0">
              <a:effectLs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Ada beberapa pertimbangan dalam perencanaan kopling tetap :</a:t>
            </a:r>
            <a:br>
              <a:rPr lang="en-US" sz="2400" smtClean="0">
                <a:effectLst/>
              </a:rPr>
            </a:br>
            <a:r>
              <a:rPr lang="en-US" sz="2400" smtClean="0">
                <a:effectLst/>
              </a:rPr>
              <a:t>1. Pemasangan yang mudah dan cepat</a:t>
            </a:r>
            <a:br>
              <a:rPr lang="en-US" sz="2400" smtClean="0">
                <a:effectLst/>
              </a:rPr>
            </a:br>
            <a:r>
              <a:rPr lang="en-US" sz="2400" smtClean="0">
                <a:effectLst/>
              </a:rPr>
              <a:t>2. Konstruksi ringan dan fleksibel </a:t>
            </a:r>
            <a:br>
              <a:rPr lang="en-US" sz="2400" smtClean="0">
                <a:effectLst/>
              </a:rPr>
            </a:br>
            <a:r>
              <a:rPr lang="en-US" sz="2400" smtClean="0">
                <a:effectLst/>
              </a:rPr>
              <a:t>3. Aman pada putaran tinggi dan tahan getaran</a:t>
            </a:r>
            <a:br>
              <a:rPr lang="en-US" sz="2400" smtClean="0">
                <a:effectLst/>
              </a:rPr>
            </a:br>
            <a:r>
              <a:rPr lang="en-US" sz="2400" smtClean="0">
                <a:effectLst/>
              </a:rPr>
              <a:t>4. Mencegah pembebanan yang berlebih</a:t>
            </a:r>
            <a:br>
              <a:rPr lang="en-US" sz="2400" smtClean="0">
                <a:effectLst/>
              </a:rPr>
            </a:br>
            <a:r>
              <a:rPr lang="en-US" sz="2400" smtClean="0">
                <a:effectLst/>
              </a:rPr>
              <a:t>5. Kemungkinan gerakan aksial pada porosnya sangat kecil </a:t>
            </a:r>
            <a:endParaRPr lang="en-GB" sz="2400" smtClean="0">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Perencanaan Perhitungan</a:t>
            </a:r>
            <a:br>
              <a:rPr lang="en-US" sz="2400" u="sng" smtClean="0">
                <a:effectLst/>
              </a:rPr>
            </a:br>
            <a:r>
              <a:rPr lang="en-US" sz="2400" smtClean="0">
                <a:effectLst/>
              </a:rPr>
              <a:t/>
            </a:r>
            <a:br>
              <a:rPr lang="en-US" sz="2400" smtClean="0">
                <a:effectLst/>
              </a:rPr>
            </a:br>
            <a:r>
              <a:rPr lang="en-US" sz="2400" smtClean="0">
                <a:effectLst/>
              </a:rPr>
              <a:t>Daya rencana, P</a:t>
            </a:r>
            <a:r>
              <a:rPr lang="en-US" sz="2400" baseline="-25000" smtClean="0">
                <a:effectLst/>
              </a:rPr>
              <a:t>d </a:t>
            </a:r>
            <a:r>
              <a:rPr lang="en-US" sz="2400" smtClean="0">
                <a:effectLst/>
              </a:rPr>
              <a:t>= P </a:t>
            </a:r>
            <a:r>
              <a:rPr lang="en-US" sz="2400" smtClean="0">
                <a:effectLst/>
                <a:cs typeface="Tahoma" pitchFamily="34" charset="0"/>
              </a:rPr>
              <a:t>ƒ</a:t>
            </a:r>
            <a:r>
              <a:rPr lang="en-US" sz="2400" baseline="-25000" smtClean="0">
                <a:effectLst/>
              </a:rPr>
              <a:t>c	</a:t>
            </a:r>
            <a:r>
              <a:rPr lang="en-US" sz="2400" smtClean="0">
                <a:effectLst/>
              </a:rPr>
              <a:t>	P = Daya (kW)</a:t>
            </a:r>
            <a:br>
              <a:rPr lang="en-US" sz="2400" smtClean="0">
                <a:effectLst/>
              </a:rPr>
            </a:br>
            <a:r>
              <a:rPr lang="en-US" sz="2400" smtClean="0">
                <a:effectLst/>
              </a:rPr>
              <a:t>					</a:t>
            </a:r>
            <a:r>
              <a:rPr lang="en-US" sz="2400" smtClean="0">
                <a:effectLst/>
                <a:cs typeface="Tahoma" pitchFamily="34" charset="0"/>
              </a:rPr>
              <a:t>ƒ</a:t>
            </a:r>
            <a:r>
              <a:rPr lang="en-US" sz="2400" baseline="-25000" smtClean="0">
                <a:effectLst/>
              </a:rPr>
              <a:t>c </a:t>
            </a:r>
            <a:r>
              <a:rPr lang="en-US" sz="2400" smtClean="0">
                <a:effectLst/>
              </a:rPr>
              <a:t>= Faktor koreksi untuk 					       daya rata-rata yang 					       diperlukan (1,2 – 2)</a:t>
            </a:r>
            <a:br>
              <a:rPr lang="en-US" sz="2400" smtClean="0">
                <a:effectLst/>
              </a:rPr>
            </a:br>
            <a:r>
              <a:rPr lang="en-US" sz="2400" smtClean="0">
                <a:effectLst/>
              </a:rPr>
              <a:t/>
            </a:r>
            <a:br>
              <a:rPr lang="en-US" sz="2400" smtClean="0">
                <a:effectLst/>
              </a:rPr>
            </a:br>
            <a:r>
              <a:rPr lang="en-US" sz="2400" smtClean="0">
                <a:effectLst/>
              </a:rPr>
              <a:t>Torsi, T = 9,74 x 10</a:t>
            </a:r>
            <a:r>
              <a:rPr lang="en-US" sz="2400" baseline="30000" smtClean="0">
                <a:effectLst/>
              </a:rPr>
              <a:t>5</a:t>
            </a:r>
            <a:r>
              <a:rPr lang="en-US" sz="2400" smtClean="0">
                <a:effectLst/>
              </a:rPr>
              <a:t> (P</a:t>
            </a:r>
            <a:r>
              <a:rPr lang="en-US" sz="2400" baseline="-25000" smtClean="0">
                <a:effectLst/>
              </a:rPr>
              <a:t>d </a:t>
            </a:r>
            <a:r>
              <a:rPr lang="en-US" sz="2400" smtClean="0">
                <a:effectLst/>
              </a:rPr>
              <a:t>/ n</a:t>
            </a:r>
            <a:r>
              <a:rPr lang="en-US" sz="2400" baseline="-25000" smtClean="0">
                <a:effectLst/>
              </a:rPr>
              <a:t>1</a:t>
            </a:r>
            <a:r>
              <a:rPr lang="en-US" sz="2400" smtClean="0">
                <a:effectLst/>
              </a:rPr>
              <a:t>)	n</a:t>
            </a:r>
            <a:r>
              <a:rPr lang="en-US" sz="2400" baseline="-25000" smtClean="0">
                <a:effectLst/>
              </a:rPr>
              <a:t>1</a:t>
            </a:r>
            <a:r>
              <a:rPr lang="en-US" sz="2400" smtClean="0">
                <a:effectLst/>
              </a:rPr>
              <a:t> = Putaran (rpm)</a:t>
            </a:r>
            <a:br>
              <a:rPr lang="en-US" sz="2400" smtClean="0">
                <a:effectLst/>
              </a:rPr>
            </a:br>
            <a:r>
              <a:rPr lang="en-US" sz="2400" smtClean="0">
                <a:effectLst/>
              </a:rPr>
              <a:t/>
            </a:r>
            <a:br>
              <a:rPr lang="en-US" sz="2400" smtClean="0">
                <a:effectLst/>
              </a:rPr>
            </a:br>
            <a:r>
              <a:rPr lang="en-US" sz="2400" smtClean="0">
                <a:effectLst/>
              </a:rPr>
              <a:t>Tegangan tarik,</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b</a:t>
            </a:r>
            <a:r>
              <a:rPr lang="en-US" sz="2400" smtClean="0">
                <a:effectLst/>
                <a:cs typeface="Times New Roman" pitchFamily="18" charset="0"/>
              </a:rPr>
              <a:t> = 100 h + 20	h = Konstanta kadar 					      karbon pada bahan 					      baja (0,2% - 0,3%)</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rPr>
              <a:t>Tegangan geser,</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a</a:t>
            </a:r>
            <a:r>
              <a:rPr lang="en-US" sz="2400" smtClean="0">
                <a:effectLst/>
                <a:cs typeface="Times New Roman" pitchFamily="18" charset="0"/>
              </a:rPr>
              <a:t> =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b</a:t>
            </a:r>
            <a:r>
              <a:rPr lang="en-US" sz="2400" smtClean="0">
                <a:effectLst/>
                <a:cs typeface="Times New Roman" pitchFamily="18" charset="0"/>
              </a:rPr>
              <a:t> / (S</a:t>
            </a:r>
            <a:r>
              <a:rPr lang="en-US" sz="2400" baseline="-25000" smtClean="0">
                <a:effectLst/>
                <a:cs typeface="Times New Roman" pitchFamily="18" charset="0"/>
              </a:rPr>
              <a:t>f1 </a:t>
            </a:r>
            <a:r>
              <a:rPr lang="en-US" sz="2400" smtClean="0">
                <a:effectLst/>
                <a:cs typeface="Times New Roman" pitchFamily="18" charset="0"/>
              </a:rPr>
              <a:t>S</a:t>
            </a:r>
            <a:r>
              <a:rPr lang="en-US" sz="2400" baseline="-25000" smtClean="0">
                <a:effectLst/>
                <a:cs typeface="Times New Roman" pitchFamily="18" charset="0"/>
              </a:rPr>
              <a:t>f2</a:t>
            </a:r>
            <a:r>
              <a:rPr lang="en-US" sz="2400" smtClean="0">
                <a:effectLst/>
                <a:cs typeface="Times New Roman" pitchFamily="18" charset="0"/>
              </a:rPr>
              <a:t>)	S</a:t>
            </a:r>
            <a:r>
              <a:rPr lang="en-US" sz="2400" baseline="-25000" smtClean="0">
                <a:effectLst/>
                <a:cs typeface="Times New Roman" pitchFamily="18" charset="0"/>
              </a:rPr>
              <a:t>f1 </a:t>
            </a:r>
            <a:r>
              <a:rPr lang="en-US" sz="2400" smtClean="0">
                <a:effectLst/>
                <a:cs typeface="Times New Roman" pitchFamily="18" charset="0"/>
              </a:rPr>
              <a:t>= Konstanta faktor 					        keamanan (5 – 6)				       	S</a:t>
            </a:r>
            <a:r>
              <a:rPr lang="en-US" sz="2400" baseline="-25000" smtClean="0">
                <a:effectLst/>
                <a:cs typeface="Times New Roman" pitchFamily="18" charset="0"/>
              </a:rPr>
              <a:t>f2</a:t>
            </a:r>
            <a:r>
              <a:rPr lang="en-US" sz="2400" smtClean="0">
                <a:effectLst/>
                <a:cs typeface="Times New Roman" pitchFamily="18" charset="0"/>
              </a:rPr>
              <a:t> = Konstanta faktor 					        keamanan (1,5 – 2)</a:t>
            </a:r>
            <a:endParaRPr lang="el-GR" sz="2400" smtClean="0">
              <a:effectLst/>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274638"/>
            <a:ext cx="8229600" cy="6323012"/>
          </a:xfrm>
        </p:spPr>
        <p:txBody>
          <a:bodyPr/>
          <a:lstStyle/>
          <a:p>
            <a:pPr algn="l" eaLnBrk="1" hangingPunct="1">
              <a:defRPr/>
            </a:pPr>
            <a:r>
              <a:rPr lang="en-US" sz="2400" u="sng" smtClean="0"/>
              <a:t>Tegangan (Stress) </a:t>
            </a:r>
            <a:r>
              <a:rPr lang="en-US" sz="2400" smtClean="0"/>
              <a:t/>
            </a:r>
            <a:br>
              <a:rPr lang="en-US" sz="2400" smtClean="0"/>
            </a:br>
            <a:r>
              <a:rPr lang="en-US" sz="2400" smtClean="0"/>
              <a:t>	Beban gaya setiap satuan luas bidang yang 	menahan beban.</a:t>
            </a:r>
            <a:br>
              <a:rPr lang="en-US" sz="2400" smtClean="0"/>
            </a:br>
            <a:r>
              <a:rPr lang="en-US" sz="2400" smtClean="0"/>
              <a:t/>
            </a:r>
            <a:br>
              <a:rPr lang="en-US" sz="2400" smtClean="0"/>
            </a:br>
            <a:r>
              <a:rPr lang="en-US" sz="2400" smtClean="0"/>
              <a:t>Jenis-jenis tegangan :</a:t>
            </a:r>
            <a:br>
              <a:rPr lang="en-US" sz="2400" smtClean="0"/>
            </a:br>
            <a:r>
              <a:rPr lang="en-US" sz="2400" smtClean="0"/>
              <a:t>a. Tegangan normal </a:t>
            </a:r>
            <a:br>
              <a:rPr lang="en-US" sz="2400" smtClean="0"/>
            </a:br>
            <a:r>
              <a:rPr lang="en-US" sz="2400" smtClean="0"/>
              <a:t>	- Tegangan tarik (tensile)</a:t>
            </a:r>
            <a:br>
              <a:rPr lang="en-US" sz="2400" smtClean="0"/>
            </a:br>
            <a:r>
              <a:rPr lang="en-US" sz="2400" smtClean="0"/>
              <a:t/>
            </a:r>
            <a:br>
              <a:rPr lang="en-US" sz="2400" smtClean="0"/>
            </a:br>
            <a:r>
              <a:rPr lang="en-US" sz="2400" smtClean="0"/>
              <a:t/>
            </a:r>
            <a:br>
              <a:rPr lang="en-US" sz="2400" smtClean="0"/>
            </a:br>
            <a:r>
              <a:rPr lang="en-US" sz="2400" smtClean="0"/>
              <a:t/>
            </a:r>
            <a:br>
              <a:rPr lang="en-US" sz="2400" smtClean="0"/>
            </a:br>
            <a:r>
              <a:rPr lang="en-US" sz="2400" smtClean="0"/>
              <a:t>	- Tegangan tekan (compressive)</a:t>
            </a:r>
            <a:br>
              <a:rPr lang="en-US" sz="2400" smtClean="0"/>
            </a:br>
            <a:r>
              <a:rPr lang="en-US" sz="2400" smtClean="0"/>
              <a:t/>
            </a:r>
            <a:br>
              <a:rPr lang="en-US" sz="2400" smtClean="0"/>
            </a:br>
            <a:r>
              <a:rPr lang="en-US" sz="2400" smtClean="0"/>
              <a:t/>
            </a:r>
            <a:br>
              <a:rPr lang="en-US" sz="2400" smtClean="0"/>
            </a:br>
            <a:endParaRPr lang="en-GB" sz="2400" u="sng" smtClean="0"/>
          </a:p>
        </p:txBody>
      </p:sp>
      <p:sp>
        <p:nvSpPr>
          <p:cNvPr id="7171" name="Rectangle 6"/>
          <p:cNvSpPr>
            <a:spLocks noChangeArrowheads="1"/>
          </p:cNvSpPr>
          <p:nvPr/>
        </p:nvSpPr>
        <p:spPr bwMode="auto">
          <a:xfrm>
            <a:off x="1979613" y="3716338"/>
            <a:ext cx="1152525" cy="649287"/>
          </a:xfrm>
          <a:prstGeom prst="rect">
            <a:avLst/>
          </a:prstGeom>
          <a:solidFill>
            <a:schemeClr val="accent2"/>
          </a:solidFill>
          <a:ln w="9525">
            <a:solidFill>
              <a:schemeClr val="tx1"/>
            </a:solidFill>
            <a:miter lim="800000"/>
            <a:headEnd/>
            <a:tailEnd/>
          </a:ln>
        </p:spPr>
        <p:txBody>
          <a:bodyPr wrap="none" anchor="ctr"/>
          <a:lstStyle/>
          <a:p>
            <a:pPr algn="ctr"/>
            <a:endParaRPr lang="en-US">
              <a:solidFill>
                <a:srgbClr val="FF0000"/>
              </a:solidFill>
            </a:endParaRPr>
          </a:p>
        </p:txBody>
      </p:sp>
      <p:sp>
        <p:nvSpPr>
          <p:cNvPr id="7172" name="Rectangle 7"/>
          <p:cNvSpPr>
            <a:spLocks noChangeArrowheads="1"/>
          </p:cNvSpPr>
          <p:nvPr/>
        </p:nvSpPr>
        <p:spPr bwMode="auto">
          <a:xfrm>
            <a:off x="1979613" y="5084763"/>
            <a:ext cx="1152525" cy="649287"/>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173" name="Rectangle 8"/>
          <p:cNvSpPr>
            <a:spLocks noChangeArrowheads="1"/>
          </p:cNvSpPr>
          <p:nvPr/>
        </p:nvSpPr>
        <p:spPr bwMode="auto">
          <a:xfrm>
            <a:off x="4067175" y="5084763"/>
            <a:ext cx="1152525" cy="649287"/>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174" name="Rectangle 9"/>
          <p:cNvSpPr>
            <a:spLocks noChangeArrowheads="1"/>
          </p:cNvSpPr>
          <p:nvPr/>
        </p:nvSpPr>
        <p:spPr bwMode="auto">
          <a:xfrm>
            <a:off x="4067175" y="3716338"/>
            <a:ext cx="1152525" cy="649287"/>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175" name="Line 10"/>
          <p:cNvSpPr>
            <a:spLocks noChangeShapeType="1"/>
          </p:cNvSpPr>
          <p:nvPr/>
        </p:nvSpPr>
        <p:spPr bwMode="auto">
          <a:xfrm>
            <a:off x="3132138" y="3789363"/>
            <a:ext cx="431800" cy="0"/>
          </a:xfrm>
          <a:prstGeom prst="line">
            <a:avLst/>
          </a:prstGeom>
          <a:noFill/>
          <a:ln w="9525">
            <a:solidFill>
              <a:schemeClr val="tx1"/>
            </a:solidFill>
            <a:round/>
            <a:headEnd/>
            <a:tailEnd type="triangle" w="med" len="med"/>
          </a:ln>
        </p:spPr>
        <p:txBody>
          <a:bodyPr/>
          <a:lstStyle/>
          <a:p>
            <a:endParaRPr lang="id-ID"/>
          </a:p>
        </p:txBody>
      </p:sp>
      <p:sp>
        <p:nvSpPr>
          <p:cNvPr id="7176" name="Line 11"/>
          <p:cNvSpPr>
            <a:spLocks noChangeShapeType="1"/>
          </p:cNvSpPr>
          <p:nvPr/>
        </p:nvSpPr>
        <p:spPr bwMode="auto">
          <a:xfrm>
            <a:off x="3132138" y="3933825"/>
            <a:ext cx="431800" cy="0"/>
          </a:xfrm>
          <a:prstGeom prst="line">
            <a:avLst/>
          </a:prstGeom>
          <a:noFill/>
          <a:ln w="9525">
            <a:solidFill>
              <a:schemeClr val="tx1"/>
            </a:solidFill>
            <a:round/>
            <a:headEnd/>
            <a:tailEnd type="triangle" w="med" len="med"/>
          </a:ln>
        </p:spPr>
        <p:txBody>
          <a:bodyPr/>
          <a:lstStyle/>
          <a:p>
            <a:endParaRPr lang="id-ID"/>
          </a:p>
        </p:txBody>
      </p:sp>
      <p:sp>
        <p:nvSpPr>
          <p:cNvPr id="7177" name="Line 12"/>
          <p:cNvSpPr>
            <a:spLocks noChangeShapeType="1"/>
          </p:cNvSpPr>
          <p:nvPr/>
        </p:nvSpPr>
        <p:spPr bwMode="auto">
          <a:xfrm>
            <a:off x="3132138" y="4076700"/>
            <a:ext cx="431800" cy="0"/>
          </a:xfrm>
          <a:prstGeom prst="line">
            <a:avLst/>
          </a:prstGeom>
          <a:noFill/>
          <a:ln w="9525">
            <a:solidFill>
              <a:schemeClr val="tx1"/>
            </a:solidFill>
            <a:round/>
            <a:headEnd/>
            <a:tailEnd type="triangle" w="med" len="med"/>
          </a:ln>
        </p:spPr>
        <p:txBody>
          <a:bodyPr/>
          <a:lstStyle/>
          <a:p>
            <a:endParaRPr lang="id-ID"/>
          </a:p>
        </p:txBody>
      </p:sp>
      <p:sp>
        <p:nvSpPr>
          <p:cNvPr id="7178" name="Line 13"/>
          <p:cNvSpPr>
            <a:spLocks noChangeShapeType="1"/>
          </p:cNvSpPr>
          <p:nvPr/>
        </p:nvSpPr>
        <p:spPr bwMode="auto">
          <a:xfrm>
            <a:off x="3132138" y="4221163"/>
            <a:ext cx="431800" cy="0"/>
          </a:xfrm>
          <a:prstGeom prst="line">
            <a:avLst/>
          </a:prstGeom>
          <a:noFill/>
          <a:ln w="9525">
            <a:solidFill>
              <a:schemeClr val="tx1"/>
            </a:solidFill>
            <a:round/>
            <a:headEnd/>
            <a:tailEnd type="triangle" w="med" len="med"/>
          </a:ln>
        </p:spPr>
        <p:txBody>
          <a:bodyPr/>
          <a:lstStyle/>
          <a:p>
            <a:endParaRPr lang="id-ID"/>
          </a:p>
        </p:txBody>
      </p:sp>
      <p:sp>
        <p:nvSpPr>
          <p:cNvPr id="7179" name="Line 14"/>
          <p:cNvSpPr>
            <a:spLocks noChangeShapeType="1"/>
          </p:cNvSpPr>
          <p:nvPr/>
        </p:nvSpPr>
        <p:spPr bwMode="auto">
          <a:xfrm>
            <a:off x="3635375" y="5157788"/>
            <a:ext cx="431800" cy="0"/>
          </a:xfrm>
          <a:prstGeom prst="line">
            <a:avLst/>
          </a:prstGeom>
          <a:noFill/>
          <a:ln w="9525">
            <a:solidFill>
              <a:schemeClr val="tx1"/>
            </a:solidFill>
            <a:round/>
            <a:headEnd/>
            <a:tailEnd type="triangle" w="med" len="med"/>
          </a:ln>
        </p:spPr>
        <p:txBody>
          <a:bodyPr/>
          <a:lstStyle/>
          <a:p>
            <a:endParaRPr lang="id-ID"/>
          </a:p>
        </p:txBody>
      </p:sp>
      <p:sp>
        <p:nvSpPr>
          <p:cNvPr id="7180" name="Line 15"/>
          <p:cNvSpPr>
            <a:spLocks noChangeShapeType="1"/>
          </p:cNvSpPr>
          <p:nvPr/>
        </p:nvSpPr>
        <p:spPr bwMode="auto">
          <a:xfrm>
            <a:off x="3635375" y="5300663"/>
            <a:ext cx="431800" cy="0"/>
          </a:xfrm>
          <a:prstGeom prst="line">
            <a:avLst/>
          </a:prstGeom>
          <a:noFill/>
          <a:ln w="9525">
            <a:solidFill>
              <a:schemeClr val="tx1"/>
            </a:solidFill>
            <a:round/>
            <a:headEnd/>
            <a:tailEnd type="triangle" w="med" len="med"/>
          </a:ln>
        </p:spPr>
        <p:txBody>
          <a:bodyPr/>
          <a:lstStyle/>
          <a:p>
            <a:endParaRPr lang="id-ID"/>
          </a:p>
        </p:txBody>
      </p:sp>
      <p:sp>
        <p:nvSpPr>
          <p:cNvPr id="7181" name="Line 16"/>
          <p:cNvSpPr>
            <a:spLocks noChangeShapeType="1"/>
          </p:cNvSpPr>
          <p:nvPr/>
        </p:nvSpPr>
        <p:spPr bwMode="auto">
          <a:xfrm>
            <a:off x="3635375" y="5445125"/>
            <a:ext cx="431800" cy="0"/>
          </a:xfrm>
          <a:prstGeom prst="line">
            <a:avLst/>
          </a:prstGeom>
          <a:noFill/>
          <a:ln w="9525">
            <a:solidFill>
              <a:schemeClr val="tx1"/>
            </a:solidFill>
            <a:round/>
            <a:headEnd/>
            <a:tailEnd type="triangle" w="med" len="med"/>
          </a:ln>
        </p:spPr>
        <p:txBody>
          <a:bodyPr/>
          <a:lstStyle/>
          <a:p>
            <a:endParaRPr lang="id-ID"/>
          </a:p>
        </p:txBody>
      </p:sp>
      <p:sp>
        <p:nvSpPr>
          <p:cNvPr id="7182" name="Line 17"/>
          <p:cNvSpPr>
            <a:spLocks noChangeShapeType="1"/>
          </p:cNvSpPr>
          <p:nvPr/>
        </p:nvSpPr>
        <p:spPr bwMode="auto">
          <a:xfrm>
            <a:off x="3635375" y="5589588"/>
            <a:ext cx="431800" cy="0"/>
          </a:xfrm>
          <a:prstGeom prst="line">
            <a:avLst/>
          </a:prstGeom>
          <a:noFill/>
          <a:ln w="9525">
            <a:solidFill>
              <a:schemeClr val="tx1"/>
            </a:solidFill>
            <a:round/>
            <a:headEnd/>
            <a:tailEnd type="triangle" w="med" len="med"/>
          </a:ln>
        </p:spPr>
        <p:txBody>
          <a:bodyPr/>
          <a:lstStyle/>
          <a:p>
            <a:endParaRPr lang="id-ID"/>
          </a:p>
        </p:txBody>
      </p:sp>
      <p:sp>
        <p:nvSpPr>
          <p:cNvPr id="7183" name="Line 18"/>
          <p:cNvSpPr>
            <a:spLocks noChangeShapeType="1"/>
          </p:cNvSpPr>
          <p:nvPr/>
        </p:nvSpPr>
        <p:spPr bwMode="auto">
          <a:xfrm>
            <a:off x="1547813" y="5445125"/>
            <a:ext cx="431800" cy="0"/>
          </a:xfrm>
          <a:prstGeom prst="line">
            <a:avLst/>
          </a:prstGeom>
          <a:noFill/>
          <a:ln w="9525">
            <a:solidFill>
              <a:schemeClr val="tx1"/>
            </a:solidFill>
            <a:round/>
            <a:headEnd/>
            <a:tailEnd type="triangle" w="med" len="med"/>
          </a:ln>
        </p:spPr>
        <p:txBody>
          <a:bodyPr/>
          <a:lstStyle/>
          <a:p>
            <a:endParaRPr lang="id-ID"/>
          </a:p>
        </p:txBody>
      </p:sp>
      <p:sp>
        <p:nvSpPr>
          <p:cNvPr id="7184" name="Line 19"/>
          <p:cNvSpPr>
            <a:spLocks noChangeShapeType="1"/>
          </p:cNvSpPr>
          <p:nvPr/>
        </p:nvSpPr>
        <p:spPr bwMode="auto">
          <a:xfrm>
            <a:off x="5219700" y="4076700"/>
            <a:ext cx="431800" cy="0"/>
          </a:xfrm>
          <a:prstGeom prst="line">
            <a:avLst/>
          </a:prstGeom>
          <a:noFill/>
          <a:ln w="9525">
            <a:solidFill>
              <a:schemeClr val="tx1"/>
            </a:solidFill>
            <a:round/>
            <a:headEnd/>
            <a:tailEnd type="triangle" w="med" len="med"/>
          </a:ln>
        </p:spPr>
        <p:txBody>
          <a:bodyPr/>
          <a:lstStyle/>
          <a:p>
            <a:endParaRPr lang="id-ID"/>
          </a:p>
        </p:txBody>
      </p:sp>
      <p:sp>
        <p:nvSpPr>
          <p:cNvPr id="7185" name="Line 20"/>
          <p:cNvSpPr>
            <a:spLocks noChangeShapeType="1"/>
          </p:cNvSpPr>
          <p:nvPr/>
        </p:nvSpPr>
        <p:spPr bwMode="auto">
          <a:xfrm>
            <a:off x="1547813" y="4076700"/>
            <a:ext cx="431800" cy="0"/>
          </a:xfrm>
          <a:prstGeom prst="line">
            <a:avLst/>
          </a:prstGeom>
          <a:noFill/>
          <a:ln w="9525">
            <a:solidFill>
              <a:schemeClr val="tx1"/>
            </a:solidFill>
            <a:round/>
            <a:headEnd type="triangle" w="med" len="med"/>
            <a:tailEnd/>
          </a:ln>
        </p:spPr>
        <p:txBody>
          <a:bodyPr/>
          <a:lstStyle/>
          <a:p>
            <a:endParaRPr lang="id-ID"/>
          </a:p>
        </p:txBody>
      </p:sp>
      <p:sp>
        <p:nvSpPr>
          <p:cNvPr id="7186" name="Line 21"/>
          <p:cNvSpPr>
            <a:spLocks noChangeShapeType="1"/>
          </p:cNvSpPr>
          <p:nvPr/>
        </p:nvSpPr>
        <p:spPr bwMode="auto">
          <a:xfrm>
            <a:off x="3635375" y="4221163"/>
            <a:ext cx="431800" cy="0"/>
          </a:xfrm>
          <a:prstGeom prst="line">
            <a:avLst/>
          </a:prstGeom>
          <a:noFill/>
          <a:ln w="9525">
            <a:solidFill>
              <a:schemeClr val="tx1"/>
            </a:solidFill>
            <a:round/>
            <a:headEnd type="triangle" w="med" len="med"/>
            <a:tailEnd/>
          </a:ln>
        </p:spPr>
        <p:txBody>
          <a:bodyPr/>
          <a:lstStyle/>
          <a:p>
            <a:endParaRPr lang="id-ID"/>
          </a:p>
        </p:txBody>
      </p:sp>
      <p:sp>
        <p:nvSpPr>
          <p:cNvPr id="7187" name="Line 22"/>
          <p:cNvSpPr>
            <a:spLocks noChangeShapeType="1"/>
          </p:cNvSpPr>
          <p:nvPr/>
        </p:nvSpPr>
        <p:spPr bwMode="auto">
          <a:xfrm>
            <a:off x="3635375" y="4076700"/>
            <a:ext cx="431800" cy="0"/>
          </a:xfrm>
          <a:prstGeom prst="line">
            <a:avLst/>
          </a:prstGeom>
          <a:noFill/>
          <a:ln w="9525">
            <a:solidFill>
              <a:schemeClr val="tx1"/>
            </a:solidFill>
            <a:round/>
            <a:headEnd type="triangle" w="med" len="med"/>
            <a:tailEnd/>
          </a:ln>
        </p:spPr>
        <p:txBody>
          <a:bodyPr/>
          <a:lstStyle/>
          <a:p>
            <a:endParaRPr lang="id-ID"/>
          </a:p>
        </p:txBody>
      </p:sp>
      <p:sp>
        <p:nvSpPr>
          <p:cNvPr id="7188" name="Line 23"/>
          <p:cNvSpPr>
            <a:spLocks noChangeShapeType="1"/>
          </p:cNvSpPr>
          <p:nvPr/>
        </p:nvSpPr>
        <p:spPr bwMode="auto">
          <a:xfrm>
            <a:off x="3635375" y="3933825"/>
            <a:ext cx="431800" cy="0"/>
          </a:xfrm>
          <a:prstGeom prst="line">
            <a:avLst/>
          </a:prstGeom>
          <a:noFill/>
          <a:ln w="9525">
            <a:solidFill>
              <a:schemeClr val="tx1"/>
            </a:solidFill>
            <a:round/>
            <a:headEnd type="triangle" w="med" len="med"/>
            <a:tailEnd/>
          </a:ln>
        </p:spPr>
        <p:txBody>
          <a:bodyPr/>
          <a:lstStyle/>
          <a:p>
            <a:endParaRPr lang="id-ID"/>
          </a:p>
        </p:txBody>
      </p:sp>
      <p:sp>
        <p:nvSpPr>
          <p:cNvPr id="7189" name="Line 24"/>
          <p:cNvSpPr>
            <a:spLocks noChangeShapeType="1"/>
          </p:cNvSpPr>
          <p:nvPr/>
        </p:nvSpPr>
        <p:spPr bwMode="auto">
          <a:xfrm>
            <a:off x="3635375" y="3789363"/>
            <a:ext cx="431800" cy="0"/>
          </a:xfrm>
          <a:prstGeom prst="line">
            <a:avLst/>
          </a:prstGeom>
          <a:noFill/>
          <a:ln w="9525">
            <a:solidFill>
              <a:schemeClr val="tx1"/>
            </a:solidFill>
            <a:round/>
            <a:headEnd type="triangle" w="med" len="med"/>
            <a:tailEnd/>
          </a:ln>
        </p:spPr>
        <p:txBody>
          <a:bodyPr/>
          <a:lstStyle/>
          <a:p>
            <a:endParaRPr lang="id-ID"/>
          </a:p>
        </p:txBody>
      </p:sp>
      <p:sp>
        <p:nvSpPr>
          <p:cNvPr id="7190" name="Line 25"/>
          <p:cNvSpPr>
            <a:spLocks noChangeShapeType="1"/>
          </p:cNvSpPr>
          <p:nvPr/>
        </p:nvSpPr>
        <p:spPr bwMode="auto">
          <a:xfrm>
            <a:off x="5219700" y="5445125"/>
            <a:ext cx="431800" cy="0"/>
          </a:xfrm>
          <a:prstGeom prst="line">
            <a:avLst/>
          </a:prstGeom>
          <a:noFill/>
          <a:ln w="9525">
            <a:solidFill>
              <a:schemeClr val="tx1"/>
            </a:solidFill>
            <a:round/>
            <a:headEnd type="triangle" w="med" len="med"/>
            <a:tailEnd/>
          </a:ln>
        </p:spPr>
        <p:txBody>
          <a:bodyPr/>
          <a:lstStyle/>
          <a:p>
            <a:endParaRPr lang="id-ID"/>
          </a:p>
        </p:txBody>
      </p:sp>
      <p:sp>
        <p:nvSpPr>
          <p:cNvPr id="7191" name="Line 26"/>
          <p:cNvSpPr>
            <a:spLocks noChangeShapeType="1"/>
          </p:cNvSpPr>
          <p:nvPr/>
        </p:nvSpPr>
        <p:spPr bwMode="auto">
          <a:xfrm>
            <a:off x="3132138" y="5300663"/>
            <a:ext cx="431800" cy="0"/>
          </a:xfrm>
          <a:prstGeom prst="line">
            <a:avLst/>
          </a:prstGeom>
          <a:noFill/>
          <a:ln w="9525">
            <a:solidFill>
              <a:schemeClr val="tx1"/>
            </a:solidFill>
            <a:round/>
            <a:headEnd type="triangle" w="med" len="med"/>
            <a:tailEnd/>
          </a:ln>
        </p:spPr>
        <p:txBody>
          <a:bodyPr/>
          <a:lstStyle/>
          <a:p>
            <a:endParaRPr lang="id-ID"/>
          </a:p>
        </p:txBody>
      </p:sp>
      <p:sp>
        <p:nvSpPr>
          <p:cNvPr id="7192" name="Line 27"/>
          <p:cNvSpPr>
            <a:spLocks noChangeShapeType="1"/>
          </p:cNvSpPr>
          <p:nvPr/>
        </p:nvSpPr>
        <p:spPr bwMode="auto">
          <a:xfrm>
            <a:off x="3132138" y="5157788"/>
            <a:ext cx="431800" cy="0"/>
          </a:xfrm>
          <a:prstGeom prst="line">
            <a:avLst/>
          </a:prstGeom>
          <a:noFill/>
          <a:ln w="9525">
            <a:solidFill>
              <a:schemeClr val="tx1"/>
            </a:solidFill>
            <a:round/>
            <a:headEnd type="triangle" w="med" len="med"/>
            <a:tailEnd/>
          </a:ln>
        </p:spPr>
        <p:txBody>
          <a:bodyPr/>
          <a:lstStyle/>
          <a:p>
            <a:endParaRPr lang="id-ID"/>
          </a:p>
        </p:txBody>
      </p:sp>
      <p:sp>
        <p:nvSpPr>
          <p:cNvPr id="7193" name="Line 28"/>
          <p:cNvSpPr>
            <a:spLocks noChangeShapeType="1"/>
          </p:cNvSpPr>
          <p:nvPr/>
        </p:nvSpPr>
        <p:spPr bwMode="auto">
          <a:xfrm>
            <a:off x="3132138" y="5445125"/>
            <a:ext cx="431800" cy="0"/>
          </a:xfrm>
          <a:prstGeom prst="line">
            <a:avLst/>
          </a:prstGeom>
          <a:noFill/>
          <a:ln w="9525">
            <a:solidFill>
              <a:schemeClr val="tx1"/>
            </a:solidFill>
            <a:round/>
            <a:headEnd type="triangle" w="med" len="med"/>
            <a:tailEnd/>
          </a:ln>
        </p:spPr>
        <p:txBody>
          <a:bodyPr/>
          <a:lstStyle/>
          <a:p>
            <a:endParaRPr lang="id-ID"/>
          </a:p>
        </p:txBody>
      </p:sp>
      <p:sp>
        <p:nvSpPr>
          <p:cNvPr id="7194" name="Line 29"/>
          <p:cNvSpPr>
            <a:spLocks noChangeShapeType="1"/>
          </p:cNvSpPr>
          <p:nvPr/>
        </p:nvSpPr>
        <p:spPr bwMode="auto">
          <a:xfrm>
            <a:off x="3132138" y="5589588"/>
            <a:ext cx="431800" cy="0"/>
          </a:xfrm>
          <a:prstGeom prst="line">
            <a:avLst/>
          </a:prstGeom>
          <a:noFill/>
          <a:ln w="9525">
            <a:solidFill>
              <a:schemeClr val="tx1"/>
            </a:solidFill>
            <a:round/>
            <a:headEnd type="triangle" w="med" len="med"/>
            <a:tailEnd/>
          </a:ln>
        </p:spPr>
        <p:txBody>
          <a:bodyPr/>
          <a:lstStyle/>
          <a:p>
            <a:endParaRPr lang="id-ID"/>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a:xfrm>
            <a:off x="457200" y="274638"/>
            <a:ext cx="8229600" cy="6323012"/>
          </a:xfrm>
        </p:spPr>
        <p:txBody>
          <a:bodyPr/>
          <a:lstStyle/>
          <a:p>
            <a:pPr algn="l" eaLnBrk="1" hangingPunct="1"/>
            <a:r>
              <a:rPr lang="en-US" sz="2000" smtClean="0">
                <a:effectLst/>
              </a:rPr>
              <a:t>Diameter poros kopling</a:t>
            </a:r>
            <a:br>
              <a:rPr lang="en-US" sz="2000" smtClean="0">
                <a:effectLst/>
              </a:rPr>
            </a:br>
            <a:r>
              <a:rPr lang="en-US" sz="2000" smtClean="0">
                <a:effectLst/>
              </a:rPr>
              <a:t>	5,1		1/3		K</a:t>
            </a:r>
            <a:r>
              <a:rPr lang="en-US" sz="2000" baseline="-25000" smtClean="0">
                <a:effectLst/>
              </a:rPr>
              <a:t>t</a:t>
            </a:r>
            <a:r>
              <a:rPr lang="en-US" sz="2000" smtClean="0">
                <a:effectLst/>
              </a:rPr>
              <a:t> = Konstanta koreksi   </a:t>
            </a:r>
            <a:br>
              <a:rPr lang="en-US" sz="2000" smtClean="0">
                <a:effectLst/>
              </a:rPr>
            </a:br>
            <a:r>
              <a:rPr lang="en-US" sz="2000" smtClean="0">
                <a:effectLst/>
              </a:rPr>
              <a:t>d  = 	       K</a:t>
            </a:r>
            <a:r>
              <a:rPr lang="en-US" sz="2000" baseline="-25000" smtClean="0">
                <a:effectLst/>
              </a:rPr>
              <a:t>t</a:t>
            </a:r>
            <a:r>
              <a:rPr lang="en-US" sz="2000" smtClean="0">
                <a:effectLst/>
              </a:rPr>
              <a:t>  C</a:t>
            </a:r>
            <a:r>
              <a:rPr lang="en-US" sz="2000" baseline="-25000" smtClean="0">
                <a:effectLst/>
              </a:rPr>
              <a:t>b</a:t>
            </a:r>
            <a:r>
              <a:rPr lang="en-US" sz="2000" smtClean="0">
                <a:effectLst/>
              </a:rPr>
              <a:t>  T			       tumbukan (1 – 2) </a:t>
            </a:r>
            <a:br>
              <a:rPr lang="en-US" sz="2000" smtClean="0">
                <a:effectLst/>
              </a:rPr>
            </a:br>
            <a:r>
              <a:rPr lang="en-US" sz="2000" smtClean="0">
                <a:effectLst/>
              </a:rPr>
              <a:t>	 </a:t>
            </a:r>
            <a:r>
              <a:rPr lang="el-GR" sz="2000" smtClean="0">
                <a:effectLst/>
                <a:latin typeface="Times New Roman" pitchFamily="18" charset="0"/>
                <a:cs typeface="Times New Roman" pitchFamily="18" charset="0"/>
              </a:rPr>
              <a:t>τ</a:t>
            </a:r>
            <a:r>
              <a:rPr lang="en-US" sz="2000" baseline="-25000" smtClean="0">
                <a:effectLst/>
                <a:cs typeface="Times New Roman" pitchFamily="18" charset="0"/>
              </a:rPr>
              <a:t>a</a:t>
            </a:r>
            <a:r>
              <a:rPr lang="en-US" sz="2000" smtClean="0">
                <a:effectLst/>
                <a:cs typeface="Times New Roman" pitchFamily="18" charset="0"/>
              </a:rPr>
              <a:t> 				</a:t>
            </a:r>
            <a:r>
              <a:rPr lang="en-US" sz="2000" smtClean="0">
                <a:effectLst/>
              </a:rPr>
              <a:t>C</a:t>
            </a:r>
            <a:r>
              <a:rPr lang="en-US" sz="2000" baseline="-25000" smtClean="0">
                <a:effectLst/>
              </a:rPr>
              <a:t>b</a:t>
            </a:r>
            <a:r>
              <a:rPr lang="en-US" sz="2000" smtClean="0">
                <a:effectLst/>
              </a:rPr>
              <a:t> = Konstanta lenturan 					       (0,5 – 1)</a:t>
            </a:r>
            <a:br>
              <a:rPr lang="en-US" sz="2000" smtClean="0">
                <a:effectLst/>
              </a:rPr>
            </a:br>
            <a:r>
              <a:rPr lang="en-US" sz="2000" smtClean="0">
                <a:effectLst/>
              </a:rPr>
              <a:t/>
            </a:r>
            <a:br>
              <a:rPr lang="en-US" sz="2000" smtClean="0">
                <a:effectLst/>
              </a:rPr>
            </a:br>
            <a:r>
              <a:rPr lang="en-US" sz="2000" smtClean="0">
                <a:effectLst/>
              </a:rPr>
              <a:t>Dari perhitungan diameter didapat beberapa variabel </a:t>
            </a:r>
            <a:br>
              <a:rPr lang="en-US" sz="2000" smtClean="0">
                <a:effectLst/>
              </a:rPr>
            </a:br>
            <a:r>
              <a:rPr lang="en-US" sz="2000" smtClean="0">
                <a:effectLst/>
              </a:rPr>
              <a:t/>
            </a:r>
            <a:br>
              <a:rPr lang="en-US" sz="2000" smtClean="0">
                <a:effectLst/>
              </a:rPr>
            </a:br>
            <a:r>
              <a:rPr lang="en-US" sz="2000" smtClean="0">
                <a:effectLst/>
              </a:rPr>
              <a:t> 	</a:t>
            </a:r>
            <a:r>
              <a:rPr lang="en-US" sz="2000" u="sng" smtClean="0">
                <a:effectLst/>
              </a:rPr>
              <a:t>d	 A	 B	 C	 L 	 n	 F	d</a:t>
            </a:r>
            <a:r>
              <a:rPr lang="en-US" sz="2000" u="sng" baseline="-25000" smtClean="0">
                <a:effectLst/>
              </a:rPr>
              <a:t>b</a:t>
            </a:r>
            <a:br>
              <a:rPr lang="en-US" sz="2000" u="sng" baseline="-25000" smtClean="0">
                <a:effectLst/>
              </a:rPr>
            </a:br>
            <a:r>
              <a:rPr lang="en-US" sz="2000" baseline="-25000" smtClean="0">
                <a:effectLst/>
              </a:rPr>
              <a:t>	</a:t>
            </a:r>
            <a:r>
              <a:rPr lang="en-US" sz="2000" smtClean="0">
                <a:effectLst/>
              </a:rPr>
              <a:t>25	112	 75	 45	 40	 4	18	10</a:t>
            </a:r>
            <a:br>
              <a:rPr lang="en-US" sz="2000" smtClean="0">
                <a:effectLst/>
              </a:rPr>
            </a:br>
            <a:r>
              <a:rPr lang="en-US" sz="2000" smtClean="0">
                <a:effectLst/>
              </a:rPr>
              <a:t>	28	125	 85	 50	 45	 4	18	10</a:t>
            </a:r>
            <a:br>
              <a:rPr lang="en-US" sz="2000" smtClean="0">
                <a:effectLst/>
              </a:rPr>
            </a:br>
            <a:r>
              <a:rPr lang="en-US" sz="2000" smtClean="0">
                <a:effectLst/>
              </a:rPr>
              <a:t>	35	140	100	 63	 50	 4	18	10</a:t>
            </a:r>
            <a:br>
              <a:rPr lang="en-US" sz="2000" smtClean="0">
                <a:effectLst/>
              </a:rPr>
            </a:br>
            <a:r>
              <a:rPr lang="en-US" sz="2000" smtClean="0">
                <a:effectLst/>
              </a:rPr>
              <a:t>	45	160	112	 80	 56	 4	20	14</a:t>
            </a:r>
            <a:br>
              <a:rPr lang="en-US" sz="2000" smtClean="0">
                <a:effectLst/>
              </a:rPr>
            </a:br>
            <a:r>
              <a:rPr lang="en-US" sz="2000" smtClean="0">
                <a:effectLst/>
              </a:rPr>
              <a:t>	50	180	132	 90	 63	 6	20	14</a:t>
            </a:r>
            <a:br>
              <a:rPr lang="en-US" sz="2000" smtClean="0">
                <a:effectLst/>
              </a:rPr>
            </a:br>
            <a:r>
              <a:rPr lang="en-US" sz="2000" smtClean="0">
                <a:effectLst/>
              </a:rPr>
              <a:t>	56 	200	140	100	 71	 6	22,4	16</a:t>
            </a:r>
            <a:br>
              <a:rPr lang="en-US" sz="2000" smtClean="0">
                <a:effectLst/>
              </a:rPr>
            </a:br>
            <a:r>
              <a:rPr lang="en-US" sz="2000" smtClean="0">
                <a:effectLst/>
              </a:rPr>
              <a:t>	63	224 	160	112	 80	 6	22,4	16</a:t>
            </a:r>
            <a:br>
              <a:rPr lang="en-US" sz="2000" smtClean="0">
                <a:effectLst/>
              </a:rPr>
            </a:br>
            <a:r>
              <a:rPr lang="en-US" sz="2000" smtClean="0">
                <a:effectLst/>
              </a:rPr>
              <a:t>	71	250	180	125	 90	 6	28	20</a:t>
            </a:r>
            <a:br>
              <a:rPr lang="en-US" sz="2000" smtClean="0">
                <a:effectLst/>
              </a:rPr>
            </a:br>
            <a:r>
              <a:rPr lang="en-US" sz="2000" smtClean="0">
                <a:effectLst/>
              </a:rPr>
              <a:t>	80 	280	200	140	100	 6	28	20</a:t>
            </a:r>
            <a:br>
              <a:rPr lang="en-US" sz="2000" smtClean="0">
                <a:effectLst/>
              </a:rPr>
            </a:br>
            <a:r>
              <a:rPr lang="en-US" sz="2000" smtClean="0">
                <a:effectLst/>
              </a:rPr>
              <a:t>	90 	315	236	160	112	 6	35,5	25</a:t>
            </a:r>
            <a:br>
              <a:rPr lang="en-US" sz="2000" smtClean="0">
                <a:effectLst/>
              </a:rPr>
            </a:br>
            <a:r>
              <a:rPr lang="en-US" sz="2000" smtClean="0">
                <a:effectLst/>
              </a:rPr>
              <a:t>	</a:t>
            </a:r>
            <a:r>
              <a:rPr lang="en-US" sz="2000" u="sng" smtClean="0">
                <a:effectLst/>
              </a:rPr>
              <a:t>100	355   	260	180	125	 6	35,5	25</a:t>
            </a:r>
            <a:endParaRPr lang="en-GB" sz="2000" u="sng" smtClean="0">
              <a:effectLst/>
            </a:endParaRPr>
          </a:p>
        </p:txBody>
      </p:sp>
      <p:sp>
        <p:nvSpPr>
          <p:cNvPr id="53251" name="Line 5"/>
          <p:cNvSpPr>
            <a:spLocks noChangeShapeType="1"/>
          </p:cNvSpPr>
          <p:nvPr/>
        </p:nvSpPr>
        <p:spPr bwMode="auto">
          <a:xfrm>
            <a:off x="1258888" y="1125538"/>
            <a:ext cx="576262" cy="0"/>
          </a:xfrm>
          <a:prstGeom prst="line">
            <a:avLst/>
          </a:prstGeom>
          <a:noFill/>
          <a:ln w="9525">
            <a:solidFill>
              <a:schemeClr val="tx1"/>
            </a:solidFill>
            <a:round/>
            <a:headEnd/>
            <a:tailEnd/>
          </a:ln>
        </p:spPr>
        <p:txBody>
          <a:bodyPr/>
          <a:lstStyle/>
          <a:p>
            <a:endParaRPr lang="id-ID"/>
          </a:p>
        </p:txBody>
      </p:sp>
      <p:sp>
        <p:nvSpPr>
          <p:cNvPr id="53252" name="AutoShape 6"/>
          <p:cNvSpPr>
            <a:spLocks noChangeArrowheads="1"/>
          </p:cNvSpPr>
          <p:nvPr/>
        </p:nvSpPr>
        <p:spPr bwMode="auto">
          <a:xfrm>
            <a:off x="1187450" y="765175"/>
            <a:ext cx="1944688" cy="863600"/>
          </a:xfrm>
          <a:prstGeom prst="bracketPair">
            <a:avLst>
              <a:gd name="adj" fmla="val 16667"/>
            </a:avLst>
          </a:prstGeom>
          <a:noFill/>
          <a:ln w="9525">
            <a:solidFill>
              <a:schemeClr val="tx1"/>
            </a:solidFill>
            <a:round/>
            <a:headEnd/>
            <a:tailEnd/>
          </a:ln>
        </p:spPr>
        <p:txBody>
          <a:bodyPr wrap="none" anchor="ct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Keterangan :</a:t>
            </a:r>
            <a:br>
              <a:rPr lang="en-US" sz="2400" smtClean="0">
                <a:effectLst/>
              </a:rPr>
            </a:br>
            <a:r>
              <a:rPr lang="en-US" sz="2400" smtClean="0">
                <a:effectLst/>
              </a:rPr>
              <a:t>A = Diameter luar </a:t>
            </a:r>
            <a:br>
              <a:rPr lang="en-US" sz="2400" smtClean="0">
                <a:effectLst/>
              </a:rPr>
            </a:br>
            <a:r>
              <a:rPr lang="en-US" sz="2400" smtClean="0">
                <a:effectLst/>
              </a:rPr>
              <a:t>B = Diameter pusat</a:t>
            </a:r>
            <a:br>
              <a:rPr lang="en-US" sz="2400" smtClean="0">
                <a:effectLst/>
              </a:rPr>
            </a:br>
            <a:r>
              <a:rPr lang="en-US" sz="2400" smtClean="0">
                <a:effectLst/>
              </a:rPr>
              <a:t>C = Diameter naf</a:t>
            </a:r>
            <a:br>
              <a:rPr lang="en-US" sz="2400" smtClean="0">
                <a:effectLst/>
              </a:rPr>
            </a:br>
            <a:r>
              <a:rPr lang="en-US" sz="2400" smtClean="0">
                <a:effectLst/>
              </a:rPr>
              <a:t>L = Panjang naf</a:t>
            </a:r>
            <a:br>
              <a:rPr lang="en-US" sz="2400" smtClean="0">
                <a:effectLst/>
              </a:rPr>
            </a:br>
            <a:r>
              <a:rPr lang="en-US" sz="2400" smtClean="0">
                <a:effectLst/>
              </a:rPr>
              <a:t>n = Jumlah baut</a:t>
            </a:r>
            <a:br>
              <a:rPr lang="en-US" sz="2400" smtClean="0">
                <a:effectLst/>
              </a:rPr>
            </a:br>
            <a:r>
              <a:rPr lang="en-US" sz="2400" smtClean="0">
                <a:effectLst/>
              </a:rPr>
              <a:t>F = Tebal flens</a:t>
            </a:r>
            <a:br>
              <a:rPr lang="en-US" sz="2400" smtClean="0">
                <a:effectLst/>
              </a:rPr>
            </a:br>
            <a:r>
              <a:rPr lang="en-US" sz="2400" smtClean="0">
                <a:effectLst/>
              </a:rPr>
              <a:t>d</a:t>
            </a:r>
            <a:r>
              <a:rPr lang="en-US" sz="2400" baseline="-25000" smtClean="0">
                <a:effectLst/>
              </a:rPr>
              <a:t>b </a:t>
            </a:r>
            <a:r>
              <a:rPr lang="en-US" sz="2400" smtClean="0">
                <a:effectLst/>
              </a:rPr>
              <a:t>= Diameter baut</a:t>
            </a:r>
            <a:br>
              <a:rPr lang="en-US" sz="2400" smtClean="0">
                <a:effectLst/>
              </a:rPr>
            </a:br>
            <a:r>
              <a:rPr lang="en-US" sz="2400" smtClean="0">
                <a:effectLst/>
              </a:rPr>
              <a:t/>
            </a:r>
            <a:br>
              <a:rPr lang="en-US" sz="2400" smtClean="0">
                <a:effectLst/>
              </a:rPr>
            </a:br>
            <a:r>
              <a:rPr lang="en-US" sz="2400" smtClean="0">
                <a:effectLst/>
              </a:rPr>
              <a:t>Jumlah baut efektif, n</a:t>
            </a:r>
            <a:r>
              <a:rPr lang="en-US" sz="2400" baseline="-25000" smtClean="0">
                <a:effectLst/>
              </a:rPr>
              <a:t>e</a:t>
            </a:r>
            <a:r>
              <a:rPr lang="en-US" sz="2400" smtClean="0">
                <a:effectLst/>
              </a:rPr>
              <a:t> = </a:t>
            </a:r>
            <a:r>
              <a:rPr lang="ru-RU" sz="2400" smtClean="0">
                <a:effectLst/>
                <a:latin typeface="Times New Roman" pitchFamily="18" charset="0"/>
                <a:cs typeface="Times New Roman" pitchFamily="18" charset="0"/>
              </a:rPr>
              <a:t>є</a:t>
            </a:r>
            <a:r>
              <a:rPr lang="en-US" sz="2400" smtClean="0">
                <a:effectLst/>
                <a:latin typeface="Times New Roman" pitchFamily="18" charset="0"/>
                <a:cs typeface="Times New Roman" pitchFamily="18" charset="0"/>
              </a:rPr>
              <a:t> </a:t>
            </a:r>
            <a:r>
              <a:rPr lang="en-US" sz="2400" smtClean="0">
                <a:effectLst/>
                <a:cs typeface="Times New Roman" pitchFamily="18" charset="0"/>
              </a:rPr>
              <a:t>n		</a:t>
            </a:r>
            <a:r>
              <a:rPr lang="ru-RU" sz="2400" smtClean="0">
                <a:effectLst/>
                <a:latin typeface="Times New Roman" pitchFamily="18" charset="0"/>
                <a:cs typeface="Times New Roman" pitchFamily="18" charset="0"/>
              </a:rPr>
              <a:t>є</a:t>
            </a:r>
            <a:r>
              <a:rPr lang="en-US" sz="2400" smtClean="0">
                <a:effectLst/>
                <a:cs typeface="Times New Roman" pitchFamily="18" charset="0"/>
              </a:rPr>
              <a:t> = </a:t>
            </a:r>
            <a:r>
              <a:rPr lang="en-US" sz="2400" smtClean="0">
                <a:effectLst/>
              </a:rPr>
              <a:t>Nilai efektif 						      baut (0,5 – 1)  </a:t>
            </a:r>
            <a:br>
              <a:rPr lang="en-US" sz="2400" smtClean="0">
                <a:effectLst/>
              </a:rPr>
            </a:br>
            <a:r>
              <a:rPr lang="en-US" sz="2400" smtClean="0">
                <a:effectLst/>
              </a:rPr>
              <a:t>			  	8 T</a:t>
            </a:r>
            <a:br>
              <a:rPr lang="en-US" sz="2400" smtClean="0">
                <a:effectLst/>
              </a:rPr>
            </a:br>
            <a:r>
              <a:rPr lang="en-US" sz="2400" smtClean="0">
                <a:effectLst/>
              </a:rPr>
              <a:t>Tegangan geser, </a:t>
            </a:r>
            <a:r>
              <a:rPr lang="el-GR" sz="2800" smtClean="0">
                <a:effectLst/>
                <a:latin typeface="Times New Roman" pitchFamily="18" charset="0"/>
                <a:cs typeface="Times New Roman" pitchFamily="18" charset="0"/>
              </a:rPr>
              <a:t>τ</a:t>
            </a:r>
            <a:r>
              <a:rPr lang="en-US" sz="2800" baseline="-25000" smtClean="0">
                <a:effectLst/>
                <a:cs typeface="Times New Roman" pitchFamily="18" charset="0"/>
              </a:rPr>
              <a:t>b</a:t>
            </a:r>
            <a:r>
              <a:rPr lang="en-US" sz="2800" smtClean="0">
                <a:effectLst/>
                <a:cs typeface="Times New Roman" pitchFamily="18" charset="0"/>
              </a:rPr>
              <a:t> =</a:t>
            </a:r>
            <a:r>
              <a:rPr lang="en-US" sz="2400" smtClean="0">
                <a:effectLst/>
              </a:rPr>
              <a:t> </a:t>
            </a:r>
            <a:br>
              <a:rPr lang="en-US" sz="2400" smtClean="0">
                <a:effectLst/>
              </a:rPr>
            </a:br>
            <a:r>
              <a:rPr lang="en-US" sz="2400" smtClean="0">
                <a:effectLst/>
              </a:rPr>
              <a:t>			      </a:t>
            </a:r>
            <a:r>
              <a:rPr lang="el-GR" sz="2400" smtClean="0">
                <a:effectLst/>
                <a:cs typeface="Tahoma" pitchFamily="34" charset="0"/>
              </a:rPr>
              <a:t>π</a:t>
            </a:r>
            <a:r>
              <a:rPr lang="en-US" sz="2400" smtClean="0">
                <a:effectLst/>
                <a:cs typeface="Tahoma" pitchFamily="34" charset="0"/>
              </a:rPr>
              <a:t> </a:t>
            </a:r>
            <a:r>
              <a:rPr lang="en-US" sz="2400" smtClean="0">
                <a:effectLst/>
              </a:rPr>
              <a:t>d</a:t>
            </a:r>
            <a:r>
              <a:rPr lang="en-US" sz="2400" baseline="-25000" smtClean="0">
                <a:effectLst/>
              </a:rPr>
              <a:t>b </a:t>
            </a:r>
            <a:r>
              <a:rPr lang="en-US" sz="2400" smtClean="0">
                <a:effectLst/>
              </a:rPr>
              <a:t>n</a:t>
            </a:r>
            <a:r>
              <a:rPr lang="en-US" sz="2400" baseline="-25000" smtClean="0">
                <a:effectLst/>
              </a:rPr>
              <a:t>e</a:t>
            </a:r>
            <a:r>
              <a:rPr lang="en-US" sz="2400" smtClean="0">
                <a:effectLst/>
              </a:rPr>
              <a:t> B</a:t>
            </a:r>
            <a:endParaRPr lang="el-GR" sz="2400" smtClean="0">
              <a:effectLst/>
            </a:endParaRPr>
          </a:p>
        </p:txBody>
      </p:sp>
      <p:sp>
        <p:nvSpPr>
          <p:cNvPr id="54275" name="Line 5"/>
          <p:cNvSpPr>
            <a:spLocks noChangeShapeType="1"/>
          </p:cNvSpPr>
          <p:nvPr/>
        </p:nvSpPr>
        <p:spPr bwMode="auto">
          <a:xfrm>
            <a:off x="3779838" y="5445125"/>
            <a:ext cx="1296987"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Tegangan geser baut yang diizinkan dengan bahan SS41B </a:t>
            </a:r>
            <a:br>
              <a:rPr lang="en-US" sz="2400" smtClean="0">
                <a:effectLst/>
              </a:rPr>
            </a:b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ba</a:t>
            </a:r>
            <a:r>
              <a:rPr lang="en-US" sz="2400" smtClean="0">
                <a:effectLst/>
                <a:cs typeface="Times New Roman" pitchFamily="18" charset="0"/>
              </a:rPr>
              <a:t> =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ba</a:t>
            </a:r>
            <a:r>
              <a:rPr lang="en-US" sz="2400" smtClean="0">
                <a:effectLst/>
                <a:cs typeface="Times New Roman" pitchFamily="18" charset="0"/>
              </a:rPr>
              <a:t> / (S</a:t>
            </a:r>
            <a:r>
              <a:rPr lang="en-US" sz="2400" baseline="-25000" smtClean="0">
                <a:effectLst/>
                <a:cs typeface="Times New Roman" pitchFamily="18" charset="0"/>
              </a:rPr>
              <a:t>fb </a:t>
            </a:r>
            <a:r>
              <a:rPr lang="en-US" sz="2400" smtClean="0">
                <a:effectLst/>
                <a:cs typeface="Times New Roman" pitchFamily="18" charset="0"/>
              </a:rPr>
              <a:t>K</a:t>
            </a:r>
            <a:r>
              <a:rPr lang="en-US" sz="2400" baseline="-25000" smtClean="0">
                <a:effectLst/>
                <a:cs typeface="Times New Roman" pitchFamily="18" charset="0"/>
              </a:rPr>
              <a:t>b</a:t>
            </a:r>
            <a:r>
              <a:rPr lang="en-US" sz="2400" smtClean="0">
                <a:effectLst/>
                <a:cs typeface="Times New Roman" pitchFamily="18" charset="0"/>
              </a:rPr>
              <a:t>)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b</a:t>
            </a:r>
            <a:r>
              <a:rPr lang="en-US" sz="2400" smtClean="0">
                <a:effectLst/>
                <a:cs typeface="Times New Roman" pitchFamily="18" charset="0"/>
              </a:rPr>
              <a:t> = Tegangan tarik baut 					       yang diizinkan (40 					       </a:t>
            </a:r>
            <a:r>
              <a:rPr lang="en-US" sz="2400" baseline="30000" smtClean="0">
                <a:effectLst/>
                <a:cs typeface="Times New Roman" pitchFamily="18" charset="0"/>
              </a:rPr>
              <a:t>kg</a:t>
            </a:r>
            <a:r>
              <a:rPr lang="en-US" sz="2400" smtClean="0">
                <a:effectLst/>
                <a:cs typeface="Times New Roman" pitchFamily="18" charset="0"/>
              </a:rPr>
              <a:t>/</a:t>
            </a:r>
            <a:r>
              <a:rPr lang="en-US" sz="2400" baseline="-25000" smtClean="0">
                <a:effectLst/>
                <a:cs typeface="Times New Roman" pitchFamily="18" charset="0"/>
              </a:rPr>
              <a:t>mm</a:t>
            </a:r>
            <a:r>
              <a:rPr lang="en-US" sz="2400" baseline="30000" smtClean="0">
                <a:effectLst/>
                <a:cs typeface="Times New Roman" pitchFamily="18" charset="0"/>
              </a:rPr>
              <a:t>2</a:t>
            </a:r>
            <a:r>
              <a:rPr lang="en-US" sz="2400" smtClean="0">
                <a:effectLst/>
                <a:cs typeface="Times New Roman" pitchFamily="18" charset="0"/>
              </a:rPr>
              <a:t> – 50 </a:t>
            </a:r>
            <a:r>
              <a:rPr lang="en-US" sz="2400" baseline="30000" smtClean="0">
                <a:effectLst/>
                <a:cs typeface="Times New Roman" pitchFamily="18" charset="0"/>
              </a:rPr>
              <a:t>kg</a:t>
            </a:r>
            <a:r>
              <a:rPr lang="en-US" sz="2400" smtClean="0">
                <a:effectLst/>
                <a:cs typeface="Times New Roman" pitchFamily="18" charset="0"/>
              </a:rPr>
              <a:t>/</a:t>
            </a:r>
            <a:r>
              <a:rPr lang="en-US" sz="2400" baseline="-25000" smtClean="0">
                <a:effectLst/>
                <a:cs typeface="Times New Roman" pitchFamily="18" charset="0"/>
              </a:rPr>
              <a:t>mm</a:t>
            </a:r>
            <a:r>
              <a:rPr lang="en-US" sz="2400" baseline="30000" smtClean="0">
                <a:effectLst/>
                <a:cs typeface="Times New Roman" pitchFamily="18" charset="0"/>
              </a:rPr>
              <a:t>2</a:t>
            </a:r>
            <a:r>
              <a:rPr lang="en-US" sz="2400" smtClean="0">
                <a:effectLst/>
                <a:cs typeface="Times New Roman" pitchFamily="18" charset="0"/>
              </a:rPr>
              <a:t>)</a:t>
            </a:r>
            <a:br>
              <a:rPr lang="en-US" sz="2400" smtClean="0">
                <a:effectLst/>
                <a:cs typeface="Times New Roman" pitchFamily="18" charset="0"/>
              </a:rPr>
            </a:br>
            <a:r>
              <a:rPr lang="en-US" sz="2400" smtClean="0">
                <a:effectLst/>
                <a:cs typeface="Times New Roman" pitchFamily="18" charset="0"/>
              </a:rPr>
              <a:t>					S</a:t>
            </a:r>
            <a:r>
              <a:rPr lang="en-US" sz="2400" baseline="-25000" smtClean="0">
                <a:effectLst/>
                <a:cs typeface="Times New Roman" pitchFamily="18" charset="0"/>
              </a:rPr>
              <a:t>fb </a:t>
            </a:r>
            <a:r>
              <a:rPr lang="en-US" sz="2400" smtClean="0">
                <a:effectLst/>
                <a:cs typeface="Times New Roman" pitchFamily="18" charset="0"/>
              </a:rPr>
              <a:t>= Faktor keamanan 					       baut (5 – 6) </a:t>
            </a:r>
            <a:br>
              <a:rPr lang="en-US" sz="2400" smtClean="0">
                <a:effectLst/>
                <a:cs typeface="Times New Roman" pitchFamily="18" charset="0"/>
              </a:rPr>
            </a:br>
            <a:r>
              <a:rPr lang="en-US" sz="2400" smtClean="0">
                <a:effectLst/>
                <a:cs typeface="Times New Roman" pitchFamily="18" charset="0"/>
              </a:rPr>
              <a:t>					K</a:t>
            </a:r>
            <a:r>
              <a:rPr lang="en-US" sz="2400" baseline="-25000" smtClean="0">
                <a:effectLst/>
                <a:cs typeface="Times New Roman" pitchFamily="18" charset="0"/>
              </a:rPr>
              <a:t>b</a:t>
            </a:r>
            <a:r>
              <a:rPr lang="en-US" sz="2400" smtClean="0">
                <a:effectLst/>
                <a:cs typeface="Times New Roman" pitchFamily="18" charset="0"/>
              </a:rPr>
              <a:t> = Faktor koreksi baut </a:t>
            </a:r>
            <a:br>
              <a:rPr lang="en-US" sz="2400" smtClean="0">
                <a:effectLst/>
                <a:cs typeface="Times New Roman" pitchFamily="18" charset="0"/>
              </a:rPr>
            </a:br>
            <a:r>
              <a:rPr lang="en-US" sz="2400" smtClean="0">
                <a:effectLst/>
                <a:cs typeface="Times New Roman" pitchFamily="18" charset="0"/>
              </a:rPr>
              <a:t>					        (2,5 – 3)</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Apabila </a:t>
            </a:r>
            <a:r>
              <a:rPr lang="el-GR" sz="2800" smtClean="0">
                <a:effectLst/>
                <a:latin typeface="Times New Roman" pitchFamily="18" charset="0"/>
                <a:cs typeface="Times New Roman" pitchFamily="18" charset="0"/>
              </a:rPr>
              <a:t>τ</a:t>
            </a:r>
            <a:r>
              <a:rPr lang="en-US" sz="2800" baseline="-25000" smtClean="0">
                <a:effectLst/>
                <a:cs typeface="Times New Roman" pitchFamily="18" charset="0"/>
              </a:rPr>
              <a:t>b</a:t>
            </a:r>
            <a:r>
              <a:rPr lang="en-US" sz="2800" smtClean="0">
                <a:effectLst/>
                <a:cs typeface="Times New Roman" pitchFamily="18" charset="0"/>
              </a:rPr>
              <a:t> &lt;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ba</a:t>
            </a:r>
            <a:r>
              <a:rPr lang="en-US" sz="2400" smtClean="0">
                <a:effectLst/>
                <a:cs typeface="Times New Roman" pitchFamily="18" charset="0"/>
              </a:rPr>
              <a:t>, maka perencanaan perhitungan dapat dinyatakan layak dan baik. 	</a:t>
            </a:r>
            <a:endParaRPr lang="en-GB" sz="2400" smtClean="0">
              <a:effectLst/>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457200" y="274638"/>
            <a:ext cx="8229600" cy="6394450"/>
          </a:xfrm>
        </p:spPr>
        <p:txBody>
          <a:bodyPr/>
          <a:lstStyle/>
          <a:p>
            <a:pPr algn="l" eaLnBrk="1" hangingPunct="1"/>
            <a:r>
              <a:rPr lang="en-US" sz="2400" smtClean="0">
                <a:effectLst/>
              </a:rPr>
              <a:t>Tegangan geser flens yang diizinkan dengan bahan FC20 </a:t>
            </a:r>
            <a:br>
              <a:rPr lang="en-US" sz="2400" smtClean="0">
                <a:effectLst/>
              </a:rPr>
            </a:b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fa</a:t>
            </a:r>
            <a:r>
              <a:rPr lang="en-US" sz="2400" smtClean="0">
                <a:effectLst/>
                <a:cs typeface="Times New Roman" pitchFamily="18" charset="0"/>
              </a:rPr>
              <a:t> =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b</a:t>
            </a:r>
            <a:r>
              <a:rPr lang="en-US" sz="2400" smtClean="0">
                <a:effectLst/>
                <a:cs typeface="Times New Roman" pitchFamily="18" charset="0"/>
              </a:rPr>
              <a:t> / (S</a:t>
            </a:r>
            <a:r>
              <a:rPr lang="en-US" sz="2400" baseline="-25000" smtClean="0">
                <a:effectLst/>
                <a:cs typeface="Times New Roman" pitchFamily="18" charset="0"/>
              </a:rPr>
              <a:t>f </a:t>
            </a:r>
            <a:r>
              <a:rPr lang="en-US" sz="2400" smtClean="0">
                <a:effectLst/>
                <a:cs typeface="Times New Roman" pitchFamily="18" charset="0"/>
              </a:rPr>
              <a:t>K</a:t>
            </a:r>
            <a:r>
              <a:rPr lang="en-US" sz="2400" baseline="-25000" smtClean="0">
                <a:effectLst/>
                <a:cs typeface="Times New Roman" pitchFamily="18" charset="0"/>
              </a:rPr>
              <a:t>f</a:t>
            </a:r>
            <a:r>
              <a:rPr lang="en-US" sz="2400" smtClean="0">
                <a:effectLst/>
                <a:cs typeface="Times New Roman" pitchFamily="18" charset="0"/>
              </a:rPr>
              <a:t>) 			</a:t>
            </a:r>
            <a:r>
              <a:rPr lang="el-GR" sz="2400" smtClean="0">
                <a:effectLst/>
                <a:latin typeface="Times New Roman" pitchFamily="18" charset="0"/>
                <a:cs typeface="Times New Roman" pitchFamily="18" charset="0"/>
              </a:rPr>
              <a:t>σ</a:t>
            </a:r>
            <a:r>
              <a:rPr lang="en-US" sz="2400" baseline="-25000" smtClean="0">
                <a:effectLst/>
                <a:cs typeface="Times New Roman" pitchFamily="18" charset="0"/>
              </a:rPr>
              <a:t>b</a:t>
            </a:r>
            <a:r>
              <a:rPr lang="en-US" sz="2400" smtClean="0">
                <a:effectLst/>
                <a:cs typeface="Times New Roman" pitchFamily="18" charset="0"/>
              </a:rPr>
              <a:t> = Tegangan tarik flens 					       yang diizinkan (15 					       </a:t>
            </a:r>
            <a:r>
              <a:rPr lang="en-US" sz="2400" baseline="30000" smtClean="0">
                <a:effectLst/>
                <a:cs typeface="Times New Roman" pitchFamily="18" charset="0"/>
              </a:rPr>
              <a:t>kg</a:t>
            </a:r>
            <a:r>
              <a:rPr lang="en-US" sz="2400" smtClean="0">
                <a:effectLst/>
                <a:cs typeface="Times New Roman" pitchFamily="18" charset="0"/>
              </a:rPr>
              <a:t>/</a:t>
            </a:r>
            <a:r>
              <a:rPr lang="en-US" sz="2400" baseline="-25000" smtClean="0">
                <a:effectLst/>
                <a:cs typeface="Times New Roman" pitchFamily="18" charset="0"/>
              </a:rPr>
              <a:t>mm</a:t>
            </a:r>
            <a:r>
              <a:rPr lang="en-US" sz="2400" baseline="30000" smtClean="0">
                <a:effectLst/>
                <a:cs typeface="Times New Roman" pitchFamily="18" charset="0"/>
              </a:rPr>
              <a:t>2</a:t>
            </a:r>
            <a:r>
              <a:rPr lang="en-US" sz="2400" smtClean="0">
                <a:effectLst/>
                <a:cs typeface="Times New Roman" pitchFamily="18" charset="0"/>
              </a:rPr>
              <a:t> – 20 </a:t>
            </a:r>
            <a:r>
              <a:rPr lang="en-US" sz="2400" baseline="30000" smtClean="0">
                <a:effectLst/>
                <a:cs typeface="Times New Roman" pitchFamily="18" charset="0"/>
              </a:rPr>
              <a:t>kg</a:t>
            </a:r>
            <a:r>
              <a:rPr lang="en-US" sz="2400" smtClean="0">
                <a:effectLst/>
                <a:cs typeface="Times New Roman" pitchFamily="18" charset="0"/>
              </a:rPr>
              <a:t>/</a:t>
            </a:r>
            <a:r>
              <a:rPr lang="en-US" sz="2400" baseline="-25000" smtClean="0">
                <a:effectLst/>
                <a:cs typeface="Times New Roman" pitchFamily="18" charset="0"/>
              </a:rPr>
              <a:t>mm</a:t>
            </a:r>
            <a:r>
              <a:rPr lang="en-US" sz="2400" baseline="30000" smtClean="0">
                <a:effectLst/>
                <a:cs typeface="Times New Roman" pitchFamily="18" charset="0"/>
              </a:rPr>
              <a:t>2</a:t>
            </a:r>
            <a:r>
              <a:rPr lang="en-US" sz="2400" smtClean="0">
                <a:effectLst/>
                <a:cs typeface="Times New Roman" pitchFamily="18" charset="0"/>
              </a:rPr>
              <a:t>)</a:t>
            </a:r>
            <a:br>
              <a:rPr lang="en-US" sz="2400" smtClean="0">
                <a:effectLst/>
                <a:cs typeface="Times New Roman" pitchFamily="18" charset="0"/>
              </a:rPr>
            </a:br>
            <a:r>
              <a:rPr lang="en-US" sz="2400" smtClean="0">
                <a:effectLst/>
                <a:cs typeface="Times New Roman" pitchFamily="18" charset="0"/>
              </a:rPr>
              <a:t>					S</a:t>
            </a:r>
            <a:r>
              <a:rPr lang="en-US" sz="2400" baseline="-25000" smtClean="0">
                <a:effectLst/>
                <a:cs typeface="Times New Roman" pitchFamily="18" charset="0"/>
              </a:rPr>
              <a:t>f </a:t>
            </a:r>
            <a:r>
              <a:rPr lang="en-US" sz="2400" smtClean="0">
                <a:effectLst/>
                <a:cs typeface="Times New Roman" pitchFamily="18" charset="0"/>
              </a:rPr>
              <a:t>= Faktor keamanan 					      flens (5 – 6) </a:t>
            </a:r>
            <a:br>
              <a:rPr lang="en-US" sz="2400" smtClean="0">
                <a:effectLst/>
                <a:cs typeface="Times New Roman" pitchFamily="18" charset="0"/>
              </a:rPr>
            </a:br>
            <a:r>
              <a:rPr lang="en-US" sz="2400" smtClean="0">
                <a:effectLst/>
                <a:cs typeface="Times New Roman" pitchFamily="18" charset="0"/>
              </a:rPr>
              <a:t>					K</a:t>
            </a:r>
            <a:r>
              <a:rPr lang="en-US" sz="2400" baseline="-25000" smtClean="0">
                <a:effectLst/>
                <a:cs typeface="Times New Roman" pitchFamily="18" charset="0"/>
              </a:rPr>
              <a:t>f</a:t>
            </a:r>
            <a:r>
              <a:rPr lang="en-US" sz="2400" smtClean="0">
                <a:effectLst/>
                <a:cs typeface="Times New Roman" pitchFamily="18" charset="0"/>
              </a:rPr>
              <a:t> = Faktor koreksi flens </a:t>
            </a:r>
            <a:br>
              <a:rPr lang="en-US" sz="2400" smtClean="0">
                <a:effectLst/>
                <a:cs typeface="Times New Roman" pitchFamily="18" charset="0"/>
              </a:rPr>
            </a:br>
            <a:r>
              <a:rPr lang="en-US" sz="2400" smtClean="0">
                <a:effectLst/>
                <a:cs typeface="Times New Roman" pitchFamily="18" charset="0"/>
              </a:rPr>
              <a:t>					       (2,5 – 3)</a:t>
            </a:r>
            <a:br>
              <a:rPr lang="en-US" sz="2400" smtClean="0">
                <a:effectLst/>
                <a:cs typeface="Times New Roman" pitchFamily="18" charset="0"/>
              </a:rPr>
            </a:br>
            <a:r>
              <a:rPr lang="en-US" sz="2400" smtClean="0">
                <a:effectLst/>
              </a:rPr>
              <a:t>			  	2 T</a:t>
            </a:r>
            <a:br>
              <a:rPr lang="en-US" sz="2400" smtClean="0">
                <a:effectLst/>
              </a:rPr>
            </a:br>
            <a:r>
              <a:rPr lang="en-US" sz="2400" smtClean="0">
                <a:effectLst/>
              </a:rPr>
              <a:t>Tegangan geser, </a:t>
            </a:r>
            <a:r>
              <a:rPr lang="el-GR" sz="2800" smtClean="0">
                <a:effectLst/>
                <a:latin typeface="Times New Roman" pitchFamily="18" charset="0"/>
                <a:cs typeface="Times New Roman" pitchFamily="18" charset="0"/>
              </a:rPr>
              <a:t>τ</a:t>
            </a:r>
            <a:r>
              <a:rPr lang="en-US" sz="2800" baseline="-25000" smtClean="0">
                <a:effectLst/>
                <a:cs typeface="Times New Roman" pitchFamily="18" charset="0"/>
              </a:rPr>
              <a:t>f</a:t>
            </a:r>
            <a:r>
              <a:rPr lang="en-US" sz="2800" smtClean="0">
                <a:effectLst/>
                <a:cs typeface="Times New Roman" pitchFamily="18" charset="0"/>
              </a:rPr>
              <a:t> =</a:t>
            </a:r>
            <a:r>
              <a:rPr lang="en-US" sz="2400" smtClean="0">
                <a:effectLst/>
              </a:rPr>
              <a:t> </a:t>
            </a:r>
            <a:br>
              <a:rPr lang="en-US" sz="2400" smtClean="0">
                <a:effectLst/>
              </a:rPr>
            </a:br>
            <a:r>
              <a:rPr lang="en-US" sz="2400" smtClean="0">
                <a:effectLst/>
              </a:rPr>
              <a:t>			       </a:t>
            </a:r>
            <a:r>
              <a:rPr lang="el-GR" sz="2400" smtClean="0">
                <a:effectLst/>
                <a:cs typeface="Tahoma" pitchFamily="34" charset="0"/>
              </a:rPr>
              <a:t>π</a:t>
            </a:r>
            <a:r>
              <a:rPr lang="en-US" sz="2400" smtClean="0">
                <a:effectLst/>
                <a:cs typeface="Tahoma" pitchFamily="34" charset="0"/>
              </a:rPr>
              <a:t> C</a:t>
            </a:r>
            <a:r>
              <a:rPr lang="en-US" sz="2400" baseline="30000" smtClean="0">
                <a:effectLst/>
                <a:cs typeface="Tahoma" pitchFamily="34" charset="0"/>
              </a:rPr>
              <a:t>2</a:t>
            </a:r>
            <a:r>
              <a:rPr lang="en-US" sz="2400" smtClean="0">
                <a:effectLst/>
              </a:rPr>
              <a:t> F</a:t>
            </a: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Apabila </a:t>
            </a:r>
            <a:r>
              <a:rPr lang="el-GR" sz="2800" smtClean="0">
                <a:effectLst/>
                <a:latin typeface="Times New Roman" pitchFamily="18" charset="0"/>
                <a:cs typeface="Times New Roman" pitchFamily="18" charset="0"/>
              </a:rPr>
              <a:t>τ</a:t>
            </a:r>
            <a:r>
              <a:rPr lang="en-US" sz="2800" baseline="-25000" smtClean="0">
                <a:effectLst/>
                <a:cs typeface="Times New Roman" pitchFamily="18" charset="0"/>
              </a:rPr>
              <a:t>f</a:t>
            </a:r>
            <a:r>
              <a:rPr lang="en-US" sz="2800" smtClean="0">
                <a:effectLst/>
                <a:cs typeface="Times New Roman" pitchFamily="18" charset="0"/>
              </a:rPr>
              <a:t> &lt; </a:t>
            </a:r>
            <a:r>
              <a:rPr lang="el-GR" sz="2400" smtClean="0">
                <a:effectLst/>
                <a:latin typeface="Times New Roman" pitchFamily="18" charset="0"/>
                <a:cs typeface="Times New Roman" pitchFamily="18" charset="0"/>
              </a:rPr>
              <a:t>τ</a:t>
            </a:r>
            <a:r>
              <a:rPr lang="en-US" sz="2400" baseline="-25000" smtClean="0">
                <a:effectLst/>
                <a:cs typeface="Times New Roman" pitchFamily="18" charset="0"/>
              </a:rPr>
              <a:t>fa</a:t>
            </a:r>
            <a:r>
              <a:rPr lang="en-US" sz="2400" smtClean="0">
                <a:effectLst/>
                <a:cs typeface="Times New Roman" pitchFamily="18" charset="0"/>
              </a:rPr>
              <a:t>, maka perencanaan perhitungan dapat dinyatakan layak dan baik.</a:t>
            </a:r>
            <a:endParaRPr lang="en-GB" sz="2400" smtClean="0">
              <a:effectLst/>
              <a:cs typeface="Times New Roman" pitchFamily="18" charset="0"/>
            </a:endParaRPr>
          </a:p>
        </p:txBody>
      </p:sp>
      <p:sp>
        <p:nvSpPr>
          <p:cNvPr id="56323" name="Line 5"/>
          <p:cNvSpPr>
            <a:spLocks noChangeShapeType="1"/>
          </p:cNvSpPr>
          <p:nvPr/>
        </p:nvSpPr>
        <p:spPr bwMode="auto">
          <a:xfrm>
            <a:off x="3708400" y="4365625"/>
            <a:ext cx="1223963"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KOPLING TIDAK TETAP</a:t>
            </a:r>
            <a:r>
              <a:rPr lang="en-US" sz="2400" smtClean="0">
                <a:effectLst/>
              </a:rPr>
              <a:t/>
            </a:r>
            <a:br>
              <a:rPr lang="en-US" sz="2400" smtClean="0">
                <a:effectLst/>
              </a:rPr>
            </a:br>
            <a:r>
              <a:rPr lang="en-US" sz="2400" smtClean="0">
                <a:effectLst/>
              </a:rPr>
              <a:t/>
            </a:r>
            <a:br>
              <a:rPr lang="en-US" sz="2400" smtClean="0">
                <a:effectLst/>
              </a:rPr>
            </a:br>
            <a:r>
              <a:rPr lang="en-US" sz="2400" smtClean="0">
                <a:effectLst/>
              </a:rPr>
              <a:t>Merupakan elemen mesin yang menghubungkan poros penggerak ke poros yang digerakkan, dengan putaran yang konstan dalam meneruskan daya, serta dapat melepas hubungan kedua poros tersebut baik dalam keadaan diam ataupun berputar. </a:t>
            </a:r>
            <a:endParaRPr lang="en-GB" sz="2400" smtClean="0">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Jenis-jenis kopling tidak tetap adalah :</a:t>
            </a:r>
            <a:br>
              <a:rPr lang="en-US" sz="2400" smtClean="0">
                <a:effectLst/>
              </a:rPr>
            </a:br>
            <a:r>
              <a:rPr lang="en-US" sz="2400" smtClean="0">
                <a:effectLst/>
              </a:rPr>
              <a:t>1. Kopling cakar</a:t>
            </a:r>
            <a:br>
              <a:rPr lang="en-US" sz="2400" smtClean="0">
                <a:effectLst/>
              </a:rPr>
            </a:br>
            <a:r>
              <a:rPr lang="en-US" sz="2400" smtClean="0">
                <a:effectLst/>
              </a:rPr>
              <a:t>	Kopling persegi dan kopling spiral</a:t>
            </a:r>
            <a:br>
              <a:rPr lang="en-US" sz="2400" smtClean="0">
                <a:effectLst/>
              </a:rPr>
            </a:br>
            <a:r>
              <a:rPr lang="en-US" sz="2400" smtClean="0">
                <a:effectLst/>
              </a:rPr>
              <a:t>2. Kopling gesek (pelat)</a:t>
            </a:r>
            <a:br>
              <a:rPr lang="en-US" sz="2400" smtClean="0">
                <a:effectLst/>
              </a:rPr>
            </a:br>
            <a:r>
              <a:rPr lang="en-US" sz="2400" smtClean="0">
                <a:effectLst/>
              </a:rPr>
              <a:t>	Kopling pelat tunggal-ganda dan kopling pelat 	manual-hidrolik </a:t>
            </a:r>
            <a:br>
              <a:rPr lang="en-US" sz="2400" smtClean="0">
                <a:effectLst/>
              </a:rPr>
            </a:br>
            <a:r>
              <a:rPr lang="en-US" sz="2400" smtClean="0">
                <a:effectLst/>
              </a:rPr>
              <a:t>3. Kopling kerucut</a:t>
            </a:r>
            <a:br>
              <a:rPr lang="en-US" sz="2400" smtClean="0">
                <a:effectLst/>
              </a:rPr>
            </a:br>
            <a:r>
              <a:rPr lang="en-US" sz="2400" smtClean="0">
                <a:effectLst/>
              </a:rPr>
              <a:t>4. Kopling friwil</a:t>
            </a:r>
            <a:endParaRPr lang="en-GB" sz="2400" smtClean="0">
              <a:effectLs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Perencanaan Perhitungan</a:t>
            </a:r>
            <a:br>
              <a:rPr lang="en-US" sz="2400" u="sng" smtClean="0">
                <a:effectLst/>
              </a:rPr>
            </a:br>
            <a:r>
              <a:rPr lang="en-US" sz="2400" smtClean="0">
                <a:effectLst/>
              </a:rPr>
              <a:t/>
            </a:r>
            <a:br>
              <a:rPr lang="en-US" sz="2400" smtClean="0">
                <a:effectLst/>
              </a:rPr>
            </a:br>
            <a:r>
              <a:rPr lang="en-US" sz="2400" smtClean="0">
                <a:effectLst/>
              </a:rPr>
              <a:t>Diameter, D</a:t>
            </a:r>
            <a:r>
              <a:rPr lang="en-US" sz="2400" baseline="-25000" smtClean="0">
                <a:effectLst/>
              </a:rPr>
              <a:t>1</a:t>
            </a:r>
            <a:r>
              <a:rPr lang="en-US" sz="2400" smtClean="0">
                <a:effectLst/>
              </a:rPr>
              <a:t>= D</a:t>
            </a:r>
            <a:r>
              <a:rPr lang="en-US" sz="2400" baseline="-25000" smtClean="0">
                <a:effectLst/>
              </a:rPr>
              <a:t>m </a:t>
            </a:r>
            <a:r>
              <a:rPr lang="en-US" sz="2400" smtClean="0">
                <a:effectLst/>
              </a:rPr>
              <a:t>– b </a:t>
            </a:r>
            <a:r>
              <a:rPr lang="en-US" sz="2400" baseline="-25000" smtClean="0">
                <a:effectLst/>
              </a:rPr>
              <a:t>	</a:t>
            </a:r>
            <a:r>
              <a:rPr lang="en-US" sz="2400" smtClean="0">
                <a:effectLst/>
              </a:rPr>
              <a:t>	D</a:t>
            </a:r>
            <a:r>
              <a:rPr lang="en-US" sz="2400" baseline="-25000" smtClean="0">
                <a:effectLst/>
              </a:rPr>
              <a:t>1</a:t>
            </a:r>
            <a:r>
              <a:rPr lang="en-US" sz="2400" smtClean="0">
                <a:effectLst/>
              </a:rPr>
              <a:t> = Diameter dalam </a:t>
            </a:r>
            <a:br>
              <a:rPr lang="en-US" sz="2400" smtClean="0">
                <a:effectLst/>
              </a:rPr>
            </a:br>
            <a:r>
              <a:rPr lang="en-US" sz="2400" smtClean="0">
                <a:effectLst/>
              </a:rPr>
              <a:t>	     D</a:t>
            </a:r>
            <a:r>
              <a:rPr lang="en-US" sz="2400" baseline="-25000" smtClean="0">
                <a:effectLst/>
              </a:rPr>
              <a:t>2</a:t>
            </a:r>
            <a:r>
              <a:rPr lang="en-US" sz="2400" smtClean="0">
                <a:effectLst/>
              </a:rPr>
              <a:t>= D</a:t>
            </a:r>
            <a:r>
              <a:rPr lang="en-US" sz="2400" baseline="-25000" smtClean="0">
                <a:effectLst/>
              </a:rPr>
              <a:t>m </a:t>
            </a:r>
            <a:r>
              <a:rPr lang="en-US" sz="2400" smtClean="0">
                <a:effectLst/>
              </a:rPr>
              <a:t>+ b 		D</a:t>
            </a:r>
            <a:r>
              <a:rPr lang="en-US" sz="2400" baseline="-25000" smtClean="0">
                <a:effectLst/>
              </a:rPr>
              <a:t>2  </a:t>
            </a:r>
            <a:r>
              <a:rPr lang="en-US" sz="2400" smtClean="0">
                <a:effectLst/>
              </a:rPr>
              <a:t>= Diameter luar 					       	D</a:t>
            </a:r>
            <a:r>
              <a:rPr lang="en-US" sz="2400" baseline="-25000" smtClean="0">
                <a:effectLst/>
              </a:rPr>
              <a:t>m </a:t>
            </a:r>
            <a:r>
              <a:rPr lang="en-US" sz="2400" smtClean="0">
                <a:effectLst/>
              </a:rPr>
              <a:t>= Diameter rata-rata</a:t>
            </a:r>
            <a:br>
              <a:rPr lang="en-US" sz="2400" smtClean="0">
                <a:effectLst/>
              </a:rPr>
            </a:br>
            <a:r>
              <a:rPr lang="en-US" sz="2400" smtClean="0">
                <a:effectLst/>
              </a:rPr>
              <a:t>					b   = Lebar</a:t>
            </a:r>
            <a:br>
              <a:rPr lang="en-US" sz="2400" smtClean="0">
                <a:effectLst/>
              </a:rPr>
            </a:br>
            <a:r>
              <a:rPr lang="en-US" sz="2400" smtClean="0">
                <a:effectLst/>
              </a:rPr>
              <a:t>		60  P</a:t>
            </a:r>
            <a:br>
              <a:rPr lang="en-US" sz="2400" smtClean="0">
                <a:effectLst/>
              </a:rPr>
            </a:br>
            <a:r>
              <a:rPr lang="en-US" sz="2400" smtClean="0">
                <a:effectLst/>
              </a:rPr>
              <a:t>Torsi, T  = 				P = Daya</a:t>
            </a:r>
            <a:br>
              <a:rPr lang="en-US" sz="2400" smtClean="0">
                <a:effectLst/>
              </a:rPr>
            </a:br>
            <a:r>
              <a:rPr lang="en-US" sz="2400" smtClean="0">
                <a:effectLst/>
              </a:rPr>
              <a:t>	        	2 </a:t>
            </a:r>
            <a:r>
              <a:rPr lang="el-GR" sz="2400" smtClean="0">
                <a:effectLst/>
                <a:latin typeface="Times New Roman" pitchFamily="18" charset="0"/>
                <a:cs typeface="Times New Roman" pitchFamily="18" charset="0"/>
              </a:rPr>
              <a:t>π</a:t>
            </a:r>
            <a:r>
              <a:rPr lang="en-US" sz="2400" smtClean="0">
                <a:effectLst/>
                <a:cs typeface="Tahoma" pitchFamily="34" charset="0"/>
              </a:rPr>
              <a:t> n</a:t>
            </a:r>
            <a:r>
              <a:rPr lang="en-US" sz="2400" smtClean="0">
                <a:effectLst/>
              </a:rPr>
              <a:t>			n = Putaran</a:t>
            </a:r>
            <a:br>
              <a:rPr lang="en-US" sz="2400" smtClean="0">
                <a:effectLst/>
              </a:rPr>
            </a:br>
            <a:r>
              <a:rPr lang="en-US" sz="2400" smtClean="0">
                <a:effectLst/>
              </a:rPr>
              <a:t/>
            </a:r>
            <a:br>
              <a:rPr lang="en-US" sz="2400" smtClean="0">
                <a:effectLst/>
              </a:rPr>
            </a:br>
            <a:r>
              <a:rPr lang="en-US" sz="2400" smtClean="0">
                <a:effectLst/>
              </a:rPr>
              <a:t>Momen percepatan kopling</a:t>
            </a:r>
            <a:br>
              <a:rPr lang="en-US" sz="2400" smtClean="0">
                <a:effectLst/>
              </a:rPr>
            </a:br>
            <a:r>
              <a:rPr lang="en-US" sz="2400" smtClean="0">
                <a:effectLst/>
              </a:rPr>
              <a:t>		</a:t>
            </a:r>
            <a:r>
              <a:rPr lang="el-GR" sz="2400" smtClean="0">
                <a:effectLst/>
                <a:latin typeface="Times New Roman" pitchFamily="18" charset="0"/>
                <a:cs typeface="Times New Roman" pitchFamily="18" charset="0"/>
              </a:rPr>
              <a:t>ρ</a:t>
            </a:r>
            <a:r>
              <a:rPr lang="en-US" sz="2400" smtClean="0">
                <a:effectLst/>
                <a:latin typeface="Times New Roman" pitchFamily="18" charset="0"/>
                <a:cs typeface="Times New Roman" pitchFamily="18" charset="0"/>
              </a:rPr>
              <a:t> </a:t>
            </a:r>
            <a:r>
              <a:rPr lang="el-GR" sz="2400" smtClean="0">
                <a:effectLst/>
                <a:latin typeface="Times New Roman" pitchFamily="18" charset="0"/>
                <a:cs typeface="Times New Roman" pitchFamily="18" charset="0"/>
              </a:rPr>
              <a:t>π</a:t>
            </a:r>
            <a:r>
              <a:rPr lang="en-US" sz="2400" smtClean="0">
                <a:effectLst/>
                <a:latin typeface="Times New Roman" pitchFamily="18" charset="0"/>
                <a:cs typeface="Times New Roman" pitchFamily="18" charset="0"/>
              </a:rPr>
              <a:t> </a:t>
            </a:r>
            <a:r>
              <a:rPr lang="en-US" sz="2400" smtClean="0">
                <a:effectLst/>
                <a:cs typeface="Times New Roman" pitchFamily="18" charset="0"/>
              </a:rPr>
              <a:t>r</a:t>
            </a:r>
            <a:r>
              <a:rPr lang="en-US" sz="2400" baseline="-25000" smtClean="0">
                <a:effectLst/>
                <a:cs typeface="Times New Roman" pitchFamily="18" charset="0"/>
              </a:rPr>
              <a:t>1</a:t>
            </a:r>
            <a:r>
              <a:rPr lang="en-US" sz="2400" smtClean="0">
                <a:effectLst/>
                <a:latin typeface="Times New Roman" pitchFamily="18" charset="0"/>
                <a:cs typeface="Times New Roman" pitchFamily="18" charset="0"/>
              </a:rPr>
              <a:t> </a:t>
            </a:r>
            <a:r>
              <a:rPr lang="en-US" sz="2400" smtClean="0">
                <a:effectLst/>
                <a:cs typeface="Times New Roman" pitchFamily="18" charset="0"/>
              </a:rPr>
              <a:t>r</a:t>
            </a:r>
            <a:r>
              <a:rPr lang="en-US" sz="2400" baseline="-25000" smtClean="0">
                <a:effectLst/>
                <a:cs typeface="Times New Roman" pitchFamily="18" charset="0"/>
              </a:rPr>
              <a:t>2</a:t>
            </a:r>
            <a:r>
              <a:rPr lang="en-US" sz="2400" baseline="30000" smtClean="0">
                <a:effectLst/>
                <a:cs typeface="Times New Roman" pitchFamily="18" charset="0"/>
              </a:rPr>
              <a:t>2</a:t>
            </a:r>
            <a:r>
              <a:rPr lang="en-US" sz="2400" smtClean="0">
                <a:effectLst/>
                <a:latin typeface="Times New Roman" pitchFamily="18" charset="0"/>
                <a:cs typeface="Times New Roman" pitchFamily="18" charset="0"/>
              </a:rPr>
              <a:t> </a:t>
            </a:r>
            <a:r>
              <a:rPr lang="en-US" sz="2400" smtClean="0">
                <a:effectLst/>
                <a:cs typeface="Times New Roman" pitchFamily="18" charset="0"/>
              </a:rPr>
              <a:t>h </a:t>
            </a:r>
            <a:r>
              <a:rPr lang="el-GR" sz="2400" smtClean="0">
                <a:effectLst/>
                <a:cs typeface="Tahoma" pitchFamily="34" charset="0"/>
              </a:rPr>
              <a:t>ω</a:t>
            </a:r>
            <a:r>
              <a:rPr lang="en-US" sz="2400" smtClean="0">
                <a:effectLst/>
                <a:cs typeface="Tahoma" pitchFamily="34" charset="0"/>
              </a:rPr>
              <a:t> 		</a:t>
            </a:r>
            <a:r>
              <a:rPr lang="el-GR" sz="2400" smtClean="0">
                <a:effectLst/>
                <a:latin typeface="Times New Roman" pitchFamily="18" charset="0"/>
                <a:cs typeface="Times New Roman" pitchFamily="18" charset="0"/>
              </a:rPr>
              <a:t>ρ</a:t>
            </a:r>
            <a:r>
              <a:rPr lang="en-US" sz="2400" smtClean="0">
                <a:effectLst/>
                <a:latin typeface="Times New Roman" pitchFamily="18" charset="0"/>
                <a:cs typeface="Times New Roman" pitchFamily="18" charset="0"/>
              </a:rPr>
              <a:t>  </a:t>
            </a:r>
            <a:r>
              <a:rPr lang="en-US" sz="2400" smtClean="0">
                <a:effectLst/>
                <a:cs typeface="Times New Roman" pitchFamily="18" charset="0"/>
              </a:rPr>
              <a:t>= Massa jenis kopling</a:t>
            </a:r>
            <a:br>
              <a:rPr lang="en-US" sz="2400" smtClean="0">
                <a:effectLst/>
                <a:cs typeface="Times New Roman" pitchFamily="18" charset="0"/>
              </a:rPr>
            </a:br>
            <a:r>
              <a:rPr lang="en-US" sz="2400" smtClean="0">
                <a:effectLst/>
                <a:cs typeface="Times New Roman" pitchFamily="18" charset="0"/>
              </a:rPr>
              <a:t>	</a:t>
            </a:r>
            <a:r>
              <a:rPr lang="en-US" sz="2400" smtClean="0">
                <a:effectLst/>
              </a:rPr>
              <a:t>M</a:t>
            </a:r>
            <a:r>
              <a:rPr lang="en-US" sz="2400" baseline="-25000" smtClean="0">
                <a:effectLst/>
              </a:rPr>
              <a:t>pk</a:t>
            </a:r>
            <a:r>
              <a:rPr lang="en-US" sz="2400" smtClean="0">
                <a:effectLst/>
              </a:rPr>
              <a:t> =</a:t>
            </a:r>
            <a:r>
              <a:rPr lang="en-US" sz="2400" smtClean="0">
                <a:effectLst/>
                <a:cs typeface="Times New Roman" pitchFamily="18" charset="0"/>
              </a:rPr>
              <a:t> 				r</a:t>
            </a:r>
            <a:r>
              <a:rPr lang="en-US" sz="2400" baseline="-25000" smtClean="0">
                <a:effectLst/>
                <a:cs typeface="Times New Roman" pitchFamily="18" charset="0"/>
              </a:rPr>
              <a:t>1 </a:t>
            </a:r>
            <a:r>
              <a:rPr lang="en-US" sz="2400" smtClean="0">
                <a:effectLst/>
                <a:cs typeface="Times New Roman" pitchFamily="18" charset="0"/>
              </a:rPr>
              <a:t>= Jari-jari </a:t>
            </a:r>
            <a:r>
              <a:rPr lang="en-US" sz="2400" smtClean="0">
                <a:effectLst/>
              </a:rPr>
              <a:t>D</a:t>
            </a:r>
            <a:r>
              <a:rPr lang="en-US" sz="2400" baseline="-25000" smtClean="0">
                <a:effectLst/>
              </a:rPr>
              <a:t>1</a:t>
            </a:r>
            <a:r>
              <a:rPr lang="en-US" sz="2400" smtClean="0">
                <a:effectLst/>
              </a:rPr>
              <a:t> </a:t>
            </a: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a:t>
            </a:r>
            <a:r>
              <a:rPr lang="en-US" sz="2400" smtClean="0">
                <a:effectLst/>
                <a:cs typeface="Tahoma" pitchFamily="34" charset="0"/>
              </a:rPr>
              <a:t>t</a:t>
            </a:r>
            <a:r>
              <a:rPr lang="en-US" sz="2400" baseline="-25000" smtClean="0">
                <a:effectLst/>
                <a:cs typeface="Tahoma" pitchFamily="34" charset="0"/>
              </a:rPr>
              <a:t>gesekan</a:t>
            </a:r>
            <a:r>
              <a:rPr lang="en-US" sz="2400" smtClean="0">
                <a:effectLst/>
                <a:cs typeface="Times New Roman" pitchFamily="18" charset="0"/>
              </a:rPr>
              <a:t> 		r</a:t>
            </a:r>
            <a:r>
              <a:rPr lang="en-US" sz="2400" baseline="-25000" smtClean="0">
                <a:effectLst/>
                <a:cs typeface="Times New Roman" pitchFamily="18" charset="0"/>
              </a:rPr>
              <a:t>2</a:t>
            </a:r>
            <a:r>
              <a:rPr lang="en-US" sz="2400" smtClean="0">
                <a:effectLst/>
                <a:latin typeface="Times New Roman" pitchFamily="18" charset="0"/>
                <a:cs typeface="Times New Roman" pitchFamily="18" charset="0"/>
              </a:rPr>
              <a:t> </a:t>
            </a:r>
            <a:r>
              <a:rPr lang="en-US" sz="2400" smtClean="0">
                <a:effectLst/>
                <a:cs typeface="Times New Roman" pitchFamily="18" charset="0"/>
              </a:rPr>
              <a:t>= Jari-jari </a:t>
            </a:r>
            <a:r>
              <a:rPr lang="en-US" sz="2400" smtClean="0">
                <a:effectLst/>
              </a:rPr>
              <a:t>D</a:t>
            </a:r>
            <a:r>
              <a:rPr lang="en-US" sz="2400" baseline="-25000" smtClean="0">
                <a:effectLst/>
              </a:rPr>
              <a:t>2</a:t>
            </a:r>
            <a:r>
              <a:rPr lang="en-US" sz="2400" smtClean="0">
                <a:effectLst/>
              </a:rPr>
              <a:t> </a:t>
            </a:r>
            <a:br>
              <a:rPr lang="en-US" sz="2400" smtClean="0">
                <a:effectLst/>
              </a:rPr>
            </a:br>
            <a:r>
              <a:rPr lang="en-US" sz="2400" smtClean="0">
                <a:effectLst/>
              </a:rPr>
              <a:t>					</a:t>
            </a:r>
            <a:r>
              <a:rPr lang="en-US" sz="2400" smtClean="0">
                <a:effectLst/>
                <a:cs typeface="Times New Roman" pitchFamily="18" charset="0"/>
              </a:rPr>
              <a:t>h = Tinggi</a:t>
            </a:r>
            <a:br>
              <a:rPr lang="en-US" sz="2400" smtClean="0">
                <a:effectLst/>
                <a:cs typeface="Times New Roman" pitchFamily="18" charset="0"/>
              </a:rPr>
            </a:br>
            <a:r>
              <a:rPr lang="en-US" sz="2400" smtClean="0">
                <a:effectLst/>
                <a:cs typeface="Times New Roman" pitchFamily="18" charset="0"/>
              </a:rPr>
              <a:t>					</a:t>
            </a:r>
            <a:r>
              <a:rPr lang="el-GR" sz="2400" smtClean="0">
                <a:effectLst/>
                <a:cs typeface="Tahoma" pitchFamily="34" charset="0"/>
              </a:rPr>
              <a:t>ω</a:t>
            </a:r>
            <a:r>
              <a:rPr lang="en-US" sz="2400" smtClean="0">
                <a:effectLst/>
                <a:cs typeface="Tahoma" pitchFamily="34" charset="0"/>
              </a:rPr>
              <a:t> = 2 </a:t>
            </a:r>
            <a:r>
              <a:rPr lang="el-GR" sz="2400" smtClean="0">
                <a:effectLst/>
                <a:latin typeface="Times New Roman" pitchFamily="18" charset="0"/>
                <a:cs typeface="Times New Roman" pitchFamily="18" charset="0"/>
              </a:rPr>
              <a:t>π</a:t>
            </a:r>
            <a:r>
              <a:rPr lang="en-US" sz="2400" smtClean="0">
                <a:effectLst/>
                <a:latin typeface="Times New Roman" pitchFamily="18" charset="0"/>
                <a:cs typeface="Times New Roman" pitchFamily="18" charset="0"/>
              </a:rPr>
              <a:t> </a:t>
            </a:r>
            <a:r>
              <a:rPr lang="en-US" sz="2400" smtClean="0">
                <a:effectLst/>
                <a:cs typeface="Times New Roman" pitchFamily="18" charset="0"/>
              </a:rPr>
              <a:t>n </a:t>
            </a:r>
            <a:r>
              <a:rPr lang="en-US" sz="2400" smtClean="0">
                <a:effectLst/>
                <a:cs typeface="Tahoma" pitchFamily="34" charset="0"/>
              </a:rPr>
              <a:t>/ 60</a:t>
            </a:r>
            <a:br>
              <a:rPr lang="en-US" sz="2400" smtClean="0">
                <a:effectLst/>
                <a:cs typeface="Tahoma" pitchFamily="34" charset="0"/>
              </a:rPr>
            </a:br>
            <a:r>
              <a:rPr lang="en-US" sz="2400" smtClean="0">
                <a:effectLst/>
                <a:cs typeface="Tahoma" pitchFamily="34" charset="0"/>
              </a:rPr>
              <a:t>					t</a:t>
            </a:r>
            <a:r>
              <a:rPr lang="en-US" sz="2400" baseline="-25000" smtClean="0">
                <a:effectLst/>
                <a:cs typeface="Tahoma" pitchFamily="34" charset="0"/>
              </a:rPr>
              <a:t>gesekan</a:t>
            </a:r>
            <a:r>
              <a:rPr lang="en-US" sz="2400" smtClean="0">
                <a:effectLst/>
                <a:cs typeface="Tahoma" pitchFamily="34" charset="0"/>
              </a:rPr>
              <a:t>	= Waktu gesekan</a:t>
            </a:r>
            <a:r>
              <a:rPr lang="en-US" sz="2400" smtClean="0">
                <a:effectLst/>
              </a:rPr>
              <a:t> </a:t>
            </a:r>
            <a:endParaRPr lang="en-GB" sz="2400" smtClean="0">
              <a:effectLst/>
            </a:endParaRPr>
          </a:p>
        </p:txBody>
      </p:sp>
      <p:sp>
        <p:nvSpPr>
          <p:cNvPr id="59395" name="Line 6"/>
          <p:cNvSpPr>
            <a:spLocks noChangeShapeType="1"/>
          </p:cNvSpPr>
          <p:nvPr/>
        </p:nvSpPr>
        <p:spPr bwMode="auto">
          <a:xfrm>
            <a:off x="2268538" y="3068638"/>
            <a:ext cx="863600" cy="0"/>
          </a:xfrm>
          <a:prstGeom prst="line">
            <a:avLst/>
          </a:prstGeom>
          <a:noFill/>
          <a:ln w="9525">
            <a:solidFill>
              <a:schemeClr val="tx1"/>
            </a:solidFill>
            <a:round/>
            <a:headEnd/>
            <a:tailEnd/>
          </a:ln>
        </p:spPr>
        <p:txBody>
          <a:bodyPr/>
          <a:lstStyle/>
          <a:p>
            <a:endParaRPr lang="id-ID"/>
          </a:p>
        </p:txBody>
      </p:sp>
      <p:sp>
        <p:nvSpPr>
          <p:cNvPr id="59396" name="Line 7"/>
          <p:cNvSpPr>
            <a:spLocks noChangeShapeType="1"/>
          </p:cNvSpPr>
          <p:nvPr/>
        </p:nvSpPr>
        <p:spPr bwMode="auto">
          <a:xfrm>
            <a:off x="2339975" y="4941888"/>
            <a:ext cx="1800225"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Momen percepatan mesin</a:t>
            </a:r>
            <a:br>
              <a:rPr lang="en-US" sz="2400" smtClean="0">
                <a:effectLst/>
              </a:rPr>
            </a:br>
            <a:r>
              <a:rPr lang="en-US" sz="2400" smtClean="0">
                <a:effectLst/>
              </a:rPr>
              <a:t>	M</a:t>
            </a:r>
            <a:r>
              <a:rPr lang="en-US" sz="2400" baseline="-25000" smtClean="0">
                <a:effectLst/>
              </a:rPr>
              <a:t>pm</a:t>
            </a:r>
            <a:r>
              <a:rPr lang="en-US" sz="2400" smtClean="0">
                <a:effectLst/>
              </a:rPr>
              <a:t> = </a:t>
            </a:r>
            <a:r>
              <a:rPr lang="en-US" sz="2400" smtClean="0">
                <a:effectLst/>
                <a:cs typeface="Times New Roman" pitchFamily="18" charset="0"/>
              </a:rPr>
              <a:t>2 A</a:t>
            </a:r>
            <a:r>
              <a:rPr lang="en-US" sz="2400" baseline="-25000" smtClean="0">
                <a:effectLst/>
                <a:cs typeface="Times New Roman" pitchFamily="18" charset="0"/>
              </a:rPr>
              <a:t>pm</a:t>
            </a:r>
            <a:r>
              <a:rPr lang="en-US" sz="2400" smtClean="0">
                <a:effectLst/>
                <a:cs typeface="Times New Roman" pitchFamily="18" charset="0"/>
              </a:rPr>
              <a:t> / </a:t>
            </a:r>
            <a:r>
              <a:rPr lang="el-GR" sz="2400" smtClean="0">
                <a:effectLst/>
                <a:cs typeface="Tahoma" pitchFamily="34" charset="0"/>
              </a:rPr>
              <a:t>ω</a:t>
            </a:r>
            <a:r>
              <a:rPr lang="en-US" sz="2400" smtClean="0">
                <a:effectLst/>
                <a:cs typeface="Tahoma" pitchFamily="34" charset="0"/>
              </a:rPr>
              <a:t> t</a:t>
            </a:r>
            <a:r>
              <a:rPr lang="en-US" sz="2400" baseline="-25000" smtClean="0">
                <a:effectLst/>
                <a:cs typeface="Tahoma" pitchFamily="34" charset="0"/>
              </a:rPr>
              <a:t>gesekan</a:t>
            </a:r>
            <a:r>
              <a:rPr lang="en-US" sz="2400" smtClean="0">
                <a:effectLst/>
                <a:cs typeface="Tahoma" pitchFamily="34" charset="0"/>
              </a:rPr>
              <a:t>	</a:t>
            </a:r>
            <a:r>
              <a:rPr lang="en-US" sz="2400" smtClean="0">
                <a:effectLst/>
                <a:cs typeface="Times New Roman" pitchFamily="18" charset="0"/>
              </a:rPr>
              <a:t>A</a:t>
            </a:r>
            <a:r>
              <a:rPr lang="en-US" sz="2400" baseline="-25000" smtClean="0">
                <a:effectLst/>
                <a:cs typeface="Times New Roman" pitchFamily="18" charset="0"/>
              </a:rPr>
              <a:t>pm</a:t>
            </a:r>
            <a:r>
              <a:rPr lang="en-US" sz="2400" smtClean="0">
                <a:effectLst/>
                <a:cs typeface="Times New Roman" pitchFamily="18" charset="0"/>
              </a:rPr>
              <a:t> = Angka percepatan</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Momen gesek</a:t>
            </a:r>
            <a:br>
              <a:rPr lang="en-US" sz="2400" smtClean="0">
                <a:effectLst/>
                <a:cs typeface="Times New Roman" pitchFamily="18" charset="0"/>
              </a:rPr>
            </a:br>
            <a:r>
              <a:rPr lang="en-US" sz="2400" smtClean="0">
                <a:effectLst/>
                <a:cs typeface="Times New Roman" pitchFamily="18" charset="0"/>
              </a:rPr>
              <a:t>	</a:t>
            </a:r>
            <a:r>
              <a:rPr lang="en-US" sz="2400" smtClean="0">
                <a:effectLst/>
              </a:rPr>
              <a:t>M</a:t>
            </a:r>
            <a:r>
              <a:rPr lang="en-US" sz="2400" baseline="-25000" smtClean="0">
                <a:effectLst/>
              </a:rPr>
              <a:t>g</a:t>
            </a:r>
            <a:r>
              <a:rPr lang="en-US" sz="2400" smtClean="0">
                <a:effectLst/>
              </a:rPr>
              <a:t> = T + M</a:t>
            </a:r>
            <a:r>
              <a:rPr lang="en-US" sz="2400" baseline="-25000" smtClean="0">
                <a:effectLst/>
              </a:rPr>
              <a:t>pk</a:t>
            </a:r>
            <a:r>
              <a:rPr lang="en-US" sz="2400" smtClean="0">
                <a:effectLst/>
              </a:rPr>
              <a:t> + M</a:t>
            </a:r>
            <a:r>
              <a:rPr lang="en-US" sz="2400" baseline="-25000" smtClean="0">
                <a:effectLst/>
              </a:rPr>
              <a:t>pm</a:t>
            </a:r>
            <a:r>
              <a:rPr lang="en-US" sz="2400" smtClean="0">
                <a:effectLst/>
              </a:rPr>
              <a:t> </a:t>
            </a:r>
            <a:br>
              <a:rPr lang="en-US" sz="2400" smtClean="0">
                <a:effectLst/>
              </a:rPr>
            </a:br>
            <a:r>
              <a:rPr lang="en-US" sz="2400" smtClean="0">
                <a:effectLst/>
              </a:rPr>
              <a:t/>
            </a:r>
            <a:br>
              <a:rPr lang="en-US" sz="2400" smtClean="0">
                <a:effectLst/>
              </a:rPr>
            </a:br>
            <a:r>
              <a:rPr lang="en-US" sz="2400" smtClean="0">
                <a:effectLst/>
              </a:rPr>
              <a:t>	M</a:t>
            </a:r>
            <a:r>
              <a:rPr lang="en-US" sz="2400" baseline="-25000" smtClean="0">
                <a:effectLst/>
              </a:rPr>
              <a:t>g</a:t>
            </a:r>
            <a:r>
              <a:rPr lang="en-US" sz="2400" smtClean="0">
                <a:effectLst/>
              </a:rPr>
              <a:t> = F</a:t>
            </a:r>
            <a:r>
              <a:rPr lang="en-US" sz="2400" baseline="-25000" smtClean="0">
                <a:effectLst/>
              </a:rPr>
              <a:t>gesek</a:t>
            </a:r>
            <a:r>
              <a:rPr lang="en-US" sz="2400" smtClean="0">
                <a:effectLst/>
              </a:rPr>
              <a:t> r			</a:t>
            </a:r>
            <a:r>
              <a:rPr lang="el-GR" sz="2400" smtClean="0">
                <a:effectLst/>
                <a:latin typeface="Times New Roman" pitchFamily="18" charset="0"/>
                <a:cs typeface="Times New Roman" pitchFamily="18" charset="0"/>
              </a:rPr>
              <a:t>μ</a:t>
            </a:r>
            <a:r>
              <a:rPr lang="en-US" sz="2400" smtClean="0">
                <a:effectLst/>
                <a:latin typeface="Times New Roman" pitchFamily="18" charset="0"/>
                <a:cs typeface="Times New Roman" pitchFamily="18" charset="0"/>
              </a:rPr>
              <a:t> </a:t>
            </a:r>
            <a:r>
              <a:rPr lang="en-US" sz="2400" smtClean="0">
                <a:effectLst/>
                <a:cs typeface="Times New Roman" pitchFamily="18" charset="0"/>
              </a:rPr>
              <a:t>= Koefisien gesek</a:t>
            </a:r>
            <a:r>
              <a:rPr lang="en-US" sz="2400" smtClean="0">
                <a:effectLst/>
              </a:rPr>
              <a:t> </a:t>
            </a:r>
            <a:br>
              <a:rPr lang="en-US" sz="2400" smtClean="0">
                <a:effectLst/>
              </a:rPr>
            </a:br>
            <a:r>
              <a:rPr lang="en-US" sz="2400" smtClean="0">
                <a:effectLst/>
              </a:rPr>
              <a:t>  	     = </a:t>
            </a:r>
            <a:r>
              <a:rPr lang="el-GR" sz="2400" smtClean="0">
                <a:effectLst/>
                <a:latin typeface="Times New Roman" pitchFamily="18" charset="0"/>
                <a:cs typeface="Times New Roman" pitchFamily="18" charset="0"/>
              </a:rPr>
              <a:t>μ</a:t>
            </a:r>
            <a:r>
              <a:rPr lang="en-US" sz="2400" smtClean="0">
                <a:effectLst/>
                <a:cs typeface="Times New Roman" pitchFamily="18" charset="0"/>
              </a:rPr>
              <a:t> p A (</a:t>
            </a:r>
            <a:r>
              <a:rPr lang="en-US" sz="2400" smtClean="0">
                <a:effectLst/>
              </a:rPr>
              <a:t>D</a:t>
            </a:r>
            <a:r>
              <a:rPr lang="en-US" sz="2400" baseline="-25000" smtClean="0">
                <a:effectLst/>
              </a:rPr>
              <a:t>m</a:t>
            </a:r>
            <a:r>
              <a:rPr lang="en-US" sz="2400" smtClean="0">
                <a:effectLst/>
              </a:rPr>
              <a:t>/2)		p = Tekanan gesekan</a:t>
            </a:r>
            <a:br>
              <a:rPr lang="en-US" sz="2400" smtClean="0">
                <a:effectLst/>
              </a:rPr>
            </a:br>
            <a:r>
              <a:rPr lang="en-US" sz="2400" smtClean="0">
                <a:effectLst/>
              </a:rPr>
              <a:t>	     = </a:t>
            </a:r>
            <a:r>
              <a:rPr lang="el-GR" sz="2400" smtClean="0">
                <a:effectLst/>
                <a:latin typeface="Times New Roman" pitchFamily="18" charset="0"/>
                <a:cs typeface="Times New Roman" pitchFamily="18" charset="0"/>
              </a:rPr>
              <a:t>μ</a:t>
            </a:r>
            <a:r>
              <a:rPr lang="en-US" sz="2400" smtClean="0">
                <a:effectLst/>
                <a:cs typeface="Times New Roman" pitchFamily="18" charset="0"/>
              </a:rPr>
              <a:t> p </a:t>
            </a:r>
            <a:r>
              <a:rPr lang="el-GR" sz="2400" smtClean="0">
                <a:effectLst/>
                <a:latin typeface="Times New Roman" pitchFamily="18" charset="0"/>
                <a:cs typeface="Times New Roman" pitchFamily="18" charset="0"/>
              </a:rPr>
              <a:t>π</a:t>
            </a:r>
            <a:r>
              <a:rPr lang="en-US" sz="2400" smtClean="0">
                <a:effectLst/>
                <a:latin typeface="Times New Roman" pitchFamily="18" charset="0"/>
                <a:cs typeface="Times New Roman" pitchFamily="18" charset="0"/>
              </a:rPr>
              <a:t> </a:t>
            </a:r>
            <a:r>
              <a:rPr lang="en-US" sz="2400" smtClean="0">
                <a:effectLst/>
                <a:cs typeface="Times New Roman" pitchFamily="18" charset="0"/>
              </a:rPr>
              <a:t>D</a:t>
            </a:r>
            <a:r>
              <a:rPr lang="en-US" sz="2400" baseline="-25000" smtClean="0">
                <a:effectLst/>
                <a:cs typeface="Times New Roman" pitchFamily="18" charset="0"/>
              </a:rPr>
              <a:t>m</a:t>
            </a:r>
            <a:r>
              <a:rPr lang="en-US" sz="2400" smtClean="0">
                <a:effectLst/>
                <a:cs typeface="Times New Roman" pitchFamily="18" charset="0"/>
              </a:rPr>
              <a:t> b (</a:t>
            </a:r>
            <a:r>
              <a:rPr lang="en-US" sz="2400" smtClean="0">
                <a:effectLst/>
              </a:rPr>
              <a:t>D</a:t>
            </a:r>
            <a:r>
              <a:rPr lang="en-US" sz="2400" baseline="-25000" smtClean="0">
                <a:effectLst/>
              </a:rPr>
              <a:t>m</a:t>
            </a:r>
            <a:r>
              <a:rPr lang="en-US" sz="2400" smtClean="0">
                <a:effectLst/>
              </a:rPr>
              <a:t>/2)</a:t>
            </a:r>
            <a:br>
              <a:rPr lang="en-US" sz="2400" smtClean="0">
                <a:effectLst/>
              </a:rPr>
            </a:br>
            <a:r>
              <a:rPr lang="en-US" sz="2400" smtClean="0">
                <a:effectLst/>
              </a:rPr>
              <a:t/>
            </a:r>
            <a:br>
              <a:rPr lang="en-US" sz="2400" smtClean="0">
                <a:effectLst/>
              </a:rPr>
            </a:br>
            <a:r>
              <a:rPr lang="en-US" sz="2400" smtClean="0">
                <a:effectLst/>
              </a:rPr>
              <a:t>Dipilih M</a:t>
            </a:r>
            <a:r>
              <a:rPr lang="en-US" sz="2400" baseline="-25000" smtClean="0">
                <a:effectLst/>
              </a:rPr>
              <a:t>g</a:t>
            </a:r>
            <a:r>
              <a:rPr lang="en-US" sz="2400" smtClean="0">
                <a:effectLst/>
              </a:rPr>
              <a:t> yang terkecil. 	</a:t>
            </a:r>
            <a:endParaRPr lang="el-GR" sz="2400" smtClean="0">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a:xfrm>
            <a:off x="457200" y="274638"/>
            <a:ext cx="8229600" cy="6323012"/>
          </a:xfrm>
        </p:spPr>
        <p:txBody>
          <a:bodyPr/>
          <a:lstStyle/>
          <a:p>
            <a:pPr algn="l" eaLnBrk="1" hangingPunct="1"/>
            <a:r>
              <a:rPr lang="en-US" sz="2400" smtClean="0">
                <a:effectLst/>
              </a:rPr>
              <a:t>Kerja gesekan, W</a:t>
            </a:r>
            <a:r>
              <a:rPr lang="en-US" sz="2400" baseline="-25000" smtClean="0">
                <a:effectLst/>
              </a:rPr>
              <a:t>g</a:t>
            </a:r>
            <a:r>
              <a:rPr lang="en-US" sz="2400" smtClean="0">
                <a:effectLst/>
              </a:rPr>
              <a:t> = M</a:t>
            </a:r>
            <a:r>
              <a:rPr lang="en-US" sz="2400" baseline="-25000" smtClean="0">
                <a:effectLst/>
                <a:cs typeface="Times New Roman" pitchFamily="18" charset="0"/>
              </a:rPr>
              <a:t>g</a:t>
            </a:r>
            <a:r>
              <a:rPr lang="en-US" sz="2400" smtClean="0">
                <a:effectLst/>
                <a:cs typeface="Times New Roman" pitchFamily="18" charset="0"/>
              </a:rPr>
              <a:t> </a:t>
            </a:r>
            <a:r>
              <a:rPr lang="el-GR" sz="2400" smtClean="0">
                <a:effectLst/>
                <a:cs typeface="Tahoma" pitchFamily="34" charset="0"/>
              </a:rPr>
              <a:t>ω</a:t>
            </a:r>
            <a:r>
              <a:rPr lang="en-US" sz="2400" smtClean="0">
                <a:effectLst/>
                <a:cs typeface="Tahoma" pitchFamily="34" charset="0"/>
              </a:rPr>
              <a:t> (t</a:t>
            </a:r>
            <a:r>
              <a:rPr lang="en-US" sz="2400" baseline="-25000" smtClean="0">
                <a:effectLst/>
                <a:cs typeface="Tahoma" pitchFamily="34" charset="0"/>
              </a:rPr>
              <a:t>gesekan</a:t>
            </a:r>
            <a:r>
              <a:rPr lang="en-US" sz="2400" smtClean="0">
                <a:effectLst/>
                <a:cs typeface="Tahoma" pitchFamily="34" charset="0"/>
              </a:rPr>
              <a:t>/2)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Daya gesekan, </a:t>
            </a:r>
            <a:r>
              <a:rPr lang="en-US" sz="2400" smtClean="0">
                <a:effectLst/>
              </a:rPr>
              <a:t>P</a:t>
            </a:r>
            <a:r>
              <a:rPr lang="en-US" sz="2400" baseline="-25000" smtClean="0">
                <a:effectLst/>
              </a:rPr>
              <a:t>g</a:t>
            </a:r>
            <a:r>
              <a:rPr lang="en-US" sz="2400" smtClean="0">
                <a:effectLst/>
              </a:rPr>
              <a:t> = (W</a:t>
            </a:r>
            <a:r>
              <a:rPr lang="en-US" sz="2400" baseline="-25000" smtClean="0">
                <a:effectLst/>
                <a:cs typeface="Times New Roman" pitchFamily="18" charset="0"/>
              </a:rPr>
              <a:t>g</a:t>
            </a:r>
            <a:r>
              <a:rPr lang="en-US" sz="2400" smtClean="0">
                <a:effectLst/>
                <a:cs typeface="Times New Roman" pitchFamily="18" charset="0"/>
              </a:rPr>
              <a:t> </a:t>
            </a:r>
            <a:r>
              <a:rPr lang="en-US" sz="2400" smtClean="0">
                <a:effectLst/>
                <a:cs typeface="Tahoma" pitchFamily="34" charset="0"/>
              </a:rPr>
              <a:t>z)/3600	</a:t>
            </a:r>
            <a:br>
              <a:rPr lang="en-US" sz="2400" smtClean="0">
                <a:effectLst/>
                <a:cs typeface="Tahoma" pitchFamily="34" charset="0"/>
              </a:rPr>
            </a:br>
            <a:r>
              <a:rPr lang="en-US" sz="2400" smtClean="0">
                <a:effectLst/>
                <a:cs typeface="Tahoma" pitchFamily="34" charset="0"/>
              </a:rPr>
              <a:t>					z = Frekuensi pemakaian 					      kopling</a:t>
            </a:r>
            <a:br>
              <a:rPr lang="en-US" sz="2400" smtClean="0">
                <a:effectLst/>
                <a:cs typeface="Tahoma" pitchFamily="34" charset="0"/>
              </a:rPr>
            </a:br>
            <a:r>
              <a:rPr lang="en-US" sz="2400" smtClean="0">
                <a:effectLst/>
                <a:cs typeface="Tahoma" pitchFamily="34" charset="0"/>
              </a:rPr>
              <a:t>Temperatur kopling</a:t>
            </a:r>
            <a:br>
              <a:rPr lang="en-US" sz="2400" smtClean="0">
                <a:effectLst/>
                <a:cs typeface="Tahoma" pitchFamily="34" charset="0"/>
              </a:rPr>
            </a:br>
            <a:r>
              <a:rPr lang="en-US" sz="2400" smtClean="0">
                <a:effectLst/>
                <a:cs typeface="Tahoma" pitchFamily="34" charset="0"/>
              </a:rPr>
              <a:t>	t</a:t>
            </a:r>
            <a:r>
              <a:rPr lang="en-US" sz="2400" baseline="-25000" smtClean="0">
                <a:effectLst/>
              </a:rPr>
              <a:t>k</a:t>
            </a:r>
            <a:r>
              <a:rPr lang="en-US" sz="2400" smtClean="0">
                <a:effectLst/>
              </a:rPr>
              <a:t> = (847 P</a:t>
            </a:r>
            <a:r>
              <a:rPr lang="en-US" sz="2400" baseline="-25000" smtClean="0">
                <a:effectLst/>
                <a:cs typeface="Times New Roman" pitchFamily="18" charset="0"/>
              </a:rPr>
              <a:t>g</a:t>
            </a:r>
            <a:r>
              <a:rPr lang="en-US" sz="2400" smtClean="0">
                <a:effectLst/>
                <a:cs typeface="Tahoma" pitchFamily="34" charset="0"/>
              </a:rPr>
              <a:t>) / A</a:t>
            </a:r>
            <a:r>
              <a:rPr lang="en-US" sz="2400" baseline="-25000" smtClean="0">
                <a:effectLst/>
                <a:cs typeface="Tahoma" pitchFamily="34" charset="0"/>
              </a:rPr>
              <a:t>d</a:t>
            </a:r>
            <a:r>
              <a:rPr lang="en-US" sz="2400" smtClean="0">
                <a:effectLst/>
                <a:cs typeface="Tahoma" pitchFamily="34" charset="0"/>
              </a:rPr>
              <a:t> </a:t>
            </a:r>
            <a:r>
              <a:rPr lang="el-GR" sz="2400" smtClean="0">
                <a:effectLst/>
                <a:latin typeface="Times New Roman" pitchFamily="18" charset="0"/>
                <a:cs typeface="Times New Roman" pitchFamily="18" charset="0"/>
              </a:rPr>
              <a:t>α</a:t>
            </a:r>
            <a:r>
              <a:rPr lang="en-US" sz="2400" smtClean="0">
                <a:effectLst/>
                <a:latin typeface="Times New Roman" pitchFamily="18" charset="0"/>
                <a:cs typeface="Times New Roman" pitchFamily="18" charset="0"/>
              </a:rPr>
              <a:t>		</a:t>
            </a:r>
            <a:br>
              <a:rPr lang="en-US" sz="2400" smtClean="0">
                <a:effectLst/>
                <a:latin typeface="Times New Roman" pitchFamily="18" charset="0"/>
                <a:cs typeface="Times New Roman" pitchFamily="18" charset="0"/>
              </a:rPr>
            </a:br>
            <a:r>
              <a:rPr lang="en-US" sz="2400" smtClean="0">
                <a:effectLst/>
                <a:latin typeface="Times New Roman" pitchFamily="18" charset="0"/>
                <a:cs typeface="Times New Roman" pitchFamily="18" charset="0"/>
              </a:rPr>
              <a:t/>
            </a:r>
            <a:br>
              <a:rPr lang="en-US" sz="2400" smtClean="0">
                <a:effectLst/>
                <a:latin typeface="Times New Roman" pitchFamily="18" charset="0"/>
                <a:cs typeface="Times New Roman" pitchFamily="18" charset="0"/>
              </a:rPr>
            </a:br>
            <a:r>
              <a:rPr lang="en-US" sz="2400" smtClean="0">
                <a:effectLst/>
                <a:latin typeface="Times New Roman" pitchFamily="18" charset="0"/>
                <a:cs typeface="Times New Roman" pitchFamily="18" charset="0"/>
              </a:rPr>
              <a:t>		  </a:t>
            </a:r>
            <a:r>
              <a:rPr lang="en-US" sz="2400" smtClean="0">
                <a:effectLst/>
                <a:cs typeface="Tahoma" pitchFamily="34" charset="0"/>
              </a:rPr>
              <a:t>2 </a:t>
            </a:r>
            <a:r>
              <a:rPr lang="el-GR" sz="2400" smtClean="0">
                <a:effectLst/>
                <a:latin typeface="Times New Roman" pitchFamily="18" charset="0"/>
                <a:cs typeface="Times New Roman" pitchFamily="18" charset="0"/>
              </a:rPr>
              <a:t>π</a:t>
            </a:r>
            <a:r>
              <a:rPr lang="en-US" sz="2400" smtClean="0">
                <a:effectLst/>
                <a:latin typeface="Times New Roman" pitchFamily="18" charset="0"/>
                <a:cs typeface="Times New Roman" pitchFamily="18" charset="0"/>
              </a:rPr>
              <a:t> (</a:t>
            </a:r>
            <a:r>
              <a:rPr lang="en-US" sz="2400" smtClean="0">
                <a:effectLst/>
                <a:cs typeface="Times New Roman" pitchFamily="18" charset="0"/>
              </a:rPr>
              <a:t>D</a:t>
            </a:r>
            <a:r>
              <a:rPr lang="en-US" sz="2400" baseline="-25000" smtClean="0">
                <a:effectLst/>
                <a:cs typeface="Times New Roman" pitchFamily="18" charset="0"/>
              </a:rPr>
              <a:t>2</a:t>
            </a:r>
            <a:r>
              <a:rPr lang="en-US" sz="2400" smtClean="0">
                <a:effectLst/>
                <a:cs typeface="Times New Roman" pitchFamily="18" charset="0"/>
              </a:rPr>
              <a:t>/2) </a:t>
            </a:r>
            <a:br>
              <a:rPr lang="en-US" sz="2400" smtClean="0">
                <a:effectLst/>
                <a:cs typeface="Times New Roman" pitchFamily="18" charset="0"/>
              </a:rPr>
            </a:br>
            <a:r>
              <a:rPr lang="en-US" sz="2400" smtClean="0">
                <a:effectLst/>
                <a:cs typeface="Times New Roman" pitchFamily="18" charset="0"/>
              </a:rPr>
              <a:t>	</a:t>
            </a:r>
            <a:r>
              <a:rPr lang="en-US" sz="2400" smtClean="0">
                <a:effectLst/>
                <a:cs typeface="Tahoma" pitchFamily="34" charset="0"/>
              </a:rPr>
              <a:t>A</a:t>
            </a:r>
            <a:r>
              <a:rPr lang="en-US" sz="2400" baseline="-25000" smtClean="0">
                <a:effectLst/>
                <a:cs typeface="Tahoma" pitchFamily="34" charset="0"/>
              </a:rPr>
              <a:t>d</a:t>
            </a:r>
            <a:r>
              <a:rPr lang="en-US" sz="2400" smtClean="0">
                <a:effectLst/>
                <a:cs typeface="Tahoma" pitchFamily="34" charset="0"/>
              </a:rPr>
              <a:t> =</a:t>
            </a: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[h + </a:t>
            </a:r>
            <a:r>
              <a:rPr lang="en-US" sz="2400" smtClean="0">
                <a:effectLst/>
                <a:latin typeface="Times New Roman" pitchFamily="18" charset="0"/>
                <a:cs typeface="Times New Roman" pitchFamily="18" charset="0"/>
              </a:rPr>
              <a:t>(</a:t>
            </a:r>
            <a:r>
              <a:rPr lang="en-US" sz="2400" smtClean="0">
                <a:effectLst/>
                <a:cs typeface="Times New Roman" pitchFamily="18" charset="0"/>
              </a:rPr>
              <a:t>D</a:t>
            </a:r>
            <a:r>
              <a:rPr lang="en-US" sz="2400" baseline="-25000" smtClean="0">
                <a:effectLst/>
                <a:cs typeface="Times New Roman" pitchFamily="18" charset="0"/>
              </a:rPr>
              <a:t>2</a:t>
            </a:r>
            <a:r>
              <a:rPr lang="en-US" sz="2400" smtClean="0">
                <a:effectLst/>
                <a:cs typeface="Times New Roman" pitchFamily="18" charset="0"/>
              </a:rPr>
              <a:t>/2)] </a:t>
            </a:r>
            <a:br>
              <a:rPr lang="en-US" sz="2400" smtClean="0">
                <a:effectLst/>
                <a:cs typeface="Times New Roman" pitchFamily="18" charset="0"/>
              </a:rPr>
            </a:br>
            <a:r>
              <a:rPr lang="en-US" sz="2400" smtClean="0">
                <a:effectLst/>
                <a:cs typeface="Times New Roman" pitchFamily="18" charset="0"/>
              </a:rPr>
              <a:t>	</a:t>
            </a:r>
            <a:br>
              <a:rPr lang="en-US" sz="2400" smtClean="0">
                <a:effectLst/>
                <a:cs typeface="Times New Roman" pitchFamily="18" charset="0"/>
              </a:rPr>
            </a:br>
            <a:r>
              <a:rPr lang="en-US" sz="2400" smtClean="0">
                <a:effectLst/>
                <a:cs typeface="Times New Roman" pitchFamily="18" charset="0"/>
              </a:rPr>
              <a:t>	</a:t>
            </a:r>
            <a:r>
              <a:rPr lang="el-GR" sz="2400" smtClean="0">
                <a:effectLst/>
                <a:latin typeface="Times New Roman" pitchFamily="18" charset="0"/>
                <a:cs typeface="Times New Roman" pitchFamily="18" charset="0"/>
              </a:rPr>
              <a:t>α</a:t>
            </a:r>
            <a:r>
              <a:rPr lang="en-US" sz="2400" smtClean="0">
                <a:effectLst/>
                <a:latin typeface="Times New Roman" pitchFamily="18" charset="0"/>
                <a:cs typeface="Times New Roman" pitchFamily="18" charset="0"/>
              </a:rPr>
              <a:t>   </a:t>
            </a:r>
            <a:r>
              <a:rPr lang="en-US" sz="2400" smtClean="0">
                <a:effectLst/>
                <a:cs typeface="Times New Roman" pitchFamily="18" charset="0"/>
              </a:rPr>
              <a:t>= 2,13 x 10</a:t>
            </a:r>
            <a:r>
              <a:rPr lang="en-US" sz="2400" baseline="30000" smtClean="0">
                <a:effectLst/>
                <a:cs typeface="Times New Roman" pitchFamily="18" charset="0"/>
              </a:rPr>
              <a:t>5</a:t>
            </a:r>
            <a:r>
              <a:rPr lang="en-US" sz="2400" smtClean="0">
                <a:effectLst/>
                <a:cs typeface="Times New Roman" pitchFamily="18" charset="0"/>
              </a:rPr>
              <a:t> Watt/m</a:t>
            </a:r>
            <a:r>
              <a:rPr lang="en-US" sz="2400" baseline="30000" smtClean="0">
                <a:effectLst/>
                <a:cs typeface="Times New Roman" pitchFamily="18" charset="0"/>
              </a:rPr>
              <a:t>2 0</a:t>
            </a:r>
            <a:r>
              <a:rPr lang="en-US" sz="2400" smtClean="0">
                <a:effectLst/>
                <a:cs typeface="Times New Roman" pitchFamily="18" charset="0"/>
              </a:rPr>
              <a:t>c</a:t>
            </a:r>
            <a:endParaRPr lang="el-GR" sz="2400" smtClean="0">
              <a:effectLst/>
              <a:cs typeface="Times New Roman" pitchFamily="18" charset="0"/>
            </a:endParaRPr>
          </a:p>
        </p:txBody>
      </p:sp>
      <p:sp>
        <p:nvSpPr>
          <p:cNvPr id="61443" name="Line 5"/>
          <p:cNvSpPr>
            <a:spLocks noChangeShapeType="1"/>
          </p:cNvSpPr>
          <p:nvPr/>
        </p:nvSpPr>
        <p:spPr bwMode="auto">
          <a:xfrm>
            <a:off x="2195513" y="4581525"/>
            <a:ext cx="1944687"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a:xfrm>
            <a:off x="457200" y="274638"/>
            <a:ext cx="8229600" cy="6249987"/>
          </a:xfrm>
        </p:spPr>
        <p:txBody>
          <a:bodyPr/>
          <a:lstStyle/>
          <a:p>
            <a:pPr algn="l" eaLnBrk="1" hangingPunct="1"/>
            <a:r>
              <a:rPr lang="en-US" sz="2400" smtClean="0">
                <a:effectLst/>
              </a:rPr>
              <a:t>Umur kopling, L = a</a:t>
            </a:r>
            <a:r>
              <a:rPr lang="en-US" sz="2400" smtClean="0">
                <a:effectLst/>
                <a:cs typeface="Times New Roman" pitchFamily="18" charset="0"/>
              </a:rPr>
              <a:t> A a</a:t>
            </a:r>
            <a:r>
              <a:rPr lang="en-US" sz="2400" baseline="-25000" smtClean="0">
                <a:effectLst/>
                <a:cs typeface="Times New Roman" pitchFamily="18" charset="0"/>
              </a:rPr>
              <a:t>k </a:t>
            </a:r>
            <a:r>
              <a:rPr lang="en-US" sz="2400" smtClean="0">
                <a:effectLst/>
                <a:cs typeface="Times New Roman" pitchFamily="18" charset="0"/>
              </a:rPr>
              <a:t>/ P</a:t>
            </a:r>
            <a:r>
              <a:rPr lang="en-US" sz="2400" baseline="-25000" smtClean="0">
                <a:effectLst/>
                <a:cs typeface="Tahoma" pitchFamily="34" charset="0"/>
              </a:rPr>
              <a:t>g 	</a:t>
            </a:r>
            <a:r>
              <a:rPr lang="en-US" sz="2400" smtClean="0">
                <a:effectLst/>
                <a:cs typeface="Times New Roman" pitchFamily="18" charset="0"/>
              </a:rPr>
              <a:t>a = Ketebalan pelat</a:t>
            </a:r>
            <a:br>
              <a:rPr lang="en-US" sz="2400" smtClean="0">
                <a:effectLst/>
                <a:cs typeface="Times New Roman" pitchFamily="18" charset="0"/>
              </a:rPr>
            </a:br>
            <a:r>
              <a:rPr lang="en-US" sz="2400" smtClean="0">
                <a:effectLst/>
                <a:cs typeface="Times New Roman" pitchFamily="18" charset="0"/>
              </a:rPr>
              <a:t>					a</a:t>
            </a:r>
            <a:r>
              <a:rPr lang="en-US" sz="2400" baseline="-25000" smtClean="0">
                <a:effectLst/>
                <a:cs typeface="Times New Roman" pitchFamily="18" charset="0"/>
              </a:rPr>
              <a:t>k </a:t>
            </a:r>
            <a:r>
              <a:rPr lang="en-US" sz="2400" smtClean="0">
                <a:effectLst/>
                <a:cs typeface="Times New Roman" pitchFamily="18" charset="0"/>
              </a:rPr>
              <a:t>= Angka kerusakan </a:t>
            </a:r>
            <a:br>
              <a:rPr lang="en-US" sz="2400" smtClean="0">
                <a:effectLst/>
                <a:cs typeface="Times New Roman" pitchFamily="18" charset="0"/>
              </a:rPr>
            </a:br>
            <a:r>
              <a:rPr lang="en-US" sz="2400" smtClean="0">
                <a:effectLst/>
                <a:cs typeface="Times New Roman" pitchFamily="18" charset="0"/>
              </a:rPr>
              <a:t>					       (kWh/m</a:t>
            </a:r>
            <a:r>
              <a:rPr lang="en-US" sz="2400" baseline="30000" smtClean="0">
                <a:effectLst/>
                <a:cs typeface="Times New Roman" pitchFamily="18" charset="0"/>
              </a:rPr>
              <a:t>3</a:t>
            </a:r>
            <a:r>
              <a:rPr lang="en-US" sz="2400" smtClean="0">
                <a:effectLst/>
                <a:cs typeface="Times New Roman" pitchFamily="18" charset="0"/>
              </a:rPr>
              <a:t>)</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Efisiensi kopling</a:t>
            </a:r>
            <a:br>
              <a:rPr lang="en-US" sz="2400" smtClean="0">
                <a:effectLst/>
                <a:cs typeface="Times New Roman" pitchFamily="18" charset="0"/>
              </a:rPr>
            </a:br>
            <a:r>
              <a:rPr lang="en-US" sz="2400" smtClean="0">
                <a:effectLst/>
                <a:cs typeface="Times New Roman" pitchFamily="18" charset="0"/>
              </a:rPr>
              <a:t>		     </a:t>
            </a:r>
            <a:r>
              <a:rPr lang="en-US" sz="2400" smtClean="0">
                <a:effectLst/>
              </a:rPr>
              <a:t>2 </a:t>
            </a:r>
            <a:r>
              <a:rPr lang="el-GR" sz="2400" smtClean="0">
                <a:effectLst/>
                <a:latin typeface="Times New Roman" pitchFamily="18" charset="0"/>
                <a:cs typeface="Times New Roman" pitchFamily="18" charset="0"/>
              </a:rPr>
              <a:t>π</a:t>
            </a:r>
            <a:r>
              <a:rPr lang="en-US" sz="2400" smtClean="0">
                <a:effectLst/>
                <a:cs typeface="Tahoma" pitchFamily="34" charset="0"/>
              </a:rPr>
              <a:t> n </a:t>
            </a:r>
            <a:r>
              <a:rPr lang="en-US" sz="2400" smtClean="0">
                <a:effectLst/>
                <a:cs typeface="Times New Roman" pitchFamily="18" charset="0"/>
              </a:rPr>
              <a:t>M</a:t>
            </a:r>
            <a:r>
              <a:rPr lang="en-US" sz="2400" baseline="-25000" smtClean="0">
                <a:effectLst/>
                <a:cs typeface="Tahoma" pitchFamily="34" charset="0"/>
              </a:rPr>
              <a:t>g</a:t>
            </a:r>
            <a:r>
              <a:rPr lang="en-US" sz="2400" smtClean="0">
                <a:effectLst/>
                <a:cs typeface="Tahoma" pitchFamily="34" charset="0"/>
              </a:rPr>
              <a:t> </a:t>
            </a:r>
            <a:br>
              <a:rPr lang="en-US" sz="2400" smtClean="0">
                <a:effectLst/>
                <a:cs typeface="Tahoma" pitchFamily="34" charset="0"/>
              </a:rPr>
            </a:br>
            <a:r>
              <a:rPr lang="en-US" sz="2400" smtClean="0">
                <a:effectLst/>
                <a:cs typeface="Tahoma" pitchFamily="34" charset="0"/>
              </a:rPr>
              <a:t>	</a:t>
            </a:r>
            <a:r>
              <a:rPr lang="en-US" sz="2400" smtClean="0">
                <a:effectLst/>
                <a:cs typeface="Times New Roman" pitchFamily="18" charset="0"/>
              </a:rPr>
              <a:t>P</a:t>
            </a:r>
            <a:r>
              <a:rPr lang="en-US" sz="2400" baseline="-25000" smtClean="0">
                <a:effectLst/>
                <a:cs typeface="Times New Roman" pitchFamily="18" charset="0"/>
              </a:rPr>
              <a:t>maks</a:t>
            </a:r>
            <a:r>
              <a:rPr lang="en-US" sz="2400" smtClean="0">
                <a:effectLst/>
                <a:cs typeface="Times New Roman" pitchFamily="18" charset="0"/>
              </a:rPr>
              <a:t> = </a:t>
            </a:r>
            <a:r>
              <a:rPr lang="en-US" sz="2400" smtClean="0">
                <a:effectLst/>
                <a:cs typeface="Tahoma" pitchFamily="34" charset="0"/>
              </a:rPr>
              <a:t>	</a:t>
            </a:r>
            <a:br>
              <a:rPr lang="en-US" sz="2400" smtClean="0">
                <a:effectLst/>
                <a:cs typeface="Tahoma" pitchFamily="34" charset="0"/>
              </a:rPr>
            </a:br>
            <a:r>
              <a:rPr lang="en-US" sz="2400" smtClean="0">
                <a:effectLst/>
                <a:cs typeface="Tahoma" pitchFamily="34" charset="0"/>
              </a:rPr>
              <a:t>			60	</a:t>
            </a:r>
            <a:br>
              <a:rPr lang="en-US" sz="2400" smtClean="0">
                <a:effectLst/>
                <a:cs typeface="Tahoma" pitchFamily="34" charset="0"/>
              </a:rPr>
            </a:br>
            <a:r>
              <a:rPr lang="en-US" sz="2400" smtClean="0">
                <a:effectLst/>
                <a:cs typeface="Tahoma" pitchFamily="34" charset="0"/>
              </a:rPr>
              <a:t/>
            </a:r>
            <a:br>
              <a:rPr lang="en-US" sz="2400" smtClean="0">
                <a:effectLst/>
                <a:cs typeface="Tahoma" pitchFamily="34" charset="0"/>
              </a:rPr>
            </a:br>
            <a:r>
              <a:rPr lang="en-US" sz="2400" smtClean="0">
                <a:effectLst/>
                <a:cs typeface="Tahoma" pitchFamily="34" charset="0"/>
              </a:rPr>
              <a:t>		</a:t>
            </a:r>
            <a:r>
              <a:rPr lang="en-US" sz="2400" smtClean="0">
                <a:effectLst/>
                <a:cs typeface="Times New Roman" pitchFamily="18" charset="0"/>
              </a:rPr>
              <a:t>(P</a:t>
            </a:r>
            <a:r>
              <a:rPr lang="en-US" sz="2400" baseline="-25000" smtClean="0">
                <a:effectLst/>
                <a:cs typeface="Times New Roman" pitchFamily="18" charset="0"/>
              </a:rPr>
              <a:t>maks</a:t>
            </a:r>
            <a:r>
              <a:rPr lang="en-US" sz="2400" smtClean="0">
                <a:effectLst/>
                <a:cs typeface="Times New Roman" pitchFamily="18" charset="0"/>
              </a:rPr>
              <a:t> </a:t>
            </a:r>
            <a:r>
              <a:rPr lang="en-US" sz="2400" smtClean="0">
                <a:effectLst/>
                <a:cs typeface="Tahoma" pitchFamily="34" charset="0"/>
              </a:rPr>
              <a:t>t</a:t>
            </a:r>
            <a:r>
              <a:rPr lang="en-US" sz="2400" baseline="-25000" smtClean="0">
                <a:effectLst/>
                <a:cs typeface="Tahoma" pitchFamily="34" charset="0"/>
              </a:rPr>
              <a:t>gesekan </a:t>
            </a:r>
            <a:r>
              <a:rPr lang="en-US" sz="2400" smtClean="0">
                <a:effectLst/>
                <a:cs typeface="Tahoma" pitchFamily="34" charset="0"/>
              </a:rPr>
              <a:t>z) + (3600 P – </a:t>
            </a:r>
            <a:r>
              <a:rPr lang="en-US" sz="2400" smtClean="0">
                <a:effectLst/>
                <a:cs typeface="Times New Roman" pitchFamily="18" charset="0"/>
              </a:rPr>
              <a:t>P </a:t>
            </a:r>
            <a:r>
              <a:rPr lang="en-US" sz="2400" smtClean="0">
                <a:effectLst/>
                <a:cs typeface="Tahoma" pitchFamily="34" charset="0"/>
              </a:rPr>
              <a:t>t</a:t>
            </a:r>
            <a:r>
              <a:rPr lang="en-US" sz="2400" baseline="-25000" smtClean="0">
                <a:effectLst/>
                <a:cs typeface="Tahoma" pitchFamily="34" charset="0"/>
              </a:rPr>
              <a:t>gesekan </a:t>
            </a:r>
            <a:r>
              <a:rPr lang="en-US" sz="2400" smtClean="0">
                <a:effectLst/>
                <a:cs typeface="Tahoma" pitchFamily="34" charset="0"/>
              </a:rPr>
              <a:t>z)</a:t>
            </a:r>
            <a:br>
              <a:rPr lang="en-US" sz="2400" smtClean="0">
                <a:effectLst/>
                <a:cs typeface="Tahoma" pitchFamily="34" charset="0"/>
              </a:rPr>
            </a:br>
            <a:r>
              <a:rPr lang="en-US" sz="2400" smtClean="0">
                <a:effectLst/>
                <a:cs typeface="Tahoma" pitchFamily="34" charset="0"/>
              </a:rPr>
              <a:t> 	</a:t>
            </a:r>
            <a:r>
              <a:rPr lang="en-US" sz="2400" smtClean="0">
                <a:effectLst/>
                <a:cs typeface="Times New Roman" pitchFamily="18" charset="0"/>
              </a:rPr>
              <a:t>P</a:t>
            </a:r>
            <a:r>
              <a:rPr lang="en-US" sz="2400" baseline="-25000" smtClean="0">
                <a:effectLst/>
                <a:cs typeface="Times New Roman" pitchFamily="18" charset="0"/>
              </a:rPr>
              <a:t>m</a:t>
            </a:r>
            <a:r>
              <a:rPr lang="en-US" sz="2400" smtClean="0">
                <a:effectLst/>
                <a:cs typeface="Times New Roman" pitchFamily="18" charset="0"/>
              </a:rPr>
              <a:t> = </a:t>
            </a:r>
            <a:br>
              <a:rPr lang="en-US" sz="2400" smtClean="0">
                <a:effectLst/>
                <a:cs typeface="Times New Roman" pitchFamily="18" charset="0"/>
              </a:rPr>
            </a:br>
            <a:r>
              <a:rPr lang="en-US" sz="2400" smtClean="0">
                <a:effectLst/>
                <a:cs typeface="Times New Roman" pitchFamily="18" charset="0"/>
              </a:rPr>
              <a:t>				3600</a:t>
            </a:r>
            <a:br>
              <a:rPr lang="en-US" sz="2400" smtClean="0">
                <a:effectLst/>
                <a:cs typeface="Times New Roman" pitchFamily="18" charset="0"/>
              </a:rPr>
            </a:br>
            <a:r>
              <a:rPr lang="en-US" sz="2400" smtClean="0">
                <a:effectLst/>
                <a:cs typeface="Times New Roman" pitchFamily="18" charset="0"/>
              </a:rPr>
              <a:t>		 P</a:t>
            </a:r>
            <a:r>
              <a:rPr lang="en-US" sz="2400" baseline="-25000" smtClean="0">
                <a:effectLst/>
                <a:cs typeface="Times New Roman" pitchFamily="18" charset="0"/>
              </a:rPr>
              <a:t>m</a:t>
            </a:r>
            <a:r>
              <a:rPr lang="en-US" sz="2400" smtClean="0">
                <a:effectLst/>
                <a:cs typeface="Times New Roman" pitchFamily="18" charset="0"/>
              </a:rPr>
              <a:t> – P</a:t>
            </a:r>
            <a:r>
              <a:rPr lang="en-US" sz="2400" baseline="-25000" smtClean="0">
                <a:effectLst/>
                <a:cs typeface="Times New Roman" pitchFamily="18" charset="0"/>
              </a:rPr>
              <a:t>g</a:t>
            </a: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	 P</a:t>
            </a:r>
            <a:r>
              <a:rPr lang="en-US" sz="2400" baseline="-25000" smtClean="0">
                <a:effectLst/>
                <a:cs typeface="Times New Roman" pitchFamily="18" charset="0"/>
              </a:rPr>
              <a:t>ef</a:t>
            </a:r>
            <a:r>
              <a:rPr lang="en-US" sz="2400" smtClean="0">
                <a:effectLst/>
                <a:cs typeface="Times New Roman" pitchFamily="18" charset="0"/>
              </a:rPr>
              <a:t> = 		     x  100%</a:t>
            </a:r>
            <a:br>
              <a:rPr lang="en-US" sz="2400" smtClean="0">
                <a:effectLst/>
                <a:cs typeface="Times New Roman" pitchFamily="18" charset="0"/>
              </a:rPr>
            </a:br>
            <a:r>
              <a:rPr lang="en-US" sz="2400" smtClean="0">
                <a:effectLst/>
                <a:cs typeface="Times New Roman" pitchFamily="18" charset="0"/>
              </a:rPr>
              <a:t>		    P</a:t>
            </a:r>
            <a:r>
              <a:rPr lang="en-US" sz="2400" baseline="-25000" smtClean="0">
                <a:effectLst/>
                <a:cs typeface="Times New Roman" pitchFamily="18" charset="0"/>
              </a:rPr>
              <a:t>m</a:t>
            </a:r>
            <a:r>
              <a:rPr lang="en-US" sz="2400" smtClean="0">
                <a:effectLst/>
                <a:cs typeface="Times New Roman" pitchFamily="18" charset="0"/>
              </a:rPr>
              <a:t>  </a:t>
            </a:r>
            <a:endParaRPr lang="en-GB" sz="2400" smtClean="0">
              <a:effectLst/>
              <a:cs typeface="Times New Roman" pitchFamily="18" charset="0"/>
            </a:endParaRPr>
          </a:p>
        </p:txBody>
      </p:sp>
      <p:sp>
        <p:nvSpPr>
          <p:cNvPr id="62467" name="Line 5"/>
          <p:cNvSpPr>
            <a:spLocks noChangeShapeType="1"/>
          </p:cNvSpPr>
          <p:nvPr/>
        </p:nvSpPr>
        <p:spPr bwMode="auto">
          <a:xfrm>
            <a:off x="2628900" y="3068638"/>
            <a:ext cx="1655763" cy="0"/>
          </a:xfrm>
          <a:prstGeom prst="line">
            <a:avLst/>
          </a:prstGeom>
          <a:noFill/>
          <a:ln w="9525">
            <a:solidFill>
              <a:schemeClr val="tx1"/>
            </a:solidFill>
            <a:round/>
            <a:headEnd/>
            <a:tailEnd/>
          </a:ln>
        </p:spPr>
        <p:txBody>
          <a:bodyPr/>
          <a:lstStyle/>
          <a:p>
            <a:endParaRPr lang="id-ID"/>
          </a:p>
        </p:txBody>
      </p:sp>
      <p:sp>
        <p:nvSpPr>
          <p:cNvPr id="62468" name="Line 6"/>
          <p:cNvSpPr>
            <a:spLocks noChangeShapeType="1"/>
          </p:cNvSpPr>
          <p:nvPr/>
        </p:nvSpPr>
        <p:spPr bwMode="auto">
          <a:xfrm>
            <a:off x="2339975" y="4508500"/>
            <a:ext cx="5400675" cy="0"/>
          </a:xfrm>
          <a:prstGeom prst="line">
            <a:avLst/>
          </a:prstGeom>
          <a:noFill/>
          <a:ln w="9525">
            <a:solidFill>
              <a:schemeClr val="tx1"/>
            </a:solidFill>
            <a:round/>
            <a:headEnd/>
            <a:tailEnd/>
          </a:ln>
        </p:spPr>
        <p:txBody>
          <a:bodyPr/>
          <a:lstStyle/>
          <a:p>
            <a:endParaRPr lang="id-ID"/>
          </a:p>
        </p:txBody>
      </p:sp>
      <p:sp>
        <p:nvSpPr>
          <p:cNvPr id="62469" name="Line 7"/>
          <p:cNvSpPr>
            <a:spLocks noChangeShapeType="1"/>
          </p:cNvSpPr>
          <p:nvPr/>
        </p:nvSpPr>
        <p:spPr bwMode="auto">
          <a:xfrm>
            <a:off x="2411413" y="5589588"/>
            <a:ext cx="1152525" cy="0"/>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6323012"/>
          </a:xfrm>
        </p:spPr>
        <p:txBody>
          <a:bodyPr/>
          <a:lstStyle/>
          <a:p>
            <a:pPr algn="l" eaLnBrk="1" hangingPunct="1">
              <a:defRPr/>
            </a:pPr>
            <a:r>
              <a:rPr lang="en-US" sz="2400" smtClean="0">
                <a:effectLst/>
              </a:rPr>
              <a:t>b. Tegangan geser (shear) </a:t>
            </a:r>
            <a:br>
              <a:rPr lang="en-US" sz="2400" smtClean="0">
                <a:effectLst/>
              </a:rPr>
            </a:br>
            <a:r>
              <a:rPr lang="en-US" sz="2400" smtClean="0">
                <a:effectLst/>
              </a:rPr>
              <a:t>	</a:t>
            </a:r>
            <a:br>
              <a:rPr lang="en-US" sz="2400" smtClean="0">
                <a:effectLst/>
              </a:rPr>
            </a:br>
            <a:r>
              <a:rPr lang="en-US" sz="2400" smtClean="0">
                <a:effectLst/>
              </a:rPr>
              <a:t/>
            </a:r>
            <a:br>
              <a:rPr lang="en-US" sz="2400" smtClean="0">
                <a:effectLst/>
              </a:rPr>
            </a:br>
            <a:r>
              <a:rPr lang="en-US" sz="2400" smtClean="0">
                <a:effectLst/>
              </a:rPr>
              <a:t/>
            </a:r>
            <a:br>
              <a:rPr lang="en-US" sz="2400" smtClean="0">
                <a:effectLst/>
              </a:rPr>
            </a:br>
            <a:r>
              <a:rPr lang="en-US" sz="2800" smtClean="0"/>
              <a:t/>
            </a:r>
            <a:br>
              <a:rPr lang="en-US" sz="2800" smtClean="0"/>
            </a:br>
            <a:r>
              <a:rPr lang="en-US" sz="2400" smtClean="0"/>
              <a:t>c. Tegangan lentur (bend)</a:t>
            </a:r>
            <a:br>
              <a:rPr lang="en-US" sz="2400" smtClean="0"/>
            </a:br>
            <a:r>
              <a:rPr lang="en-US" sz="2400" smtClean="0"/>
              <a:t>						M</a:t>
            </a:r>
            <a:br>
              <a:rPr lang="en-US" sz="2400" smtClean="0"/>
            </a:br>
            <a:r>
              <a:rPr lang="en-US" sz="2400" smtClean="0"/>
              <a:t>					</a:t>
            </a:r>
            <a:r>
              <a:rPr lang="el-GR" sz="2400" smtClean="0">
                <a:latin typeface="Times New Roman" pitchFamily="18" charset="0"/>
                <a:cs typeface="Times New Roman" pitchFamily="18" charset="0"/>
              </a:rPr>
              <a:t>σ</a:t>
            </a:r>
            <a:r>
              <a:rPr lang="en-US" sz="2400" smtClean="0"/>
              <a:t> =</a:t>
            </a:r>
            <a:br>
              <a:rPr lang="en-US" sz="2400" smtClean="0"/>
            </a:br>
            <a:r>
              <a:rPr lang="en-US" sz="2400" smtClean="0"/>
              <a:t>						Z</a:t>
            </a:r>
            <a:br>
              <a:rPr lang="en-US" sz="2400" smtClean="0"/>
            </a:br>
            <a:r>
              <a:rPr lang="en-US" sz="2400" smtClean="0"/>
              <a:t/>
            </a:r>
            <a:br>
              <a:rPr lang="en-US" sz="2400" smtClean="0"/>
            </a:br>
            <a:r>
              <a:rPr lang="en-US" sz="2400" smtClean="0"/>
              <a:t>					M = Momen inersia 						Z  = Modulus luas	</a:t>
            </a:r>
            <a:endParaRPr lang="en-GB" sz="2800" smtClean="0"/>
          </a:p>
        </p:txBody>
      </p:sp>
      <p:sp>
        <p:nvSpPr>
          <p:cNvPr id="8195" name="Rectangle 3"/>
          <p:cNvSpPr>
            <a:spLocks noChangeArrowheads="1"/>
          </p:cNvSpPr>
          <p:nvPr/>
        </p:nvSpPr>
        <p:spPr bwMode="auto">
          <a:xfrm>
            <a:off x="1403350" y="1774825"/>
            <a:ext cx="1081088" cy="574675"/>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196" name="Rectangle 4"/>
          <p:cNvSpPr>
            <a:spLocks noChangeArrowheads="1"/>
          </p:cNvSpPr>
          <p:nvPr/>
        </p:nvSpPr>
        <p:spPr bwMode="auto">
          <a:xfrm>
            <a:off x="1403350" y="2349500"/>
            <a:ext cx="1081088" cy="574675"/>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197" name="Line 5"/>
          <p:cNvSpPr>
            <a:spLocks noChangeShapeType="1"/>
          </p:cNvSpPr>
          <p:nvPr/>
        </p:nvSpPr>
        <p:spPr bwMode="auto">
          <a:xfrm flipH="1">
            <a:off x="1042988" y="2060575"/>
            <a:ext cx="360362" cy="0"/>
          </a:xfrm>
          <a:prstGeom prst="line">
            <a:avLst/>
          </a:prstGeom>
          <a:noFill/>
          <a:ln w="9525">
            <a:solidFill>
              <a:schemeClr val="tx1"/>
            </a:solidFill>
            <a:round/>
            <a:headEnd/>
            <a:tailEnd type="triangle" w="med" len="med"/>
          </a:ln>
        </p:spPr>
        <p:txBody>
          <a:bodyPr/>
          <a:lstStyle/>
          <a:p>
            <a:endParaRPr lang="id-ID"/>
          </a:p>
        </p:txBody>
      </p:sp>
      <p:sp>
        <p:nvSpPr>
          <p:cNvPr id="8198" name="Line 6"/>
          <p:cNvSpPr>
            <a:spLocks noChangeShapeType="1"/>
          </p:cNvSpPr>
          <p:nvPr/>
        </p:nvSpPr>
        <p:spPr bwMode="auto">
          <a:xfrm flipH="1">
            <a:off x="1474788" y="2420938"/>
            <a:ext cx="360362" cy="0"/>
          </a:xfrm>
          <a:prstGeom prst="line">
            <a:avLst/>
          </a:prstGeom>
          <a:noFill/>
          <a:ln w="9525">
            <a:solidFill>
              <a:schemeClr val="tx1"/>
            </a:solidFill>
            <a:round/>
            <a:headEnd/>
            <a:tailEnd type="triangle" w="med" len="med"/>
          </a:ln>
        </p:spPr>
        <p:txBody>
          <a:bodyPr/>
          <a:lstStyle/>
          <a:p>
            <a:endParaRPr lang="id-ID"/>
          </a:p>
        </p:txBody>
      </p:sp>
      <p:sp>
        <p:nvSpPr>
          <p:cNvPr id="8199" name="Line 7"/>
          <p:cNvSpPr>
            <a:spLocks noChangeShapeType="1"/>
          </p:cNvSpPr>
          <p:nvPr/>
        </p:nvSpPr>
        <p:spPr bwMode="auto">
          <a:xfrm flipH="1">
            <a:off x="1979613" y="2420938"/>
            <a:ext cx="360362" cy="0"/>
          </a:xfrm>
          <a:prstGeom prst="line">
            <a:avLst/>
          </a:prstGeom>
          <a:noFill/>
          <a:ln w="9525">
            <a:solidFill>
              <a:schemeClr val="tx1"/>
            </a:solidFill>
            <a:round/>
            <a:headEnd/>
            <a:tailEnd type="triangle" w="med" len="med"/>
          </a:ln>
        </p:spPr>
        <p:txBody>
          <a:bodyPr/>
          <a:lstStyle/>
          <a:p>
            <a:endParaRPr lang="id-ID"/>
          </a:p>
        </p:txBody>
      </p:sp>
      <p:sp>
        <p:nvSpPr>
          <p:cNvPr id="8200" name="Line 8"/>
          <p:cNvSpPr>
            <a:spLocks noChangeShapeType="1"/>
          </p:cNvSpPr>
          <p:nvPr/>
        </p:nvSpPr>
        <p:spPr bwMode="auto">
          <a:xfrm flipH="1">
            <a:off x="1476375" y="2276475"/>
            <a:ext cx="360363" cy="0"/>
          </a:xfrm>
          <a:prstGeom prst="line">
            <a:avLst/>
          </a:prstGeom>
          <a:noFill/>
          <a:ln w="9525">
            <a:solidFill>
              <a:schemeClr val="tx1"/>
            </a:solidFill>
            <a:round/>
            <a:headEnd type="triangle" w="med" len="med"/>
            <a:tailEnd/>
          </a:ln>
        </p:spPr>
        <p:txBody>
          <a:bodyPr/>
          <a:lstStyle/>
          <a:p>
            <a:endParaRPr lang="id-ID"/>
          </a:p>
        </p:txBody>
      </p:sp>
      <p:sp>
        <p:nvSpPr>
          <p:cNvPr id="8201" name="Line 9"/>
          <p:cNvSpPr>
            <a:spLocks noChangeShapeType="1"/>
          </p:cNvSpPr>
          <p:nvPr/>
        </p:nvSpPr>
        <p:spPr bwMode="auto">
          <a:xfrm flipH="1">
            <a:off x="1979613" y="2276475"/>
            <a:ext cx="360362" cy="0"/>
          </a:xfrm>
          <a:prstGeom prst="line">
            <a:avLst/>
          </a:prstGeom>
          <a:noFill/>
          <a:ln w="9525">
            <a:solidFill>
              <a:schemeClr val="tx1"/>
            </a:solidFill>
            <a:round/>
            <a:headEnd type="triangle" w="med" len="med"/>
            <a:tailEnd/>
          </a:ln>
        </p:spPr>
        <p:txBody>
          <a:bodyPr/>
          <a:lstStyle/>
          <a:p>
            <a:endParaRPr lang="id-ID"/>
          </a:p>
        </p:txBody>
      </p:sp>
      <p:sp>
        <p:nvSpPr>
          <p:cNvPr id="8202" name="Line 10"/>
          <p:cNvSpPr>
            <a:spLocks noChangeShapeType="1"/>
          </p:cNvSpPr>
          <p:nvPr/>
        </p:nvSpPr>
        <p:spPr bwMode="auto">
          <a:xfrm flipH="1">
            <a:off x="2484438" y="2636838"/>
            <a:ext cx="360362" cy="0"/>
          </a:xfrm>
          <a:prstGeom prst="line">
            <a:avLst/>
          </a:prstGeom>
          <a:noFill/>
          <a:ln w="9525">
            <a:solidFill>
              <a:schemeClr val="tx1"/>
            </a:solidFill>
            <a:round/>
            <a:headEnd type="triangle" w="med" len="med"/>
            <a:tailEnd/>
          </a:ln>
        </p:spPr>
        <p:txBody>
          <a:bodyPr/>
          <a:lstStyle/>
          <a:p>
            <a:endParaRPr lang="id-ID"/>
          </a:p>
        </p:txBody>
      </p:sp>
      <p:sp>
        <p:nvSpPr>
          <p:cNvPr id="8203" name="Rectangle 11"/>
          <p:cNvSpPr>
            <a:spLocks noChangeArrowheads="1"/>
          </p:cNvSpPr>
          <p:nvPr/>
        </p:nvSpPr>
        <p:spPr bwMode="auto">
          <a:xfrm>
            <a:off x="1403350" y="4076700"/>
            <a:ext cx="2592388" cy="865188"/>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204" name="Arc 14"/>
          <p:cNvSpPr>
            <a:spLocks/>
          </p:cNvSpPr>
          <p:nvPr/>
        </p:nvSpPr>
        <p:spPr bwMode="auto">
          <a:xfrm flipV="1">
            <a:off x="2339975" y="4076700"/>
            <a:ext cx="1655763" cy="215900"/>
          </a:xfrm>
          <a:custGeom>
            <a:avLst/>
            <a:gdLst>
              <a:gd name="T0" fmla="*/ 0 w 21600"/>
              <a:gd name="T1" fmla="*/ 0 h 21600"/>
              <a:gd name="T2" fmla="*/ 1655763 w 21600"/>
              <a:gd name="T3" fmla="*/ 215900 h 21600"/>
              <a:gd name="T4" fmla="*/ 0 w 21600"/>
              <a:gd name="T5" fmla="*/ 2159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p:spPr>
        <p:txBody>
          <a:bodyPr wrap="none" anchor="ctr"/>
          <a:lstStyle/>
          <a:p>
            <a:endParaRPr lang="en-US"/>
          </a:p>
        </p:txBody>
      </p:sp>
      <p:sp>
        <p:nvSpPr>
          <p:cNvPr id="8205" name="Arc 15"/>
          <p:cNvSpPr>
            <a:spLocks/>
          </p:cNvSpPr>
          <p:nvPr/>
        </p:nvSpPr>
        <p:spPr bwMode="auto">
          <a:xfrm flipH="1" flipV="1">
            <a:off x="1403350" y="4076700"/>
            <a:ext cx="865188" cy="215900"/>
          </a:xfrm>
          <a:custGeom>
            <a:avLst/>
            <a:gdLst>
              <a:gd name="T0" fmla="*/ 0 w 21600"/>
              <a:gd name="T1" fmla="*/ 0 h 21600"/>
              <a:gd name="T2" fmla="*/ 865188 w 21600"/>
              <a:gd name="T3" fmla="*/ 215900 h 21600"/>
              <a:gd name="T4" fmla="*/ 0 w 21600"/>
              <a:gd name="T5" fmla="*/ 2159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p:spPr>
        <p:txBody>
          <a:bodyPr wrap="none" anchor="ctr"/>
          <a:lstStyle/>
          <a:p>
            <a:endParaRPr lang="en-US"/>
          </a:p>
        </p:txBody>
      </p:sp>
      <p:sp>
        <p:nvSpPr>
          <p:cNvPr id="8206" name="Arc 16"/>
          <p:cNvSpPr>
            <a:spLocks/>
          </p:cNvSpPr>
          <p:nvPr/>
        </p:nvSpPr>
        <p:spPr bwMode="auto">
          <a:xfrm flipH="1" flipV="1">
            <a:off x="1187450" y="4941888"/>
            <a:ext cx="1368425" cy="142875"/>
          </a:xfrm>
          <a:custGeom>
            <a:avLst/>
            <a:gdLst>
              <a:gd name="T0" fmla="*/ 0 w 21600"/>
              <a:gd name="T1" fmla="*/ 0 h 21600"/>
              <a:gd name="T2" fmla="*/ 1368425 w 21600"/>
              <a:gd name="T3" fmla="*/ 142875 h 21600"/>
              <a:gd name="T4" fmla="*/ 0 w 21600"/>
              <a:gd name="T5" fmla="*/ 1428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p:spPr>
        <p:txBody>
          <a:bodyPr wrap="none" anchor="ctr"/>
          <a:lstStyle/>
          <a:p>
            <a:endParaRPr lang="en-US"/>
          </a:p>
        </p:txBody>
      </p:sp>
      <p:sp>
        <p:nvSpPr>
          <p:cNvPr id="8207" name="Arc 17"/>
          <p:cNvSpPr>
            <a:spLocks/>
          </p:cNvSpPr>
          <p:nvPr/>
        </p:nvSpPr>
        <p:spPr bwMode="auto">
          <a:xfrm flipV="1">
            <a:off x="2555875" y="4868863"/>
            <a:ext cx="1655763" cy="215900"/>
          </a:xfrm>
          <a:custGeom>
            <a:avLst/>
            <a:gdLst>
              <a:gd name="T0" fmla="*/ 0 w 21600"/>
              <a:gd name="T1" fmla="*/ 0 h 21600"/>
              <a:gd name="T2" fmla="*/ 1655763 w 21600"/>
              <a:gd name="T3" fmla="*/ 215900 h 21600"/>
              <a:gd name="T4" fmla="*/ 0 w 21600"/>
              <a:gd name="T5" fmla="*/ 2159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p:spPr>
        <p:txBody>
          <a:bodyPr wrap="none" anchor="ctr"/>
          <a:lstStyle/>
          <a:p>
            <a:endParaRPr lang="en-US"/>
          </a:p>
        </p:txBody>
      </p:sp>
      <p:sp>
        <p:nvSpPr>
          <p:cNvPr id="8208" name="Line 18"/>
          <p:cNvSpPr>
            <a:spLocks noChangeShapeType="1"/>
          </p:cNvSpPr>
          <p:nvPr/>
        </p:nvSpPr>
        <p:spPr bwMode="auto">
          <a:xfrm flipH="1">
            <a:off x="1187450" y="4076700"/>
            <a:ext cx="215900" cy="865188"/>
          </a:xfrm>
          <a:prstGeom prst="line">
            <a:avLst/>
          </a:prstGeom>
          <a:noFill/>
          <a:ln w="9525">
            <a:solidFill>
              <a:schemeClr val="tx1"/>
            </a:solidFill>
            <a:prstDash val="dash"/>
            <a:round/>
            <a:headEnd/>
            <a:tailEnd/>
          </a:ln>
        </p:spPr>
        <p:txBody>
          <a:bodyPr/>
          <a:lstStyle/>
          <a:p>
            <a:endParaRPr lang="id-ID"/>
          </a:p>
        </p:txBody>
      </p:sp>
      <p:sp>
        <p:nvSpPr>
          <p:cNvPr id="8209" name="Line 19"/>
          <p:cNvSpPr>
            <a:spLocks noChangeShapeType="1"/>
          </p:cNvSpPr>
          <p:nvPr/>
        </p:nvSpPr>
        <p:spPr bwMode="auto">
          <a:xfrm>
            <a:off x="3995738" y="4076700"/>
            <a:ext cx="288925" cy="792163"/>
          </a:xfrm>
          <a:prstGeom prst="line">
            <a:avLst/>
          </a:prstGeom>
          <a:noFill/>
          <a:ln w="9525">
            <a:solidFill>
              <a:schemeClr val="tx1"/>
            </a:solidFill>
            <a:prstDash val="dash"/>
            <a:round/>
            <a:headEnd/>
            <a:tailEnd/>
          </a:ln>
        </p:spPr>
        <p:txBody>
          <a:bodyPr/>
          <a:lstStyle/>
          <a:p>
            <a:endParaRPr lang="id-ID"/>
          </a:p>
        </p:txBody>
      </p:sp>
      <p:sp>
        <p:nvSpPr>
          <p:cNvPr id="8210" name="Line 20"/>
          <p:cNvSpPr>
            <a:spLocks noChangeShapeType="1"/>
          </p:cNvSpPr>
          <p:nvPr/>
        </p:nvSpPr>
        <p:spPr bwMode="auto">
          <a:xfrm>
            <a:off x="5867400" y="4005263"/>
            <a:ext cx="504825"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6"/>
          <p:cNvSpPr>
            <a:spLocks noChangeArrowheads="1"/>
          </p:cNvSpPr>
          <p:nvPr/>
        </p:nvSpPr>
        <p:spPr bwMode="auto">
          <a:xfrm>
            <a:off x="3132138" y="3357563"/>
            <a:ext cx="863600" cy="792162"/>
          </a:xfrm>
          <a:prstGeom prst="flowChartConnector">
            <a:avLst/>
          </a:prstGeom>
          <a:solidFill>
            <a:schemeClr val="bg2"/>
          </a:solidFill>
          <a:ln w="9525">
            <a:solidFill>
              <a:schemeClr val="tx1"/>
            </a:solidFill>
            <a:round/>
            <a:headEnd/>
            <a:tailEnd/>
          </a:ln>
        </p:spPr>
        <p:txBody>
          <a:bodyPr wrap="none" anchor="ctr"/>
          <a:lstStyle/>
          <a:p>
            <a:endParaRPr lang="en-US"/>
          </a:p>
        </p:txBody>
      </p:sp>
      <p:sp>
        <p:nvSpPr>
          <p:cNvPr id="9219" name="Line 7"/>
          <p:cNvSpPr>
            <a:spLocks noChangeShapeType="1"/>
          </p:cNvSpPr>
          <p:nvPr/>
        </p:nvSpPr>
        <p:spPr bwMode="auto">
          <a:xfrm>
            <a:off x="1836738" y="3357563"/>
            <a:ext cx="1655762" cy="0"/>
          </a:xfrm>
          <a:prstGeom prst="line">
            <a:avLst/>
          </a:prstGeom>
          <a:noFill/>
          <a:ln w="9525">
            <a:solidFill>
              <a:schemeClr val="tx1"/>
            </a:solidFill>
            <a:round/>
            <a:headEnd/>
            <a:tailEnd/>
          </a:ln>
        </p:spPr>
        <p:txBody>
          <a:bodyPr/>
          <a:lstStyle/>
          <a:p>
            <a:endParaRPr lang="id-ID"/>
          </a:p>
        </p:txBody>
      </p:sp>
      <p:sp>
        <p:nvSpPr>
          <p:cNvPr id="9220" name="Line 8"/>
          <p:cNvSpPr>
            <a:spLocks noChangeShapeType="1"/>
          </p:cNvSpPr>
          <p:nvPr/>
        </p:nvSpPr>
        <p:spPr bwMode="auto">
          <a:xfrm>
            <a:off x="1836738" y="4149725"/>
            <a:ext cx="1655762" cy="0"/>
          </a:xfrm>
          <a:prstGeom prst="line">
            <a:avLst/>
          </a:prstGeom>
          <a:noFill/>
          <a:ln w="9525">
            <a:solidFill>
              <a:schemeClr val="tx1"/>
            </a:solidFill>
            <a:round/>
            <a:headEnd/>
            <a:tailEnd/>
          </a:ln>
        </p:spPr>
        <p:txBody>
          <a:bodyPr/>
          <a:lstStyle/>
          <a:p>
            <a:endParaRPr lang="id-ID"/>
          </a:p>
        </p:txBody>
      </p:sp>
      <p:sp>
        <p:nvSpPr>
          <p:cNvPr id="9221" name="AutoShape 14"/>
          <p:cNvSpPr>
            <a:spLocks noChangeArrowheads="1"/>
          </p:cNvSpPr>
          <p:nvPr/>
        </p:nvSpPr>
        <p:spPr bwMode="auto">
          <a:xfrm>
            <a:off x="1403350" y="3357563"/>
            <a:ext cx="865188" cy="792162"/>
          </a:xfrm>
          <a:prstGeom prst="flowChartConnector">
            <a:avLst/>
          </a:prstGeom>
          <a:solidFill>
            <a:schemeClr val="bg2"/>
          </a:solidFill>
          <a:ln w="9525">
            <a:solidFill>
              <a:schemeClr val="tx1"/>
            </a:solidFill>
            <a:round/>
            <a:headEnd/>
            <a:tailEnd/>
          </a:ln>
        </p:spPr>
        <p:txBody>
          <a:bodyPr wrap="none" anchor="ctr"/>
          <a:lstStyle/>
          <a:p>
            <a:endParaRPr lang="en-US"/>
          </a:p>
        </p:txBody>
      </p:sp>
      <p:sp>
        <p:nvSpPr>
          <p:cNvPr id="9222" name="Line 15"/>
          <p:cNvSpPr>
            <a:spLocks noChangeShapeType="1"/>
          </p:cNvSpPr>
          <p:nvPr/>
        </p:nvSpPr>
        <p:spPr bwMode="auto">
          <a:xfrm>
            <a:off x="1042988" y="3789363"/>
            <a:ext cx="3241675" cy="0"/>
          </a:xfrm>
          <a:prstGeom prst="line">
            <a:avLst/>
          </a:prstGeom>
          <a:noFill/>
          <a:ln w="9525">
            <a:solidFill>
              <a:schemeClr val="tx1"/>
            </a:solidFill>
            <a:prstDash val="dash"/>
            <a:round/>
            <a:headEnd/>
            <a:tailEnd/>
          </a:ln>
        </p:spPr>
        <p:txBody>
          <a:bodyPr/>
          <a:lstStyle/>
          <a:p>
            <a:endParaRPr lang="id-ID"/>
          </a:p>
        </p:txBody>
      </p:sp>
      <p:sp>
        <p:nvSpPr>
          <p:cNvPr id="9223" name="Line 16"/>
          <p:cNvSpPr>
            <a:spLocks noChangeShapeType="1"/>
          </p:cNvSpPr>
          <p:nvPr/>
        </p:nvSpPr>
        <p:spPr bwMode="auto">
          <a:xfrm flipH="1">
            <a:off x="2771775" y="3141663"/>
            <a:ext cx="1584325" cy="1295400"/>
          </a:xfrm>
          <a:prstGeom prst="line">
            <a:avLst/>
          </a:prstGeom>
          <a:noFill/>
          <a:ln w="9525">
            <a:solidFill>
              <a:schemeClr val="tx1"/>
            </a:solidFill>
            <a:round/>
            <a:headEnd/>
            <a:tailEnd/>
          </a:ln>
        </p:spPr>
        <p:txBody>
          <a:bodyPr/>
          <a:lstStyle/>
          <a:p>
            <a:endParaRPr lang="id-ID"/>
          </a:p>
        </p:txBody>
      </p:sp>
      <p:sp>
        <p:nvSpPr>
          <p:cNvPr id="9224" name="Line 17"/>
          <p:cNvSpPr>
            <a:spLocks noChangeShapeType="1"/>
          </p:cNvSpPr>
          <p:nvPr/>
        </p:nvSpPr>
        <p:spPr bwMode="auto">
          <a:xfrm flipH="1" flipV="1">
            <a:off x="2627313" y="4292600"/>
            <a:ext cx="144462" cy="144463"/>
          </a:xfrm>
          <a:prstGeom prst="line">
            <a:avLst/>
          </a:prstGeom>
          <a:noFill/>
          <a:ln w="9525">
            <a:solidFill>
              <a:schemeClr val="tx1"/>
            </a:solidFill>
            <a:round/>
            <a:headEnd/>
            <a:tailEnd type="triangle" w="med" len="med"/>
          </a:ln>
        </p:spPr>
        <p:txBody>
          <a:bodyPr/>
          <a:lstStyle/>
          <a:p>
            <a:endParaRPr lang="id-ID"/>
          </a:p>
        </p:txBody>
      </p:sp>
      <p:sp>
        <p:nvSpPr>
          <p:cNvPr id="9225" name="Line 18"/>
          <p:cNvSpPr>
            <a:spLocks noChangeShapeType="1"/>
          </p:cNvSpPr>
          <p:nvPr/>
        </p:nvSpPr>
        <p:spPr bwMode="auto">
          <a:xfrm flipH="1" flipV="1">
            <a:off x="4356100" y="3140075"/>
            <a:ext cx="144463" cy="144463"/>
          </a:xfrm>
          <a:prstGeom prst="line">
            <a:avLst/>
          </a:prstGeom>
          <a:noFill/>
          <a:ln w="9525">
            <a:solidFill>
              <a:schemeClr val="tx1"/>
            </a:solidFill>
            <a:round/>
            <a:headEnd type="triangle" w="med" len="med"/>
            <a:tailEnd/>
          </a:ln>
        </p:spPr>
        <p:txBody>
          <a:bodyPr/>
          <a:lstStyle/>
          <a:p>
            <a:endParaRPr lang="id-ID"/>
          </a:p>
        </p:txBody>
      </p:sp>
      <p:sp>
        <p:nvSpPr>
          <p:cNvPr id="52244" name="Rectangle 20"/>
          <p:cNvSpPr>
            <a:spLocks noGrp="1" noChangeArrowheads="1"/>
          </p:cNvSpPr>
          <p:nvPr>
            <p:ph type="title"/>
          </p:nvPr>
        </p:nvSpPr>
        <p:spPr>
          <a:xfrm>
            <a:off x="457200" y="274638"/>
            <a:ext cx="8229600" cy="6323012"/>
          </a:xfrm>
        </p:spPr>
        <p:txBody>
          <a:bodyPr/>
          <a:lstStyle/>
          <a:p>
            <a:pPr algn="l" eaLnBrk="1" hangingPunct="1">
              <a:defRPr/>
            </a:pPr>
            <a:r>
              <a:rPr lang="en-US" sz="2400" smtClean="0"/>
              <a:t/>
            </a:r>
            <a:br>
              <a:rPr lang="en-US" sz="2400" smtClean="0"/>
            </a:br>
            <a:r>
              <a:rPr lang="en-US" sz="2400" smtClean="0"/>
              <a:t>d. Tegangan puntir</a:t>
            </a:r>
            <a:br>
              <a:rPr lang="en-US" sz="2400" smtClean="0"/>
            </a:br>
            <a:r>
              <a:rPr lang="en-US" sz="2400" smtClean="0"/>
              <a:t/>
            </a:r>
            <a:br>
              <a:rPr lang="en-US" sz="2400" smtClean="0"/>
            </a:br>
            <a:r>
              <a:rPr lang="en-US" sz="2400" smtClean="0"/>
              <a:t>						G </a:t>
            </a:r>
            <a:r>
              <a:rPr lang="el-GR" sz="2400" smtClean="0">
                <a:cs typeface="Tahoma" pitchFamily="34" charset="0"/>
              </a:rPr>
              <a:t>θ</a:t>
            </a:r>
            <a:r>
              <a:rPr lang="en-US" sz="2400" smtClean="0">
                <a:cs typeface="Tahoma" pitchFamily="34" charset="0"/>
              </a:rPr>
              <a:t> r      T r</a:t>
            </a:r>
            <a:br>
              <a:rPr lang="en-US" sz="2400" smtClean="0">
                <a:cs typeface="Tahoma" pitchFamily="34" charset="0"/>
              </a:rPr>
            </a:br>
            <a:r>
              <a:rPr lang="en-US" sz="2400" smtClean="0">
                <a:cs typeface="Tahoma" pitchFamily="34" charset="0"/>
              </a:rPr>
              <a:t>  					</a:t>
            </a:r>
            <a:r>
              <a:rPr lang="el-GR" sz="2400" smtClean="0">
                <a:latin typeface="Times New Roman" pitchFamily="18" charset="0"/>
                <a:cs typeface="Times New Roman" pitchFamily="18" charset="0"/>
              </a:rPr>
              <a:t>τ</a:t>
            </a:r>
            <a:r>
              <a:rPr lang="en-US" sz="2400" smtClean="0">
                <a:latin typeface="Times New Roman" pitchFamily="18" charset="0"/>
                <a:cs typeface="Times New Roman" pitchFamily="18" charset="0"/>
              </a:rPr>
              <a:t>   =		=</a:t>
            </a:r>
            <a:br>
              <a:rPr lang="en-US" sz="2400" smtClean="0">
                <a:latin typeface="Times New Roman" pitchFamily="18" charset="0"/>
                <a:cs typeface="Times New Roman" pitchFamily="18" charset="0"/>
              </a:rPr>
            </a:br>
            <a:r>
              <a:rPr lang="en-US" sz="2400" smtClean="0">
                <a:latin typeface="Times New Roman" pitchFamily="18" charset="0"/>
                <a:cs typeface="Times New Roman" pitchFamily="18" charset="0"/>
              </a:rPr>
              <a:t> 					    	    ℓ</a:t>
            </a:r>
            <a:r>
              <a:rPr lang="en-US" sz="2400" smtClean="0">
                <a:cs typeface="Times New Roman" pitchFamily="18" charset="0"/>
              </a:rPr>
              <a:t>	      I</a:t>
            </a:r>
            <a:r>
              <a:rPr lang="en-US" sz="2400" smtClean="0"/>
              <a:t/>
            </a:r>
            <a:br>
              <a:rPr lang="en-US" sz="2400" smtClean="0"/>
            </a:br>
            <a:r>
              <a:rPr lang="en-US" sz="2400" smtClean="0"/>
              <a:t>	</a:t>
            </a:r>
            <a:r>
              <a:rPr lang="en-GB" sz="2400" smtClean="0"/>
              <a:t/>
            </a:r>
            <a:br>
              <a:rPr lang="en-GB" sz="2400" smtClean="0"/>
            </a:br>
            <a:r>
              <a:rPr lang="en-GB" sz="2400" smtClean="0"/>
              <a:t>					G = Modulus rigiditas					</a:t>
            </a:r>
            <a:r>
              <a:rPr lang="el-GR" sz="2400" smtClean="0">
                <a:cs typeface="Tahoma" pitchFamily="34" charset="0"/>
              </a:rPr>
              <a:t>θ</a:t>
            </a:r>
            <a:r>
              <a:rPr lang="en-US" sz="2400" smtClean="0">
                <a:cs typeface="Tahoma" pitchFamily="34" charset="0"/>
              </a:rPr>
              <a:t> = Sudut puntir</a:t>
            </a:r>
            <a:br>
              <a:rPr lang="en-US" sz="2400" smtClean="0">
                <a:cs typeface="Tahoma" pitchFamily="34" charset="0"/>
              </a:rPr>
            </a:br>
            <a:r>
              <a:rPr lang="en-US" sz="2400" smtClean="0">
                <a:cs typeface="Tahoma" pitchFamily="34" charset="0"/>
              </a:rPr>
              <a:t>					r  = Jari-jari</a:t>
            </a:r>
            <a:br>
              <a:rPr lang="en-US" sz="2400" smtClean="0">
                <a:cs typeface="Tahoma" pitchFamily="34" charset="0"/>
              </a:rPr>
            </a:br>
            <a:r>
              <a:rPr lang="en-US" sz="2400" smtClean="0">
                <a:cs typeface="Tahoma" pitchFamily="34" charset="0"/>
              </a:rPr>
              <a:t>					</a:t>
            </a:r>
            <a:r>
              <a:rPr lang="en-US" sz="2400" smtClean="0">
                <a:latin typeface="Times New Roman" pitchFamily="18" charset="0"/>
                <a:cs typeface="Times New Roman" pitchFamily="18" charset="0"/>
              </a:rPr>
              <a:t>ℓ </a:t>
            </a:r>
            <a:r>
              <a:rPr lang="en-US" sz="2400" smtClean="0">
                <a:cs typeface="Times New Roman" pitchFamily="18" charset="0"/>
              </a:rPr>
              <a:t> = Panjang</a:t>
            </a:r>
            <a:br>
              <a:rPr lang="en-US" sz="2400" smtClean="0">
                <a:cs typeface="Times New Roman" pitchFamily="18" charset="0"/>
              </a:rPr>
            </a:br>
            <a:r>
              <a:rPr lang="en-US" sz="2400" smtClean="0">
                <a:cs typeface="Times New Roman" pitchFamily="18" charset="0"/>
              </a:rPr>
              <a:t>				      	I  = Momen inersia polar</a:t>
            </a:r>
            <a:r>
              <a:rPr lang="en-GB" sz="2400" smtClean="0"/>
              <a:t> 		</a:t>
            </a:r>
            <a:br>
              <a:rPr lang="en-GB" sz="2400" smtClean="0"/>
            </a:br>
            <a:r>
              <a:rPr lang="en-GB" sz="2400" smtClean="0"/>
              <a:t>						</a:t>
            </a:r>
          </a:p>
        </p:txBody>
      </p:sp>
      <p:sp>
        <p:nvSpPr>
          <p:cNvPr id="9227" name="Line 21"/>
          <p:cNvSpPr>
            <a:spLocks noChangeShapeType="1"/>
          </p:cNvSpPr>
          <p:nvPr/>
        </p:nvSpPr>
        <p:spPr bwMode="auto">
          <a:xfrm>
            <a:off x="5867400" y="2565400"/>
            <a:ext cx="865188" cy="0"/>
          </a:xfrm>
          <a:prstGeom prst="line">
            <a:avLst/>
          </a:prstGeom>
          <a:noFill/>
          <a:ln w="9525">
            <a:solidFill>
              <a:schemeClr val="tx1"/>
            </a:solidFill>
            <a:round/>
            <a:headEnd/>
            <a:tailEnd/>
          </a:ln>
        </p:spPr>
        <p:txBody>
          <a:bodyPr/>
          <a:lstStyle/>
          <a:p>
            <a:endParaRPr lang="id-ID"/>
          </a:p>
        </p:txBody>
      </p:sp>
      <p:sp>
        <p:nvSpPr>
          <p:cNvPr id="9228" name="Line 22"/>
          <p:cNvSpPr>
            <a:spLocks noChangeShapeType="1"/>
          </p:cNvSpPr>
          <p:nvPr/>
        </p:nvSpPr>
        <p:spPr bwMode="auto">
          <a:xfrm>
            <a:off x="7235825" y="2565400"/>
            <a:ext cx="504825"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274638"/>
            <a:ext cx="8229600" cy="6249987"/>
          </a:xfrm>
        </p:spPr>
        <p:txBody>
          <a:bodyPr/>
          <a:lstStyle/>
          <a:p>
            <a:pPr algn="l" eaLnBrk="1" hangingPunct="1">
              <a:defRPr/>
            </a:pPr>
            <a:r>
              <a:rPr lang="en-US" sz="2400" u="sng" smtClean="0"/>
              <a:t>Regangan (Strain)</a:t>
            </a:r>
            <a:br>
              <a:rPr lang="en-US" sz="2400" u="sng" smtClean="0"/>
            </a:br>
            <a:r>
              <a:rPr lang="en-US" sz="2400" smtClean="0"/>
              <a:t>	Pertambahan panjang (deformasi) sebuah 	benda/logam menjadi lebih panjang dari bentuk 	semula </a:t>
            </a:r>
            <a:r>
              <a:rPr lang="en-US" sz="2400" u="sng" smtClean="0"/>
              <a:t/>
            </a:r>
            <a:br>
              <a:rPr lang="en-US" sz="2400" u="sng" smtClean="0"/>
            </a:br>
            <a:r>
              <a:rPr lang="en-US" sz="2400" u="sng" smtClean="0"/>
              <a:t/>
            </a:r>
            <a:br>
              <a:rPr lang="en-US" sz="2400" u="sng" smtClean="0"/>
            </a:br>
            <a:r>
              <a:rPr lang="en-US" sz="2400" smtClean="0"/>
              <a:t>Jenis-jenis regangan :</a:t>
            </a:r>
            <a:br>
              <a:rPr lang="en-US" sz="2400" smtClean="0"/>
            </a:br>
            <a:r>
              <a:rPr lang="en-US" sz="2400" smtClean="0"/>
              <a:t>a. Regangan linier</a:t>
            </a:r>
            <a:br>
              <a:rPr lang="en-US" sz="2400" smtClean="0"/>
            </a:br>
            <a:r>
              <a:rPr lang="en-US" sz="2400" smtClean="0"/>
              <a:t>b. Regangan lateral</a:t>
            </a:r>
            <a:br>
              <a:rPr lang="en-US" sz="2400" smtClean="0"/>
            </a:br>
            <a:r>
              <a:rPr lang="en-US" sz="2400" smtClean="0"/>
              <a:t>c. Regangan volumetrik</a:t>
            </a:r>
            <a:br>
              <a:rPr lang="en-US" sz="2400" smtClean="0"/>
            </a:br>
            <a:r>
              <a:rPr lang="en-US" sz="2400" smtClean="0"/>
              <a:t>d. Regangan geser </a:t>
            </a:r>
            <a:endParaRPr lang="en-GB"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4638"/>
            <a:ext cx="8229600" cy="6323012"/>
          </a:xfrm>
        </p:spPr>
        <p:txBody>
          <a:bodyPr/>
          <a:lstStyle/>
          <a:p>
            <a:pPr algn="l" eaLnBrk="1" hangingPunct="1"/>
            <a:r>
              <a:rPr lang="en-US" sz="2400" u="sng" smtClean="0">
                <a:effectLst/>
              </a:rPr>
              <a:t>Modulus Elastisitas (Modulus Young)</a:t>
            </a:r>
            <a:r>
              <a:rPr lang="en-US" sz="2400" smtClean="0">
                <a:effectLst/>
              </a:rPr>
              <a:t/>
            </a:r>
            <a:br>
              <a:rPr lang="en-US" sz="2400" smtClean="0">
                <a:effectLst/>
              </a:rPr>
            </a:br>
            <a:r>
              <a:rPr lang="en-US" sz="2400" smtClean="0">
                <a:effectLst/>
              </a:rPr>
              <a:t>	Adalah hubungan antara tegangan dan regangan.</a:t>
            </a:r>
            <a:br>
              <a:rPr lang="en-US" sz="2400" smtClean="0">
                <a:effectLst/>
              </a:rPr>
            </a:br>
            <a:r>
              <a:rPr lang="en-US" sz="2400" smtClean="0">
                <a:effectLst/>
              </a:rPr>
              <a:t/>
            </a:r>
            <a:br>
              <a:rPr lang="en-US" sz="2400" smtClean="0">
                <a:effectLst/>
              </a:rPr>
            </a:br>
            <a:r>
              <a:rPr lang="en-US" sz="2400" smtClean="0">
                <a:effectLst/>
              </a:rPr>
              <a:t>	</a:t>
            </a:r>
            <a:r>
              <a:rPr lang="el-GR" sz="2400" smtClean="0">
                <a:effectLst/>
                <a:latin typeface="Times New Roman" pitchFamily="18" charset="0"/>
                <a:cs typeface="Times New Roman" pitchFamily="18" charset="0"/>
              </a:rPr>
              <a:t>σ</a:t>
            </a: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E  =</a:t>
            </a:r>
            <a:br>
              <a:rPr lang="en-US" sz="2400" smtClean="0">
                <a:effectLst/>
                <a:cs typeface="Times New Roman" pitchFamily="18" charset="0"/>
              </a:rPr>
            </a:br>
            <a:r>
              <a:rPr lang="en-US" sz="2400" smtClean="0">
                <a:effectLst/>
                <a:cs typeface="Times New Roman" pitchFamily="18" charset="0"/>
              </a:rPr>
              <a:t>	ℓ</a:t>
            </a:r>
            <a:br>
              <a:rPr lang="en-US" sz="2400" smtClean="0">
                <a:effectLst/>
                <a:cs typeface="Times New Roman" pitchFamily="18" charset="0"/>
              </a:rPr>
            </a:br>
            <a:r>
              <a:rPr lang="en-US" sz="2400" smtClean="0">
                <a:effectLst/>
                <a:cs typeface="Times New Roman" pitchFamily="18" charset="0"/>
              </a:rPr>
              <a:t/>
            </a:r>
            <a:br>
              <a:rPr lang="en-US" sz="2400" smtClean="0">
                <a:effectLst/>
                <a:cs typeface="Times New Roman" pitchFamily="18" charset="0"/>
              </a:rPr>
            </a:br>
            <a:r>
              <a:rPr lang="en-US" sz="2400" smtClean="0">
                <a:effectLst/>
                <a:cs typeface="Times New Roman" pitchFamily="18" charset="0"/>
              </a:rPr>
              <a:t>E = Modulus elastisitas</a:t>
            </a:r>
            <a:br>
              <a:rPr lang="en-US" sz="2400" smtClean="0">
                <a:effectLst/>
                <a:cs typeface="Times New Roman" pitchFamily="18" charset="0"/>
              </a:rPr>
            </a:br>
            <a:r>
              <a:rPr lang="el-GR" sz="2400" smtClean="0">
                <a:effectLst/>
                <a:latin typeface="Times New Roman" pitchFamily="18" charset="0"/>
                <a:cs typeface="Times New Roman" pitchFamily="18" charset="0"/>
              </a:rPr>
              <a:t>σ</a:t>
            </a:r>
            <a:r>
              <a:rPr lang="en-US" sz="2400" smtClean="0">
                <a:effectLst/>
                <a:cs typeface="Times New Roman" pitchFamily="18" charset="0"/>
              </a:rPr>
              <a:t> = Tegangan</a:t>
            </a:r>
            <a:br>
              <a:rPr lang="en-US" sz="2400" smtClean="0">
                <a:effectLst/>
                <a:cs typeface="Times New Roman" pitchFamily="18" charset="0"/>
              </a:rPr>
            </a:br>
            <a:r>
              <a:rPr lang="en-US" sz="2400" smtClean="0">
                <a:effectLst/>
                <a:cs typeface="Times New Roman" pitchFamily="18" charset="0"/>
              </a:rPr>
              <a:t>ℓ = Regangan </a:t>
            </a:r>
            <a:r>
              <a:rPr lang="en-US" sz="2400" smtClean="0">
                <a:effectLst/>
              </a:rPr>
              <a:t>	</a:t>
            </a:r>
            <a:endParaRPr lang="en-GB" sz="2400" smtClean="0">
              <a:effectLst/>
            </a:endParaRPr>
          </a:p>
        </p:txBody>
      </p:sp>
      <p:sp>
        <p:nvSpPr>
          <p:cNvPr id="11267" name="Line 8"/>
          <p:cNvSpPr>
            <a:spLocks noChangeShapeType="1"/>
          </p:cNvSpPr>
          <p:nvPr/>
        </p:nvSpPr>
        <p:spPr bwMode="auto">
          <a:xfrm>
            <a:off x="1258888" y="3284538"/>
            <a:ext cx="504825"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1305</TotalTime>
  <Words>345</Words>
  <Application>Microsoft Office PowerPoint</Application>
  <PresentationFormat>On-screen Show (4:3)</PresentationFormat>
  <Paragraphs>118</Paragraphs>
  <Slides>59</Slides>
  <Notes>59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Wingdings</vt:lpstr>
      <vt:lpstr>Times New Roman</vt:lpstr>
      <vt:lpstr>Tahoma</vt:lpstr>
      <vt:lpstr>Mountain Top</vt:lpstr>
      <vt:lpstr>PENDAHULUAN  Elemen Mesin      Metode dan proses perencanaan serta perancangan  bagian-bagian permesinan untuk memenuhi  kebutuhan tertentu.   Suatu rangkaian mesin yang terdiri dari beberapa  kombinasi yang dirancang dengan konsep yang tepat,  sehingga dapat bekerja dengan baik sebagai satu  kesatuan.</vt:lpstr>
      <vt:lpstr>Tujuan perencanaan dan perancangan :      Untuk mengetahui jenis sambungan dalam teknologi  permesinan,  memahami mekanisme kerja dan  mendeteksi bagian-bagian mesin, serta menguasai  metode perhitungan kekuatan.</vt:lpstr>
      <vt:lpstr>Beberapa pertimbangan perencanaan dan perancangan elemen mesin : 1. Pembebanan 2. Jenis elemen yang bergerak 3. Sifat material bahan 4. Kelayakan pemakaian yang ekonomis 5. Faktor keamanan </vt:lpstr>
      <vt:lpstr>Pembebanan (Loading)  Gaya yang bekerja pada suatu bidang. Sumber  beban mencakup energi transmisi, berat elemen,  hambatan gesek dan momen inersia.  Jenis-jenis pembebanan : a. Beban tetap   beban terpusat, beban merata, beban  teratur dan  beban tidak teratur. b. Beban tidak tetap c. Beban kejut</vt:lpstr>
      <vt:lpstr>Tegangan (Stress)   Beban gaya setiap satuan luas bidang yang  menahan beban.  Jenis-jenis tegangan : a. Tegangan normal   - Tegangan tarik (tensile)     - Tegangan tekan (compressive)   </vt:lpstr>
      <vt:lpstr>b. Tegangan geser (shear)       c. Tegangan lentur (bend)       M      σ =       Z       M = Momen inersia       Z  = Modulus luas </vt:lpstr>
      <vt:lpstr> d. Tegangan puntir        G θ r      T r        τ   =  =                ℓ       I        G = Modulus rigiditas     θ = Sudut puntir      r  = Jari-jari      ℓ  = Panjang            I  = Momen inersia polar          </vt:lpstr>
      <vt:lpstr>Regangan (Strain)  Pertambahan panjang (deformasi) sebuah  benda/logam menjadi lebih panjang dari bentuk  semula   Jenis-jenis regangan : a. Regangan linier b. Regangan lateral c. Regangan volumetrik d. Regangan geser </vt:lpstr>
      <vt:lpstr>Modulus Elastisitas (Modulus Young)  Adalah hubungan antara tegangan dan regangan.   σ E  =  ℓ  E = Modulus elastisitas σ = Tegangan ℓ = Regangan  </vt:lpstr>
      <vt:lpstr>Diagram tegangan-regangan  σ     Keterangan :      OA = Daerah elastis D     AB = Daerah plastis      BC = Daerah luluh      D   = Titik ultimate B  C  E E   = Patah (failure)  A    0         ℓ</vt:lpstr>
      <vt:lpstr>SAMBUNGAN PAKU KELING (RIVET)  Merupakan jenis sambungan tetap. Pemakaian sambungan paku keling : - Pekerjaan konstruksi ringan atau berat - Pekerjaan bangunan kapal dan pesawat terbang - Pekerjaan kilang minyak, turbin dan ketel </vt:lpstr>
      <vt:lpstr>Beberapa kegagalan dalam sambungan paku keling : 1. Pelat melengkung  Terjadi karena tegangan atau gaya F paku keling  lebih besar dari pelatnya.  2. Pelat sobek  Terjadi karena jarak antar paku keling terlalu rapat  atau berdekatan, dan tegangan atau gaya F paku  keling  lebih besar dari pelatnya, sehingga pelat  menjadi sobek.  3. Pelat tergunting  Terjadi karena adanya tegangan geser, dan tegangan atau gaya F paku keling lebih besar dari  pelatnya, sehingga pelat akan tergunting. </vt:lpstr>
      <vt:lpstr>4. Pelat melumer  Terjadi karena adanya tekanan bidang permukaan  yang lebih kecil, sehingga pelat akan melumer.  5. Tepi pelat tergunting  Terjadi karena adanya tekanan bidang permukaan  yang lebih kecil, sehingga tepi pelat akan tergunting  dan paku keling menjadi remuk.  6. Tepi pelat sobek  Terjadi karena adanya tekanan bidang permukaan  yang lebih kecil, sehingga tepi pelat akan sobek.  Catatan : Kegagalan sambungan paku keling di atas merupakan dasar perhitungan kekuatan sambungan.</vt:lpstr>
      <vt:lpstr>1. Sambungan Paku Keling Berhimpit Tunggal       s   d      s         Besarnya gaya F pada setiap kegagalan sambungan a. Pelat sobek   F = (s – d) t σt   b. Pelat tergunting   F = π/4 d2 τp</vt:lpstr>
      <vt:lpstr>c. Pelat melumer  F = d t σe   d. Tepi pelat tergunting  F = 2 d t τt  Keterangan :  t  = Tebal pelat (mm)  d = Diameter paku keling (mm)  s = Jarak antar paku keling (mm)</vt:lpstr>
      <vt:lpstr>Untuk menentukan efisiensi sambungan :  Kekuatan sambungan  η   =           x 100 %  Kekuatan pelat utuh   Gaya F terkecil diantara kegagalan sambungan η  =              t s σt   </vt:lpstr>
      <vt:lpstr>2. Sambungan Paku Keling Berhimpit Ganda         s   d        s         Besarnya gaya F pada setiap kegagalan sambungan a. Pelat sobek   F = (s – d) t σt   b. Pelat tergunting   F =  2 π/4 d2 τp</vt:lpstr>
      <vt:lpstr>c. Pelat melumer  F = 2 d t σe   Untuk menentukan efisiensi sambungan :  Kekuatan sambungan  η   =           x 100 %  Kekuatan pelat utuh   Gaya F terkecil diantara kegagalan sambungan η  =              t s σt</vt:lpstr>
      <vt:lpstr>SAMBUNGAN PAKU KELING DENGAN BEBAN EKSENTRIK  y  ℓ    F               x  Pusat gravitasi  Jika seluruh ukuran paku keling dianggap sama maka pembebanan pusat gravitasi adalah :  x1 + x2 + x3 + … + xn   x  =       z</vt:lpstr>
      <vt:lpstr> y1 + y2 + y3 + … + yn                z = Jumlah paku keling   y  =       z  Pembebanan  F      F1 Fn  =       ℓ1       ℓ2 F2   z  Beban akibat momen puntir           F1 F2 F3 F4   F4     ℓ3  ℓ4      =     =      = ℓ1 ℓ2 ℓ3 ℓ4              F3  </vt:lpstr>
      <vt:lpstr>Sehingga :  ℓ2  ℓ3  ℓ4  F2 =       F1  F3 =      F1   F4 =      F1  ℓ1  ℓ1  ℓ1  Persamaan momen  F ℓ = F1 ℓ1 + F2 ℓ2 + F3 ℓ3 + F4 ℓ4 F ℓ = F1 / ℓ1 (ℓ22 + ℓ32 + ℓ42)  Beban resultan  Ri =  √ Fn2 + Fi2 + 2 Fn Fi cos θ  dimana : Ri = Resultan beban pada paku keling ke-i      Fi = Beban terbesar yang dialami pada paku              keling ke-i</vt:lpstr>
      <vt:lpstr>SAMBUNGAN MUR BAUT  Merupakan jenis sambungan tidak tetap, karena ikatan sambungan dapat dilepas/dibuka.  Berbeda dengan sambungan paku keling, sambungan mur baut memiliki bagian ulir yang berfungsi sebagai ikatan sambungan.     Keterangan :     D  = Diameter luar (mm)     D1 = Diameter inti (mm)     D2 = Diameter kisar (mm)     Dm = Diameter rata-rata (mm)         = (D + D1)/4     p   = Pitch/kisar (mm)     t    = Tinggi ulir (mm)    </vt:lpstr>
      <vt:lpstr>Keuntungan yang dimiliki sambungan mur baut : 1. Mudah dalam proses penyambungan 2. Dapat dipasang atau dibongkar sesuai dengan kebutuhan 3. Memenuhi segala syarat pengoperasian 4. Memiliki efisiensi yang baik  Kekurangan sambungan mur baut : 1. Mudah terjadi pemusatan tegangan pada bagian ulir 2. Bila tekanan sambungan lebih kecil, akan mudah lepas </vt:lpstr>
      <vt:lpstr>Ada beberapa jenis ulir, yaitu : 1. Berdasarkan bentuk profil  - Ulir persegi/trapesium  - Ulir bulat  - Ulir sayap kupu-kupu  2. Berdasarkan arah putar  - Ulir putar kiri  - Ulir putar kanan</vt:lpstr>
      <vt:lpstr>Perhitungan Kekuatan Sambungan  1. Tegangan permulaan karena kekuatan ikatan  - Tegangan tarik pada batang baut    Beban awal    Fi = 2840 D     σ = Fi/A  dimana  A = π/4 [(Dm + D1)/2]2    - Tegangan geser akibat gesekan ulir     Momen puntir awal    M = Fi (0,16 p + 0,58 f D2)     dimana  f = koefisien gesek ulir </vt:lpstr>
      <vt:lpstr>2. Tegangan karena beban luar   - Tegangan tarik    σ = F/A  dimana  A = π/4 D12    - Tegangan geser    τ = Fg/A  dimana  A = π/4 D12    - Tegangan kombinasi    σmax = σ/2 + 1/2 √σ2 + 4 τ2      τmax = 1/2 √σ2 + 4 τ2     3. Beban gabungan  Fg = Fi + [a/(1+a)] F   dimana a = Perbandingan elastisitas antara          komponen dengan baut  </vt:lpstr>
      <vt:lpstr>SAMBUNGAN LAS  Merupakan jenis sambungan pengikat dan penyatuan suatu logam dengan proses metalurgi yang dilakukan dalam keadaan lumer.  Alat yang digunakan untuk proses penyambungan adalah fluks yang dipakai untuk memperlancar perpindahan butiran metalurgi.   Fluks merupakan sumber terak yang berfungsi sebagai pelindung terhadap pengaruh luar (penetrasi unsur lain). </vt:lpstr>
      <vt:lpstr>Perhitungan Kekuatan Sambungan   Tergantung pada jenis kampuh dan pembebanannya, sehingga menimbulkan tegangan tarik (σ) dan tegangan geser (τ).  Faktor lain yang perlu diperhatikan adalah :  - Luas penampang efektif  - Panjang efektif las  - tebal efektif las   te    t = Tebal kaki las       te= Tebal efektif las        = ½ √2 t   t</vt:lpstr>
      <vt:lpstr> ℓ   ℓe = Panjang efektif las         = ℓ - 3 te   1. Sambungan las penampang asimetris beban aksial   ℓa     t ℓ τ     F =         a   √2        b   ℓb      ℓ = ℓa + ℓb   ………… (1)  ℓa t τ a = ℓb t τ b ℓa a = ℓb b   ………… (2)</vt:lpstr>
      <vt:lpstr>Dari (1) dan (2) didapat :   ℓ a    ℓ b  ℓa  =    ℓb  =         a + b          a + b   2. Sambungan las dengan beban eksentrik  Beban eksentrik = beban langsung + beban momen       = F + Fe       = (2 t ℓ τ)/√2 + σ z       = (2 t ℓ τ)/√2 + (σ 2 t ℓ2)/6√2   σmax = σ/2 + ½ √σ2 + 4 τ2   τmax = ½ √σ2 + 4 τ2 </vt:lpstr>
      <vt:lpstr>SAMBUNGAN POROS  Merupakan jenis elemen mesin yang berputar, yang berfungsi sebagai transmisi daya atau pembawa daya dari ujung poros ke ujung poros yang lain.  Sedangkan gandar merupakan jenis elemen mesin yang bersifat statis (diam), yang berfungsi sebagai pembawa momen </vt:lpstr>
      <vt:lpstr>Pembebanan yang terjadi pada poros : 1. Beban puntir (torsi)   D    T  T = (π/16) τ D3    2. Beban momen   D    M  M = (π/32) τ D3    Catatan : Untuk diameter berlubang perbandingan diameter luar (D0) dan diameter dalam (D1) adalah K = D0/D1.</vt:lpstr>
      <vt:lpstr>3. Beban kombinasi  Torsi ekivalen Te = √M2 + T2   Momen ekivalen Me = ½ (M + √M2 + T2)  Sebuah poros yang mentransmisikan daya sebesar P pada putaran ω memberikan torsi T pada poros, sehingga :     P = ω T dimana : P = Poros (Watt)         ω = Putaran poros (rad/det)         T = Torsi (N.m)  </vt:lpstr>
      <vt:lpstr>Dalam satuan SI, maka hubungan putaran antara ω dan n adalah :   ω = (2 π n)/60 dimana : n = putaran per menit       (1/menit) Sehingga :    P = (2 π n T)/60</vt:lpstr>
      <vt:lpstr>P E G A S  Merupakan bagian elemen mesin yang berfungsi sebagai penahan beban yang maksimum dan akan kembali ke ukuran semula jika beban tersebut dihilangkan.  Fungsi pegas :  - Memberi beban pada rem atau kopling  - Memberi pengukur beban pada timbangan pegas  - Menyimpan energi pada pegas jam  - Sebagai peredam kejut dan getaran pada pegas    roda  kendaraan bermotor atau sambungan kereta    api</vt:lpstr>
      <vt:lpstr>Beban gaya yang terjadi pada pegas :  - Beban tekan  - Beban tarik  - Beban torsi  - Beban kejut/getaran  Jenis-jenis pegas :  - Pegas ulir  - Pegas daun</vt:lpstr>
      <vt:lpstr>Pegas Ulir  1. Panjang Bebas  Panjang normal pegas ulir tanpa ada pembebanan   2. Panjang Terbeban  Panjang pegas ulir selama pembebanan  3. Panjang Tetap  Panjang pegas ulir pada pembebanan maksimum  4. Indeks Pegas   Rasio antara diameter pegas dengan kawat pegas  C = D/d</vt:lpstr>
      <vt:lpstr>5. Konstanta Pegas  Besarnya beban setiap satuan defleksi pegas  k = F/δ  6. Kisar (Pitch)  Jarak aksial antara dua kawat berurutan pada  keadaan normal (tidak ada pembebanan)   Perhitungan Kekuatan  1. Tegangan yang timbul akibat pembebanan  a. Tegangan geser   τmax = τm + τd  </vt:lpstr>
      <vt:lpstr> Dimana :  τm = Tegangan geser akibat momen       = 8 W D / (π/d3)    τd  = Tegangan geser langsung       = 4 W / (π/d2)  b. Efek kelengkungan kawat   4C – 1  0,615  K  =      +   4C – 4      4    τmax = K {8 W D / (π/d3)}</vt:lpstr>
      <vt:lpstr>2. Defleksi pegas ulir yang terjadi akibat pembebanan  a. Panjang kawat efektif  ℓ = π D n  b. Defleksi angular akibat torsi  θ = 16 W D2 n / (d4 G)  c. Defleksi aksial   δ = 8 W C3 n / (d G)  d. Beban energi yang tersimpan  E = ½ W δ </vt:lpstr>
      <vt:lpstr>3. Pembebanan pegas ulir dengan beban torsi  a. Tegangan yang timbul akibat momen  σ = 32 M K / (π/d3)   Dimana :   4 C2 – C – 1  K  =    4 C2 – 4 C  b. Defleksi angular  θ = 64 M D n / (E d2)    </vt:lpstr>
      <vt:lpstr>Pegas Daun  Terbuat dari bahan pelat datar dengan bentuk konstruksi tunggal maupun majemuk.  Pegas daun berfungsi sebagai :  - Penahan beban  - Peredam getaran atau kejut</vt:lpstr>
      <vt:lpstr>Beberapa konstruksi dasar pegas daun : 1. Pegas daun kantilever pelat tunggal      Momen lengkung max, M = F ℓ       t  Modulus luas, Z = 1/6 b t2  ℓ   b Tegangan lentur, σ = M / Z     Defleksi max, δ = F ℓ3 / 3 E ℓ   2. Pegas daun beban terpusat pelat tunggal        ℓ1  F1      Kantilever ganda, Fi = 2F,        t           ℓi = 2ℓ  ℓ   b  Momen lengkung max, M = F ℓ     Modulus luas, Z = 1/6 b t2     Tegangan lentur, σ = M / Z     Defleksi max, δ = F ℓ3 / 3 E ℓ </vt:lpstr>
      <vt:lpstr>3. Pegas daun majemuk seragam      t             ℓ           b          Jika pegas daun terdiri dari n daun seragam, maka :     Tegangan lentur, σ = M / n Z     Defleksi max, δ = 4 F ℓ3 / n E b t2   4. Pegas daun majemuk tak seragam         F        F        b     t       ℓ   </vt:lpstr>
      <vt:lpstr>    ng = Jumlah daun bertingkat     nf = Jumlah daun seragam     n = ng + nf          Tegangan lentur pada daun seragam :   σf = 18 F ℓ / (2 ng + 3 nf) b t2          Tegangan lentur pada daun bertingkat :   σg = 12 F ℓ / (2 ng + 3 nf) b t2          Defleksi total :   δ = 12 F ℓ3 / (2 ng + 3 nf) E b t3 </vt:lpstr>
      <vt:lpstr>KOPLING TETAP  Merupakan elemen mesin yang berfungsi sebagai penerus putaran dan daya dari poros penggerak ke poros yang digerakkan secara kontinu (tanpa terjadi slip), dimana kedua poros tersebut terletak pada satu garis lurus.  Konstruksi kopling tetap selalu dalam keadaan tersambung, sehingga setiap elemen menjadi satu kesatuan gerak.</vt:lpstr>
      <vt:lpstr>Jenis-jenis kopling tetap adalah : 1. Kopling kaku  Kopling bus dan kopling flens 2. Kopling luwes  Kopling karet, kopling gigi dan kopling rantai 3. Kopling universal  Kopling Hook dan kopling universal tetap</vt:lpstr>
      <vt:lpstr>Ada beberapa pertimbangan dalam perencanaan kopling tetap : 1. Pemasangan yang mudah dan cepat 2. Konstruksi ringan dan fleksibel  3. Aman pada putaran tinggi dan tahan getaran 4. Mencegah pembebanan yang berlebih 5. Kemungkinan gerakan aksial pada porosnya sangat kecil </vt:lpstr>
      <vt:lpstr>Perencanaan Perhitungan  Daya rencana, Pd = P ƒc  P = Daya (kW)      ƒc = Faktor koreksi untuk             daya rata-rata yang             diperlukan (1,2 – 2)  Torsi, T = 9,74 x 105 (Pd / n1) n1 = Putaran (rpm)  Tegangan tarik,σb = 100 h + 20 h = Konstanta kadar            karbon pada bahan            baja (0,2% - 0,3%)  Tegangan geser,τa = σb / (Sf1 Sf2) Sf1 = Konstanta faktor              keamanan (5 – 6)            Sf2 = Konstanta faktor              keamanan (1,5 – 2)</vt:lpstr>
      <vt:lpstr>Diameter poros kopling  5,1  1/3  Kt = Konstanta koreksi    d  =         Kt  Cb  T          tumbukan (1 – 2)    τa     Cb = Konstanta lenturan             (0,5 – 1)  Dari perhitungan diameter didapat beberapa variabel     d  A  B  C  L   n  F db  25 112  75  45  40  4 18 10  28 125  85  50  45  4 18 10  35 140 100  63  50  4 18 10  45 160 112  80  56  4 20 14  50 180 132  90  63  6 20 14  56  200 140 100  71  6 22,4 16  63 224  160 112  80  6 22,4 16  71 250 180 125  90  6 28 20  80  280 200 140 100  6 28 20  90  315 236 160 112  6 35,5 25  100 355    260 180 125  6 35,5 25</vt:lpstr>
      <vt:lpstr>Keterangan : A = Diameter luar  B = Diameter pusat C = Diameter naf L = Panjang naf n = Jumlah baut F = Tebal flens db = Diameter baut  Jumlah baut efektif, ne = є n  є = Nilai efektif             baut (0,5 – 1)         8 T Tegangan geser, τb =           π db ne B</vt:lpstr>
      <vt:lpstr>Tegangan geser baut yang diizinkan dengan bahan SS41B  τba = σba / (Sfb Kb)    σb = Tegangan tarik baut             yang diizinkan (40             kg/mm2 – 50 kg/mm2)      Sfb = Faktor keamanan             baut (5 – 6)       Kb = Faktor koreksi baut               (2,5 – 3)  Apabila τb &lt; τba, maka perencanaan perhitungan dapat dinyatakan layak dan baik.  </vt:lpstr>
      <vt:lpstr>Tegangan geser flens yang diizinkan dengan bahan FC20  τfa = σb / (Sf Kf)    σb = Tegangan tarik flens             yang diizinkan (15             kg/mm2 – 20 kg/mm2)      Sf = Faktor keamanan            flens (5 – 6)       Kf = Faktor koreksi flens              (2,5 – 3)       2 T Tegangan geser, τf =            π C2 F  Apabila τf &lt; τfa, maka perencanaan perhitungan dapat dinyatakan layak dan baik.</vt:lpstr>
      <vt:lpstr>KOPLING TIDAK TETAP  Merupakan elemen mesin yang menghubungkan poros penggerak ke poros yang digerakkan, dengan putaran yang konstan dalam meneruskan daya, serta dapat melepas hubungan kedua poros tersebut baik dalam keadaan diam ataupun berputar. </vt:lpstr>
      <vt:lpstr>Jenis-jenis kopling tidak tetap adalah : 1. Kopling cakar  Kopling persegi dan kopling spiral 2. Kopling gesek (pelat)  Kopling pelat tunggal-ganda dan kopling pelat  manual-hidrolik  3. Kopling kerucut 4. Kopling friwil</vt:lpstr>
      <vt:lpstr>Perencanaan Perhitungan  Diameter, D1= Dm – b   D1 = Diameter dalam        D2= Dm + b   D2  = Diameter luar              Dm = Diameter rata-rata      b   = Lebar   60  P Torsi, T  =     P = Daya           2 π n   n = Putaran  Momen percepatan kopling   ρ π r1 r22 h ω   ρ  = Massa jenis kopling  Mpk =     r1 = Jari-jari D1        tgesekan   r2 = Jari-jari D2       h = Tinggi      ω = 2 π n / 60      tgesekan = Waktu gesekan </vt:lpstr>
      <vt:lpstr>Momen percepatan mesin  Mpm = 2 Apm / ω tgesekan Apm = Angka percepatan  Momen gesek  Mg = T + Mpk + Mpm    Mg = Fgesek r   μ = Koefisien gesek          = μ p A (Dm/2)  p = Tekanan gesekan       = μ p π Dm b (Dm/2)  Dipilih Mg yang terkecil.  </vt:lpstr>
      <vt:lpstr>Kerja gesekan, Wg = Mg ω (tgesekan/2)   Daya gesekan, Pg = (Wg z)/3600       z = Frekuensi pemakaian            kopling Temperatur kopling  tk = (847 Pg) / Ad α        2 π (D2/2)   Ad =    [h + (D2/2)]     α   = 2,13 x 105 Watt/m2 0c</vt:lpstr>
      <vt:lpstr>Umur kopling, L = a A ak / Pg  a = Ketebalan pelat      ak = Angka kerusakan              (kWh/m3)  Efisiensi kopling        2 π n Mg   Pmaks =      60     (Pmaks tgesekan z) + (3600 P – P tgesekan z)   Pm =      3600    Pm – Pg   Pef =        x  100%       Pm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compaq</dc:creator>
  <cp:lastModifiedBy>FUJITSU</cp:lastModifiedBy>
  <cp:revision>81</cp:revision>
  <dcterms:created xsi:type="dcterms:W3CDTF">2007-02-25T02:20:29Z</dcterms:created>
  <dcterms:modified xsi:type="dcterms:W3CDTF">2016-05-15T13:05:15Z</dcterms:modified>
</cp:coreProperties>
</file>