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0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C28EF81-F59D-45E0-ACFD-00D69852F799}" type="datetimeFigureOut">
              <a:rPr lang="id-ID" smtClean="0"/>
              <a:pPr/>
              <a:t>13/06/2016</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41B7C6D-767E-4956-AAAC-19D5221C9B2E}"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28EF81-F59D-45E0-ACFD-00D69852F799}" type="datetimeFigureOut">
              <a:rPr lang="id-ID" smtClean="0"/>
              <a:pPr/>
              <a:t>13/06/2016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41B7C6D-767E-4956-AAAC-19D5221C9B2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28EF81-F59D-45E0-ACFD-00D69852F799}" type="datetimeFigureOut">
              <a:rPr lang="id-ID" smtClean="0"/>
              <a:pPr/>
              <a:t>13/06/2016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41B7C6D-767E-4956-AAAC-19D5221C9B2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C28EF81-F59D-45E0-ACFD-00D69852F799}" type="datetimeFigureOut">
              <a:rPr lang="id-ID" smtClean="0"/>
              <a:pPr/>
              <a:t>13/06/2016</a:t>
            </a:fld>
            <a:endParaRPr lang="id-ID"/>
          </a:p>
        </p:txBody>
      </p:sp>
      <p:sp>
        <p:nvSpPr>
          <p:cNvPr id="9" name="Slide Number Placeholder 8"/>
          <p:cNvSpPr>
            <a:spLocks noGrp="1"/>
          </p:cNvSpPr>
          <p:nvPr>
            <p:ph type="sldNum" sz="quarter" idx="15"/>
          </p:nvPr>
        </p:nvSpPr>
        <p:spPr/>
        <p:txBody>
          <a:bodyPr rtlCol="0"/>
          <a:lstStyle/>
          <a:p>
            <a:fld id="{F41B7C6D-767E-4956-AAAC-19D5221C9B2E}" type="slidenum">
              <a:rPr lang="id-ID" smtClean="0"/>
              <a:pPr/>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C28EF81-F59D-45E0-ACFD-00D69852F799}" type="datetimeFigureOut">
              <a:rPr lang="id-ID" smtClean="0"/>
              <a:pPr/>
              <a:t>13/06/2016</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41B7C6D-767E-4956-AAAC-19D5221C9B2E}"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C28EF81-F59D-45E0-ACFD-00D69852F799}" type="datetimeFigureOut">
              <a:rPr lang="id-ID" smtClean="0"/>
              <a:pPr/>
              <a:t>13/06/2016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41B7C6D-767E-4956-AAAC-19D5221C9B2E}" type="slidenum">
              <a:rPr lang="id-ID" smtClean="0"/>
              <a:pPr/>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C28EF81-F59D-45E0-ACFD-00D69852F799}" type="datetimeFigureOut">
              <a:rPr lang="id-ID" smtClean="0"/>
              <a:pPr/>
              <a:t>13/06/2016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41B7C6D-767E-4956-AAAC-19D5221C9B2E}" type="slidenum">
              <a:rPr lang="id-ID" smtClean="0"/>
              <a:pPr/>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C28EF81-F59D-45E0-ACFD-00D69852F799}" type="datetimeFigureOut">
              <a:rPr lang="id-ID" smtClean="0"/>
              <a:pPr/>
              <a:t>13/06/2016</a:t>
            </a:fld>
            <a:endParaRPr lang="id-ID"/>
          </a:p>
        </p:txBody>
      </p:sp>
      <p:sp>
        <p:nvSpPr>
          <p:cNvPr id="7" name="Slide Number Placeholder 6"/>
          <p:cNvSpPr>
            <a:spLocks noGrp="1"/>
          </p:cNvSpPr>
          <p:nvPr>
            <p:ph type="sldNum" sz="quarter" idx="11"/>
          </p:nvPr>
        </p:nvSpPr>
        <p:spPr/>
        <p:txBody>
          <a:bodyPr rtlCol="0"/>
          <a:lstStyle/>
          <a:p>
            <a:fld id="{F41B7C6D-767E-4956-AAAC-19D5221C9B2E}" type="slidenum">
              <a:rPr lang="id-ID" smtClean="0"/>
              <a:pPr/>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28EF81-F59D-45E0-ACFD-00D69852F799}" type="datetimeFigureOut">
              <a:rPr lang="id-ID" smtClean="0"/>
              <a:pPr/>
              <a:t>13/06/2016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41B7C6D-767E-4956-AAAC-19D5221C9B2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C28EF81-F59D-45E0-ACFD-00D69852F799}" type="datetimeFigureOut">
              <a:rPr lang="id-ID" smtClean="0"/>
              <a:pPr/>
              <a:t>13/06/2016</a:t>
            </a:fld>
            <a:endParaRPr lang="id-ID"/>
          </a:p>
        </p:txBody>
      </p:sp>
      <p:sp>
        <p:nvSpPr>
          <p:cNvPr id="22" name="Slide Number Placeholder 21"/>
          <p:cNvSpPr>
            <a:spLocks noGrp="1"/>
          </p:cNvSpPr>
          <p:nvPr>
            <p:ph type="sldNum" sz="quarter" idx="15"/>
          </p:nvPr>
        </p:nvSpPr>
        <p:spPr/>
        <p:txBody>
          <a:bodyPr rtlCol="0"/>
          <a:lstStyle/>
          <a:p>
            <a:fld id="{F41B7C6D-767E-4956-AAAC-19D5221C9B2E}" type="slidenum">
              <a:rPr lang="id-ID" smtClean="0"/>
              <a:pPr/>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C28EF81-F59D-45E0-ACFD-00D69852F799}" type="datetimeFigureOut">
              <a:rPr lang="id-ID" smtClean="0"/>
              <a:pPr/>
              <a:t>13/06/2016</a:t>
            </a:fld>
            <a:endParaRPr lang="id-ID"/>
          </a:p>
        </p:txBody>
      </p:sp>
      <p:sp>
        <p:nvSpPr>
          <p:cNvPr id="18" name="Slide Number Placeholder 17"/>
          <p:cNvSpPr>
            <a:spLocks noGrp="1"/>
          </p:cNvSpPr>
          <p:nvPr>
            <p:ph type="sldNum" sz="quarter" idx="11"/>
          </p:nvPr>
        </p:nvSpPr>
        <p:spPr/>
        <p:txBody>
          <a:bodyPr rtlCol="0"/>
          <a:lstStyle/>
          <a:p>
            <a:fld id="{F41B7C6D-767E-4956-AAAC-19D5221C9B2E}" type="slidenum">
              <a:rPr lang="id-ID" smtClean="0"/>
              <a:pPr/>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C28EF81-F59D-45E0-ACFD-00D69852F799}" type="datetimeFigureOut">
              <a:rPr lang="id-ID" smtClean="0"/>
              <a:pPr/>
              <a:t>13/06/2016</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41B7C6D-767E-4956-AAAC-19D5221C9B2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jpeg"/><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9752" y="2276872"/>
            <a:ext cx="6172200" cy="1894362"/>
          </a:xfrm>
        </p:spPr>
        <p:txBody>
          <a:bodyPr>
            <a:normAutofit/>
          </a:bodyPr>
          <a:lstStyle/>
          <a:p>
            <a:r>
              <a:rPr lang="id-ID" sz="3600" dirty="0" smtClean="0"/>
              <a:t>LENDUTAN PADA BALOK</a:t>
            </a:r>
            <a:endParaRPr lang="id-ID" sz="3600"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94122"/>
          </a:xfrm>
        </p:spPr>
        <p:txBody>
          <a:bodyPr>
            <a:normAutofit/>
          </a:bodyPr>
          <a:lstStyle/>
          <a:p>
            <a:pPr lvl="1" algn="l" rtl="0">
              <a:spcBef>
                <a:spcPct val="0"/>
              </a:spcBef>
            </a:pPr>
            <a:r>
              <a:rPr lang="id-ID" sz="2800" b="1" dirty="0"/>
              <a:t>Metode Perhitungan </a:t>
            </a:r>
            <a:r>
              <a:rPr lang="id-ID" sz="2800" b="1" dirty="0" smtClean="0"/>
              <a:t>Lendutan</a:t>
            </a:r>
            <a:endParaRPr lang="id-ID" sz="2800" dirty="0"/>
          </a:p>
        </p:txBody>
      </p:sp>
      <p:sp>
        <p:nvSpPr>
          <p:cNvPr id="3" name="Content Placeholder 2"/>
          <p:cNvSpPr>
            <a:spLocks noGrp="1"/>
          </p:cNvSpPr>
          <p:nvPr>
            <p:ph sz="quarter" idx="1"/>
          </p:nvPr>
        </p:nvSpPr>
        <p:spPr/>
        <p:txBody>
          <a:bodyPr>
            <a:normAutofit/>
          </a:bodyPr>
          <a:lstStyle/>
          <a:p>
            <a:pPr algn="just"/>
            <a:r>
              <a:rPr lang="id-ID" sz="2000" dirty="0" smtClean="0"/>
              <a:t>Lendutan balok dapat dihitung dengan beberapa cara. Dua metode yang akan dijelaskan adalah dengan (1) metode rumus dan (2) metode luas momen. Metode rumus lebih mudah digunakan, diturunkan untuk balok yang memiliki kondisi tumpuan dan mendapat kombinasi pembebanan yang diberikan </a:t>
            </a:r>
            <a:endParaRPr lang="id-ID" sz="2000" dirty="0" smtClean="0"/>
          </a:p>
          <a:p>
            <a:pPr algn="just"/>
            <a:r>
              <a:rPr lang="id-ID" sz="2000" dirty="0" smtClean="0"/>
              <a:t>Jika tumpuan dan kondisi pembebanan berbeda dari yang diberikan pada metode rumus, digunakan metode luas momen. Metode ini digunakan untuk variasi momen inersia, umumnya digunakan pada desain mesin dan sangat jarang pada desain bangunan. </a:t>
            </a:r>
          </a:p>
          <a:p>
            <a:pPr algn="just"/>
            <a:endParaRPr lang="id-ID"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24744"/>
            <a:ext cx="7467600" cy="5349208"/>
          </a:xfrm>
        </p:spPr>
        <p:txBody>
          <a:bodyPr>
            <a:normAutofit/>
          </a:bodyPr>
          <a:lstStyle/>
          <a:p>
            <a:pPr marL="0" indent="0" algn="just">
              <a:buNone/>
            </a:pPr>
            <a:r>
              <a:rPr lang="id-ID" sz="2000" dirty="0" smtClean="0"/>
              <a:t>Tanpa memperhatikan metode yang digunakan, perhitungan lendutan dibuat berdasarkan beberapa assumsi, yaitu: </a:t>
            </a:r>
          </a:p>
          <a:p>
            <a:pPr marL="457200" lvl="0" indent="-457200" algn="just">
              <a:buFont typeface="+mj-lt"/>
              <a:buAutoNum type="arabicPeriod"/>
            </a:pPr>
            <a:r>
              <a:rPr lang="id-ID" sz="2000" dirty="0" smtClean="0"/>
              <a:t>Tegangan bending maksimum tidak mencapai batas proporsional </a:t>
            </a:r>
          </a:p>
          <a:p>
            <a:pPr marL="457200" lvl="0" indent="-457200" algn="just">
              <a:buFont typeface="+mj-lt"/>
              <a:buAutoNum type="arabicPeriod"/>
            </a:pPr>
            <a:r>
              <a:rPr lang="id-ID" sz="2000" dirty="0" smtClean="0"/>
              <a:t>Balok adalah homogen, mengikuti hukum Hooke, dan modulus elastisitas tegangan dan tekanan adalah sama </a:t>
            </a:r>
          </a:p>
          <a:p>
            <a:pPr marL="457200" lvl="0" indent="-457200" algn="just">
              <a:buFont typeface="+mj-lt"/>
              <a:buAutoNum type="arabicPeriod"/>
            </a:pPr>
            <a:r>
              <a:rPr lang="id-ID" sz="2000" dirty="0" smtClean="0"/>
              <a:t>Balok mempunyai bidang vertikal simetri dan beban serta reaksi bekerja pada bidang ini tegaklurus sumbu longitudinal balok</a:t>
            </a:r>
          </a:p>
          <a:p>
            <a:pPr marL="457200" lvl="0" indent="-457200" algn="just">
              <a:buFont typeface="+mj-lt"/>
              <a:buAutoNum type="arabicPeriod"/>
            </a:pPr>
            <a:r>
              <a:rPr lang="id-ID" sz="2000" dirty="0" smtClean="0"/>
              <a:t>Lendutan yang terjadi relatif kecil dan panjang kurva elastis adalah sama dengan panjang proyeksi horizontalnya</a:t>
            </a:r>
          </a:p>
          <a:p>
            <a:pPr marL="457200" lvl="0" indent="-457200" algn="just">
              <a:buFont typeface="+mj-lt"/>
              <a:buAutoNum type="arabicPeriod"/>
            </a:pPr>
            <a:r>
              <a:rPr lang="id-ID" sz="2000" dirty="0" smtClean="0"/>
              <a:t>Lendutan karena gaya geser diabaikan (lendutan karena gaya geser umumnya sangat kecil dibandingkan lendutan karena momen bending).</a:t>
            </a:r>
          </a:p>
          <a:p>
            <a:pPr algn="just"/>
            <a:endParaRPr lang="id-ID"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normAutofit/>
          </a:bodyPr>
          <a:lstStyle/>
          <a:p>
            <a:pPr lvl="1" algn="l" rtl="0">
              <a:spcBef>
                <a:spcPct val="0"/>
              </a:spcBef>
            </a:pPr>
            <a:r>
              <a:rPr lang="id-ID" sz="2800" b="1" dirty="0"/>
              <a:t>Metode </a:t>
            </a:r>
            <a:r>
              <a:rPr lang="id-ID" sz="2800" b="1" dirty="0" smtClean="0"/>
              <a:t>Rumus</a:t>
            </a:r>
            <a:endParaRPr lang="id-ID" sz="2800" dirty="0"/>
          </a:p>
        </p:txBody>
      </p:sp>
      <p:sp>
        <p:nvSpPr>
          <p:cNvPr id="3" name="Content Placeholder 2"/>
          <p:cNvSpPr>
            <a:spLocks noGrp="1"/>
          </p:cNvSpPr>
          <p:nvPr>
            <p:ph sz="quarter" idx="1"/>
          </p:nvPr>
        </p:nvSpPr>
        <p:spPr>
          <a:xfrm>
            <a:off x="457200" y="1340768"/>
            <a:ext cx="7467600" cy="5133184"/>
          </a:xfrm>
        </p:spPr>
        <p:txBody>
          <a:bodyPr>
            <a:normAutofit/>
          </a:bodyPr>
          <a:lstStyle/>
          <a:p>
            <a:pPr algn="just"/>
            <a:r>
              <a:rPr lang="id-ID" sz="2000" dirty="0" smtClean="0"/>
              <a:t>Metode rumus</a:t>
            </a:r>
            <a:r>
              <a:rPr lang="id-ID" sz="2000" b="1" dirty="0" smtClean="0"/>
              <a:t> </a:t>
            </a:r>
            <a:r>
              <a:rPr lang="id-ID" sz="2000" dirty="0" smtClean="0"/>
              <a:t>(</a:t>
            </a:r>
            <a:r>
              <a:rPr lang="id-ID" sz="2000" i="1" dirty="0" smtClean="0"/>
              <a:t>formula method</a:t>
            </a:r>
            <a:r>
              <a:rPr lang="id-ID" sz="2000" dirty="0" smtClean="0"/>
              <a:t>)</a:t>
            </a:r>
            <a:r>
              <a:rPr lang="id-ID" sz="2000" b="1" dirty="0" smtClean="0"/>
              <a:t> </a:t>
            </a:r>
            <a:r>
              <a:rPr lang="id-ID" sz="2000" dirty="0" smtClean="0"/>
              <a:t>berdasarkan pada rumusan yang diturunkan dengan beberapa metode teoritis didasarkan pada tipe spesifik balok dan kondisi pembebanan tertentu yang diberikan pada lampiran tabel F, yang dapat menentukan: </a:t>
            </a:r>
            <a:endParaRPr lang="id-ID" sz="2000" dirty="0" smtClean="0"/>
          </a:p>
          <a:p>
            <a:pPr marL="989013" indent="-457200" algn="just">
              <a:buNone/>
            </a:pPr>
            <a:r>
              <a:rPr lang="id-ID" sz="2000" dirty="0" smtClean="0"/>
              <a:t>(</a:t>
            </a:r>
            <a:r>
              <a:rPr lang="id-ID" sz="2000" dirty="0" smtClean="0"/>
              <a:t>1) lendutan suatu titik tertentu sepanjang balok, </a:t>
            </a:r>
            <a:endParaRPr lang="id-ID" sz="2000" dirty="0" smtClean="0"/>
          </a:p>
          <a:p>
            <a:pPr marL="989013" indent="-457200" algn="just">
              <a:buNone/>
            </a:pPr>
            <a:r>
              <a:rPr lang="id-ID" sz="2000" dirty="0" smtClean="0"/>
              <a:t>(</a:t>
            </a:r>
            <a:r>
              <a:rPr lang="id-ID" sz="2000" dirty="0" smtClean="0"/>
              <a:t>2) lendutan maksimum, dan </a:t>
            </a:r>
            <a:endParaRPr lang="id-ID" sz="2000" dirty="0" smtClean="0"/>
          </a:p>
          <a:p>
            <a:pPr marL="989013" indent="-457200" algn="just">
              <a:buNone/>
            </a:pPr>
            <a:r>
              <a:rPr lang="id-ID" sz="2000" dirty="0" smtClean="0"/>
              <a:t>(</a:t>
            </a:r>
            <a:r>
              <a:rPr lang="id-ID" sz="2000" dirty="0" smtClean="0"/>
              <a:t>3) lokasi lendutan maksimum.</a:t>
            </a:r>
          </a:p>
          <a:p>
            <a:pPr algn="just"/>
            <a:r>
              <a:rPr lang="id-ID" sz="2000" dirty="0" smtClean="0"/>
              <a:t>Karena lendutan umumnya sangat kecil, maka satuan lendutan dinyatakan dalam milimeter, satuan-satuan untuk variabel lain seperti panjang span dan beban harus diperhatikan.</a:t>
            </a:r>
          </a:p>
          <a:p>
            <a:pPr algn="just"/>
            <a:endParaRPr lang="id-ID"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00108"/>
            <a:ext cx="8229600" cy="5126055"/>
          </a:xfrm>
        </p:spPr>
        <p:txBody>
          <a:bodyPr>
            <a:normAutofit fontScale="92500"/>
          </a:bodyPr>
          <a:lstStyle/>
          <a:p>
            <a:pPr marL="0" indent="0" algn="just">
              <a:buNone/>
            </a:pPr>
            <a:r>
              <a:rPr lang="id-ID" dirty="0"/>
              <a:t>Memperhatikan lendutan merupakan bagian dari desain dan analisa balok. Kondisi serius yang dapat terjadi akibat lendutan yang cukup besar adalah:</a:t>
            </a:r>
          </a:p>
          <a:p>
            <a:pPr lvl="0" algn="just"/>
            <a:r>
              <a:rPr lang="id-ID" dirty="0"/>
              <a:t>Perubahan </a:t>
            </a:r>
            <a:r>
              <a:rPr lang="id-ID" i="1" dirty="0"/>
              <a:t>alignment</a:t>
            </a:r>
            <a:r>
              <a:rPr lang="id-ID" dirty="0"/>
              <a:t> dinding dan lantai</a:t>
            </a:r>
          </a:p>
          <a:p>
            <a:pPr lvl="0" algn="just"/>
            <a:r>
              <a:rPr lang="id-ID" dirty="0"/>
              <a:t>Perubahan fungsi sistem drainase atap akibat tergenangnya air dan beban atap yang berlebih</a:t>
            </a:r>
          </a:p>
          <a:p>
            <a:pPr lvl="0" algn="just"/>
            <a:r>
              <a:rPr lang="id-ID" dirty="0"/>
              <a:t>Getaran yang tidak dapat dipredikasi akibat beban hidup</a:t>
            </a:r>
          </a:p>
          <a:p>
            <a:pPr lvl="0" algn="just"/>
            <a:r>
              <a:rPr lang="id-ID" i="1" dirty="0"/>
              <a:t>Alignment</a:t>
            </a:r>
            <a:r>
              <a:rPr lang="id-ID" dirty="0"/>
              <a:t> yang kurang tepat (</a:t>
            </a:r>
            <a:r>
              <a:rPr lang="id-ID" i="1" dirty="0"/>
              <a:t>misalignment</a:t>
            </a:r>
            <a:r>
              <a:rPr lang="id-ID" dirty="0"/>
              <a:t>) peralatan presisi di dalam bangunan</a:t>
            </a:r>
            <a:r>
              <a:rPr lang="id-ID" dirty="0" smtClean="0"/>
              <a:t>.</a:t>
            </a:r>
          </a:p>
          <a:p>
            <a:pPr lvl="0" algn="just">
              <a:buNone/>
            </a:pPr>
            <a:r>
              <a:rPr lang="id-ID" dirty="0" smtClean="0"/>
              <a:t>Dua </a:t>
            </a:r>
            <a:r>
              <a:rPr lang="id-ID" dirty="0"/>
              <a:t>cara dalam mengevaluasi lendutan. </a:t>
            </a:r>
            <a:endParaRPr lang="id-ID" dirty="0" smtClean="0"/>
          </a:p>
          <a:p>
            <a:pPr algn="just"/>
            <a:r>
              <a:rPr lang="id-ID" dirty="0" smtClean="0"/>
              <a:t>pertama </a:t>
            </a:r>
            <a:r>
              <a:rPr lang="id-ID" dirty="0"/>
              <a:t>adalah dengan menghitung besar dan arah lendutan </a:t>
            </a:r>
            <a:endParaRPr lang="id-ID" dirty="0" smtClean="0"/>
          </a:p>
          <a:p>
            <a:pPr algn="just"/>
            <a:r>
              <a:rPr lang="id-ID" dirty="0" smtClean="0"/>
              <a:t>kedua </a:t>
            </a:r>
            <a:r>
              <a:rPr lang="id-ID" dirty="0"/>
              <a:t>adalah dengan menentukan lendutan yang diijinkan (</a:t>
            </a:r>
            <a:r>
              <a:rPr lang="id-ID" i="1" dirty="0"/>
              <a:t>allowable deflection</a:t>
            </a:r>
            <a:r>
              <a:rPr lang="id-ID" dirty="0"/>
              <a:t>)</a:t>
            </a:r>
          </a:p>
          <a:p>
            <a:pPr algn="just"/>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endParaRPr lang="id-ID" dirty="0"/>
          </a:p>
        </p:txBody>
      </p:sp>
      <p:pic>
        <p:nvPicPr>
          <p:cNvPr id="4" name="Picture 3" descr="kkb10"/>
          <p:cNvPicPr/>
          <p:nvPr/>
        </p:nvPicPr>
        <p:blipFill>
          <a:blip r:embed="rId2" cstate="print">
            <a:lum bright="6000"/>
          </a:blip>
          <a:srcRect/>
          <a:stretch>
            <a:fillRect/>
          </a:stretch>
        </p:blipFill>
        <p:spPr bwMode="auto">
          <a:xfrm>
            <a:off x="2357422" y="2000240"/>
            <a:ext cx="4929222" cy="1785950"/>
          </a:xfrm>
          <a:prstGeom prst="rect">
            <a:avLst/>
          </a:prstGeom>
          <a:noFill/>
          <a:ln w="9525">
            <a:noFill/>
            <a:miter lim="800000"/>
            <a:headEnd/>
            <a:tailEnd/>
          </a:ln>
        </p:spPr>
      </p:pic>
      <p:sp>
        <p:nvSpPr>
          <p:cNvPr id="5" name="Rectangle 4"/>
          <p:cNvSpPr/>
          <p:nvPr/>
        </p:nvSpPr>
        <p:spPr>
          <a:xfrm>
            <a:off x="3857620" y="4286256"/>
            <a:ext cx="1670009" cy="369332"/>
          </a:xfrm>
          <a:prstGeom prst="rect">
            <a:avLst/>
          </a:prstGeom>
        </p:spPr>
        <p:txBody>
          <a:bodyPr wrap="none">
            <a:spAutoFit/>
          </a:bodyPr>
          <a:lstStyle/>
          <a:p>
            <a:r>
              <a:rPr lang="id-ID" b="1" dirty="0"/>
              <a:t>Lendutan Balok</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a:normAutofit/>
          </a:bodyPr>
          <a:lstStyle/>
          <a:p>
            <a:pPr algn="l"/>
            <a:r>
              <a:rPr lang="id-ID" sz="2400" b="1" dirty="0"/>
              <a:t>Lengkungan dan Momen Bending</a:t>
            </a:r>
            <a:endParaRPr lang="id-ID" sz="2400" dirty="0"/>
          </a:p>
        </p:txBody>
      </p:sp>
      <p:sp>
        <p:nvSpPr>
          <p:cNvPr id="3" name="Content Placeholder 2"/>
          <p:cNvSpPr>
            <a:spLocks noGrp="1"/>
          </p:cNvSpPr>
          <p:nvPr>
            <p:ph sz="quarter" idx="1"/>
          </p:nvPr>
        </p:nvSpPr>
        <p:spPr/>
        <p:txBody>
          <a:bodyPr>
            <a:normAutofit/>
          </a:bodyPr>
          <a:lstStyle/>
          <a:p>
            <a:pPr algn="just"/>
            <a:r>
              <a:rPr lang="id-ID" sz="2000" dirty="0"/>
              <a:t>Jari-jari lengkungan (</a:t>
            </a:r>
            <a:r>
              <a:rPr lang="id-ID" sz="2000" i="1" dirty="0"/>
              <a:t>radius of curvature</a:t>
            </a:r>
            <a:r>
              <a:rPr lang="id-ID" sz="2000" dirty="0"/>
              <a:t>) pada suatu titik di kurva elastis adalah sama dengan jari-jari lingkaran yang memiliki keliling yang menunjukkan bentuk dari kurva elastis pada titik tersebut. Sebenarnya,  kurva elastis dari balok yang mendapat pembebanan tidaklah berbentuk lingkaran, tetapi segmen infinitesimal dianggap lingkaran</a:t>
            </a:r>
          </a:p>
        </p:txBody>
      </p:sp>
      <p:pic>
        <p:nvPicPr>
          <p:cNvPr id="4" name="Picture 3" descr="kkb10"/>
          <p:cNvPicPr/>
          <p:nvPr/>
        </p:nvPicPr>
        <p:blipFill>
          <a:blip r:embed="rId2" cstate="print">
            <a:lum bright="12000"/>
          </a:blip>
          <a:srcRect/>
          <a:stretch>
            <a:fillRect/>
          </a:stretch>
        </p:blipFill>
        <p:spPr bwMode="auto">
          <a:xfrm>
            <a:off x="2428860" y="3571876"/>
            <a:ext cx="4572032" cy="2714644"/>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pPr algn="just"/>
            <a:r>
              <a:rPr lang="id-ID" sz="2000" dirty="0"/>
              <a:t>Perhatikanlah </a:t>
            </a:r>
            <a:r>
              <a:rPr lang="id-ID" sz="2000" dirty="0" smtClean="0"/>
              <a:t>bidang </a:t>
            </a:r>
            <a:r>
              <a:rPr lang="id-ID" sz="2000" dirty="0"/>
              <a:t>A’-C’ dan B’-D’ dari balok yang dibebani, berpotongan di titik O dan sudut yang terbentuk dinyatakan dengan </a:t>
            </a:r>
            <a:r>
              <a:rPr lang="id-ID" sz="2000" i="1" dirty="0">
                <a:sym typeface="Symbol"/>
              </a:rPr>
              <a:t></a:t>
            </a:r>
            <a:r>
              <a:rPr lang="id-ID" sz="2000" i="1" dirty="0"/>
              <a:t> </a:t>
            </a:r>
            <a:r>
              <a:rPr lang="id-ID" sz="2000" dirty="0"/>
              <a:t>. </a:t>
            </a:r>
            <a:r>
              <a:rPr lang="id-ID" sz="2000" i="1" dirty="0"/>
              <a:t>R</a:t>
            </a:r>
            <a:r>
              <a:rPr lang="id-ID" sz="2000" dirty="0"/>
              <a:t> adalah jari-jari lengkungan dari kurva elastis dan </a:t>
            </a:r>
            <a:r>
              <a:rPr lang="id-ID" sz="2000" i="1" dirty="0"/>
              <a:t>c</a:t>
            </a:r>
            <a:r>
              <a:rPr lang="id-ID" sz="2000" dirty="0"/>
              <a:t> adalah jarak dari bidang netral ke segmen terluar balok. Garis GFH sejajar garis A’-C’. Maka regangan segmen terluar balok adalah:</a:t>
            </a:r>
          </a:p>
          <a:p>
            <a:pPr algn="just"/>
            <a:endParaRPr lang="id-ID" sz="2000" dirty="0"/>
          </a:p>
        </p:txBody>
      </p:sp>
      <p:graphicFrame>
        <p:nvGraphicFramePr>
          <p:cNvPr id="1026" name="Object 2"/>
          <p:cNvGraphicFramePr>
            <a:graphicFrameLocks noChangeAspect="1"/>
          </p:cNvGraphicFramePr>
          <p:nvPr/>
        </p:nvGraphicFramePr>
        <p:xfrm>
          <a:off x="1928794" y="3571875"/>
          <a:ext cx="3714776" cy="655549"/>
        </p:xfrm>
        <a:graphic>
          <a:graphicData uri="http://schemas.openxmlformats.org/presentationml/2006/ole">
            <p:oleObj spid="_x0000_s1026" name="Equation" r:id="rId3" imgW="2336760" imgH="41904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92696"/>
            <a:ext cx="8229600" cy="5904656"/>
          </a:xfrm>
        </p:spPr>
        <p:txBody>
          <a:bodyPr>
            <a:normAutofit/>
          </a:bodyPr>
          <a:lstStyle/>
          <a:p>
            <a:r>
              <a:rPr lang="id-ID" sz="2000" dirty="0" smtClean="0"/>
              <a:t>Dari definisi modulus elastisitas</a:t>
            </a:r>
          </a:p>
          <a:p>
            <a:endParaRPr lang="id-ID" sz="2000" dirty="0" smtClean="0"/>
          </a:p>
          <a:p>
            <a:endParaRPr lang="id-ID" sz="2000" dirty="0" smtClean="0"/>
          </a:p>
          <a:p>
            <a:r>
              <a:rPr lang="id-ID" sz="2000" dirty="0" smtClean="0"/>
              <a:t>Sehingga tegangan dapat dinyatakan sebagai:</a:t>
            </a:r>
          </a:p>
          <a:p>
            <a:endParaRPr lang="id-ID" sz="2000" dirty="0" smtClean="0"/>
          </a:p>
          <a:p>
            <a:r>
              <a:rPr lang="id-ID" sz="2000" dirty="0" smtClean="0"/>
              <a:t>Jika lengkungan sangat kecil dan jarak </a:t>
            </a:r>
            <a:r>
              <a:rPr lang="id-ID" sz="2000" i="1" dirty="0" smtClean="0"/>
              <a:t>JF</a:t>
            </a:r>
            <a:r>
              <a:rPr lang="id-ID" sz="2000" dirty="0" smtClean="0"/>
              <a:t> sangat kecil, </a:t>
            </a:r>
            <a:r>
              <a:rPr lang="id-ID" sz="2000" i="1" dirty="0" smtClean="0"/>
              <a:t>D’FH</a:t>
            </a:r>
            <a:r>
              <a:rPr lang="id-ID" sz="2000" dirty="0" smtClean="0"/>
              <a:t> dan </a:t>
            </a:r>
            <a:r>
              <a:rPr lang="id-ID" sz="2000" i="1" dirty="0" smtClean="0"/>
              <a:t>JOF </a:t>
            </a:r>
            <a:r>
              <a:rPr lang="id-ID" sz="2000" dirty="0" smtClean="0"/>
              <a:t>dapat dianggap segitiga sebangun. Maka:</a:t>
            </a:r>
          </a:p>
          <a:p>
            <a:endParaRPr lang="id-ID" sz="2000" dirty="0" smtClean="0"/>
          </a:p>
          <a:p>
            <a:endParaRPr lang="id-ID" sz="2000" dirty="0" smtClean="0"/>
          </a:p>
          <a:p>
            <a:pPr marL="273050" indent="-3175">
              <a:buNone/>
            </a:pPr>
            <a:r>
              <a:rPr lang="id-ID" sz="2000" dirty="0" smtClean="0"/>
              <a:t>Dengan substitusi, persamaan tegangan menjadi:</a:t>
            </a:r>
          </a:p>
          <a:p>
            <a:endParaRPr lang="id-ID" sz="2000" dirty="0" smtClean="0"/>
          </a:p>
          <a:p>
            <a:pPr marL="812800" indent="-273050">
              <a:spcBef>
                <a:spcPts val="0"/>
              </a:spcBef>
            </a:pPr>
            <a:r>
              <a:rPr lang="id-ID" sz="2000" i="1" dirty="0" smtClean="0"/>
              <a:t>s</a:t>
            </a:r>
            <a:r>
              <a:rPr lang="id-ID" sz="2000" i="1" baseline="-25000" dirty="0" smtClean="0"/>
              <a:t>b</a:t>
            </a:r>
            <a:r>
              <a:rPr lang="id-ID" sz="2000" dirty="0" smtClean="0"/>
              <a:t> </a:t>
            </a:r>
            <a:r>
              <a:rPr lang="id-ID" sz="2000" i="1" dirty="0" smtClean="0"/>
              <a:t> </a:t>
            </a:r>
            <a:r>
              <a:rPr lang="id-ID" sz="2000" dirty="0" smtClean="0"/>
              <a:t>:</a:t>
            </a:r>
            <a:r>
              <a:rPr lang="id-ID" sz="2000" i="1" dirty="0" smtClean="0"/>
              <a:t> </a:t>
            </a:r>
            <a:r>
              <a:rPr lang="id-ID" sz="2000" dirty="0" smtClean="0"/>
              <a:t>tegangan bending tekan atau tarik (Pa)</a:t>
            </a:r>
          </a:p>
          <a:p>
            <a:pPr marL="812800" indent="-273050">
              <a:spcBef>
                <a:spcPts val="0"/>
              </a:spcBef>
            </a:pPr>
            <a:r>
              <a:rPr lang="id-ID" sz="2000" i="1" dirty="0" smtClean="0"/>
              <a:t>E   </a:t>
            </a:r>
            <a:r>
              <a:rPr lang="id-ID" sz="2000" dirty="0" smtClean="0"/>
              <a:t>: modulus elastisitas (Pa)</a:t>
            </a:r>
          </a:p>
          <a:p>
            <a:pPr marL="812800" indent="-273050">
              <a:spcBef>
                <a:spcPts val="0"/>
              </a:spcBef>
            </a:pPr>
            <a:r>
              <a:rPr lang="id-ID" sz="2000" dirty="0" smtClean="0"/>
              <a:t>c    : jarak dari sumbu netral ke segmen terluar (mm)</a:t>
            </a:r>
          </a:p>
          <a:p>
            <a:pPr marL="812800" indent="-273050">
              <a:spcBef>
                <a:spcPts val="0"/>
              </a:spcBef>
            </a:pPr>
            <a:r>
              <a:rPr lang="id-ID" sz="2000" i="1" dirty="0" smtClean="0"/>
              <a:t>R</a:t>
            </a:r>
            <a:r>
              <a:rPr lang="id-ID" sz="2000" dirty="0" smtClean="0"/>
              <a:t>   : jari-jari lengkungan kurva elastis (mm) </a:t>
            </a:r>
          </a:p>
          <a:p>
            <a:endParaRPr lang="id-ID" sz="2000" dirty="0" smtClean="0"/>
          </a:p>
          <a:p>
            <a:endParaRPr lang="id-ID" sz="2000" dirty="0"/>
          </a:p>
        </p:txBody>
      </p:sp>
      <p:graphicFrame>
        <p:nvGraphicFramePr>
          <p:cNvPr id="18434" name="Object 2"/>
          <p:cNvGraphicFramePr>
            <a:graphicFrameLocks noChangeAspect="1"/>
          </p:cNvGraphicFramePr>
          <p:nvPr/>
        </p:nvGraphicFramePr>
        <p:xfrm>
          <a:off x="4716016" y="476672"/>
          <a:ext cx="936104" cy="879370"/>
        </p:xfrm>
        <a:graphic>
          <a:graphicData uri="http://schemas.openxmlformats.org/presentationml/2006/ole">
            <p:oleObj spid="_x0000_s18434" name="Equation" r:id="rId3" imgW="419040" imgH="393480" progId="Equation.3">
              <p:embed/>
            </p:oleObj>
          </a:graphicData>
        </a:graphic>
      </p:graphicFrame>
      <p:graphicFrame>
        <p:nvGraphicFramePr>
          <p:cNvPr id="18436" name="Object 4"/>
          <p:cNvGraphicFramePr>
            <a:graphicFrameLocks noChangeAspect="1"/>
          </p:cNvGraphicFramePr>
          <p:nvPr/>
        </p:nvGraphicFramePr>
        <p:xfrm>
          <a:off x="6156176" y="1700808"/>
          <a:ext cx="2304256" cy="760628"/>
        </p:xfrm>
        <a:graphic>
          <a:graphicData uri="http://schemas.openxmlformats.org/presentationml/2006/ole">
            <p:oleObj spid="_x0000_s18436" name="Equation" r:id="rId4" imgW="1269720" imgH="431640" progId="Equation.3">
              <p:embed/>
            </p:oleObj>
          </a:graphicData>
        </a:graphic>
      </p:graphicFrame>
      <p:graphicFrame>
        <p:nvGraphicFramePr>
          <p:cNvPr id="18437" name="Object 5"/>
          <p:cNvGraphicFramePr>
            <a:graphicFrameLocks noChangeAspect="1"/>
          </p:cNvGraphicFramePr>
          <p:nvPr/>
        </p:nvGraphicFramePr>
        <p:xfrm>
          <a:off x="6156176" y="2996952"/>
          <a:ext cx="1080120" cy="697578"/>
        </p:xfrm>
        <a:graphic>
          <a:graphicData uri="http://schemas.openxmlformats.org/presentationml/2006/ole">
            <p:oleObj spid="_x0000_s18437" name="Equation" r:id="rId5" imgW="609480" imgH="393480" progId="Equation.3">
              <p:embed/>
            </p:oleObj>
          </a:graphicData>
        </a:graphic>
      </p:graphicFrame>
      <p:graphicFrame>
        <p:nvGraphicFramePr>
          <p:cNvPr id="18438" name="Object 6"/>
          <p:cNvGraphicFramePr>
            <a:graphicFrameLocks noChangeAspect="1"/>
          </p:cNvGraphicFramePr>
          <p:nvPr/>
        </p:nvGraphicFramePr>
        <p:xfrm>
          <a:off x="6516216" y="3933056"/>
          <a:ext cx="1152128" cy="728897"/>
        </p:xfrm>
        <a:graphic>
          <a:graphicData uri="http://schemas.openxmlformats.org/presentationml/2006/ole">
            <p:oleObj spid="_x0000_s18438" name="Equation" r:id="rId6" imgW="596880" imgH="393480" progId="Equation.3">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08720"/>
            <a:ext cx="7467600" cy="5565232"/>
          </a:xfrm>
        </p:spPr>
        <p:txBody>
          <a:bodyPr>
            <a:normAutofit/>
          </a:bodyPr>
          <a:lstStyle/>
          <a:p>
            <a:r>
              <a:rPr lang="id-ID" sz="2000" dirty="0" smtClean="0"/>
              <a:t>Dari rumus lentur, tegangan dinyatakan :</a:t>
            </a:r>
          </a:p>
          <a:p>
            <a:endParaRPr lang="id-ID" sz="2000" dirty="0" smtClean="0"/>
          </a:p>
          <a:p>
            <a:endParaRPr lang="id-ID" sz="2000" dirty="0" smtClean="0"/>
          </a:p>
          <a:p>
            <a:r>
              <a:rPr lang="id-ID" sz="2000" dirty="0" smtClean="0"/>
              <a:t>Sehingga,                                  atau</a:t>
            </a:r>
          </a:p>
          <a:p>
            <a:endParaRPr lang="id-ID" sz="2000" dirty="0" smtClean="0"/>
          </a:p>
          <a:p>
            <a:pPr algn="just"/>
            <a:r>
              <a:rPr lang="id-ID" sz="2000" dirty="0" smtClean="0"/>
              <a:t>Pengaruh dari besaran </a:t>
            </a:r>
            <a:r>
              <a:rPr lang="id-ID" sz="2000" i="1" dirty="0" smtClean="0"/>
              <a:t>EI</a:t>
            </a:r>
            <a:r>
              <a:rPr lang="id-ID" sz="2000" dirty="0" smtClean="0"/>
              <a:t> dengan parameter lain tetap. Jika </a:t>
            </a:r>
            <a:r>
              <a:rPr lang="id-ID" sz="2000" i="1" dirty="0" smtClean="0"/>
              <a:t>EI</a:t>
            </a:r>
            <a:r>
              <a:rPr lang="id-ID" sz="2000" dirty="0" smtClean="0"/>
              <a:t> besar, sudut </a:t>
            </a:r>
            <a:r>
              <a:rPr lang="id-ID" sz="2000" i="1" dirty="0" smtClean="0">
                <a:sym typeface="Symbol"/>
              </a:rPr>
              <a:t></a:t>
            </a:r>
            <a:r>
              <a:rPr lang="id-ID" sz="2000" dirty="0" smtClean="0"/>
              <a:t> (yaitu sudut tangen dua titik kurva elastis) menjadi kecil, demikian pula besar lendutan </a:t>
            </a:r>
            <a:r>
              <a:rPr lang="id-ID" sz="2000" i="1" dirty="0" smtClean="0"/>
              <a:t>y</a:t>
            </a:r>
            <a:r>
              <a:rPr lang="id-ID" sz="2000" dirty="0" smtClean="0"/>
              <a:t> menjadi kecil pada titik kurva elastis. Dengan </a:t>
            </a:r>
            <a:r>
              <a:rPr lang="id-ID" sz="2000" i="1" dirty="0" smtClean="0"/>
              <a:t>EI</a:t>
            </a:r>
            <a:r>
              <a:rPr lang="id-ID" sz="2000" dirty="0" smtClean="0"/>
              <a:t> yang kecil, baik </a:t>
            </a:r>
            <a:r>
              <a:rPr lang="id-ID" sz="2000" i="1" dirty="0" smtClean="0">
                <a:sym typeface="Symbol"/>
              </a:rPr>
              <a:t></a:t>
            </a:r>
            <a:r>
              <a:rPr lang="id-ID" sz="2000" dirty="0" smtClean="0"/>
              <a:t> maupun </a:t>
            </a:r>
            <a:r>
              <a:rPr lang="id-ID" sz="2000" i="1" dirty="0" smtClean="0"/>
              <a:t>y</a:t>
            </a:r>
            <a:r>
              <a:rPr lang="id-ID" sz="2000" dirty="0" smtClean="0"/>
              <a:t> menjadi lebih besar. Jadi besar </a:t>
            </a:r>
            <a:r>
              <a:rPr lang="id-ID" sz="2000" i="1" dirty="0" smtClean="0"/>
              <a:t>EI </a:t>
            </a:r>
            <a:r>
              <a:rPr lang="id-ID" sz="2000" dirty="0" smtClean="0"/>
              <a:t>menunjukkan kekakuan bahan.</a:t>
            </a:r>
          </a:p>
          <a:p>
            <a:pPr algn="just"/>
            <a:endParaRPr lang="id-ID" sz="2000" dirty="0" smtClean="0"/>
          </a:p>
          <a:p>
            <a:endParaRPr lang="id-ID" sz="2000" dirty="0"/>
          </a:p>
        </p:txBody>
      </p:sp>
      <p:graphicFrame>
        <p:nvGraphicFramePr>
          <p:cNvPr id="19458" name="Object 2"/>
          <p:cNvGraphicFramePr>
            <a:graphicFrameLocks noChangeAspect="1"/>
          </p:cNvGraphicFramePr>
          <p:nvPr/>
        </p:nvGraphicFramePr>
        <p:xfrm>
          <a:off x="5724127" y="836712"/>
          <a:ext cx="1231105" cy="720080"/>
        </p:xfrm>
        <a:graphic>
          <a:graphicData uri="http://schemas.openxmlformats.org/presentationml/2006/ole">
            <p:oleObj spid="_x0000_s19458" name="Equation" r:id="rId3" imgW="647640" imgH="393480" progId="Equation.3">
              <p:embed/>
            </p:oleObj>
          </a:graphicData>
        </a:graphic>
      </p:graphicFrame>
      <p:graphicFrame>
        <p:nvGraphicFramePr>
          <p:cNvPr id="19459" name="Object 3"/>
          <p:cNvGraphicFramePr>
            <a:graphicFrameLocks noChangeAspect="1"/>
          </p:cNvGraphicFramePr>
          <p:nvPr/>
        </p:nvGraphicFramePr>
        <p:xfrm>
          <a:off x="2339752" y="1916832"/>
          <a:ext cx="1440160" cy="686846"/>
        </p:xfrm>
        <a:graphic>
          <a:graphicData uri="http://schemas.openxmlformats.org/presentationml/2006/ole">
            <p:oleObj spid="_x0000_s19459" name="Equation" r:id="rId4" imgW="799920" imgH="393480" progId="Equation.3">
              <p:embed/>
            </p:oleObj>
          </a:graphicData>
        </a:graphic>
      </p:graphicFrame>
      <p:graphicFrame>
        <p:nvGraphicFramePr>
          <p:cNvPr id="19460" name="Object 4"/>
          <p:cNvGraphicFramePr>
            <a:graphicFrameLocks noChangeAspect="1"/>
          </p:cNvGraphicFramePr>
          <p:nvPr/>
        </p:nvGraphicFramePr>
        <p:xfrm>
          <a:off x="5220072" y="1916832"/>
          <a:ext cx="1080120" cy="712420"/>
        </p:xfrm>
        <a:graphic>
          <a:graphicData uri="http://schemas.openxmlformats.org/presentationml/2006/ole">
            <p:oleObj spid="_x0000_s19460" name="Equation" r:id="rId5" imgW="583920" imgH="393480" progId="Equation.3">
              <p:embed/>
            </p:oleObj>
          </a:graphicData>
        </a:graphic>
      </p:graphicFrame>
      <p:pic>
        <p:nvPicPr>
          <p:cNvPr id="7" name="Picture 6" descr="kkb9"/>
          <p:cNvPicPr/>
          <p:nvPr/>
        </p:nvPicPr>
        <p:blipFill>
          <a:blip r:embed="rId6" cstate="print">
            <a:lum bright="6000"/>
          </a:blip>
          <a:srcRect/>
          <a:stretch>
            <a:fillRect/>
          </a:stretch>
        </p:blipFill>
        <p:spPr bwMode="auto">
          <a:xfrm>
            <a:off x="2123728" y="4509120"/>
            <a:ext cx="5400600" cy="201622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Contoh Soal </a:t>
            </a:r>
            <a:endParaRPr lang="id-ID" dirty="0"/>
          </a:p>
        </p:txBody>
      </p:sp>
      <p:sp>
        <p:nvSpPr>
          <p:cNvPr id="3" name="Content Placeholder 2"/>
          <p:cNvSpPr>
            <a:spLocks noGrp="1"/>
          </p:cNvSpPr>
          <p:nvPr>
            <p:ph sz="quarter" idx="1"/>
          </p:nvPr>
        </p:nvSpPr>
        <p:spPr/>
        <p:txBody>
          <a:bodyPr/>
          <a:lstStyle/>
          <a:p>
            <a:pPr algn="just"/>
            <a:r>
              <a:rPr lang="id-ID" dirty="0" smtClean="0"/>
              <a:t>Sebuah batang baja persegi dengan ukuran 75 mm dikenakan beban sebagaimana ditunjukkan pada </a:t>
            </a:r>
            <a:r>
              <a:rPr lang="id-ID" dirty="0" smtClean="0"/>
              <a:t>gambar. </a:t>
            </a:r>
            <a:r>
              <a:rPr lang="id-ID" dirty="0" smtClean="0"/>
              <a:t>Hitung jari-jari lengkungan segmen balok diantara tumpuan. Gunakan modulus elastisitas  </a:t>
            </a:r>
            <a:r>
              <a:rPr lang="id-ID" i="1" dirty="0" smtClean="0"/>
              <a:t>E</a:t>
            </a:r>
            <a:r>
              <a:rPr lang="id-ID" dirty="0" smtClean="0"/>
              <a:t> = 207 x 10</a:t>
            </a:r>
            <a:r>
              <a:rPr lang="id-ID" baseline="30000" dirty="0" smtClean="0"/>
              <a:t>9</a:t>
            </a:r>
            <a:r>
              <a:rPr lang="id-ID" dirty="0" smtClean="0"/>
              <a:t> Pa</a:t>
            </a:r>
            <a:endParaRPr lang="id-ID" dirty="0"/>
          </a:p>
        </p:txBody>
      </p:sp>
      <p:pic>
        <p:nvPicPr>
          <p:cNvPr id="4" name="Picture 3" descr="kkb004"/>
          <p:cNvPicPr/>
          <p:nvPr/>
        </p:nvPicPr>
        <p:blipFill>
          <a:blip r:embed="rId2" cstate="print"/>
          <a:srcRect b="43878"/>
          <a:stretch>
            <a:fillRect/>
          </a:stretch>
        </p:blipFill>
        <p:spPr bwMode="auto">
          <a:xfrm>
            <a:off x="1259632" y="3789040"/>
            <a:ext cx="4824536" cy="1872208"/>
          </a:xfrm>
          <a:prstGeom prst="rect">
            <a:avLst/>
          </a:prstGeom>
          <a:noFill/>
          <a:ln w="9525">
            <a:noFill/>
            <a:miter lim="800000"/>
            <a:headEnd/>
            <a:tailEnd/>
          </a:ln>
        </p:spPr>
      </p:pic>
      <p:pic>
        <p:nvPicPr>
          <p:cNvPr id="5" name="Picture 4" descr="kkb9"/>
          <p:cNvPicPr/>
          <p:nvPr/>
        </p:nvPicPr>
        <p:blipFill>
          <a:blip r:embed="rId3" cstate="print"/>
          <a:srcRect/>
          <a:stretch>
            <a:fillRect/>
          </a:stretch>
        </p:blipFill>
        <p:spPr bwMode="auto">
          <a:xfrm>
            <a:off x="6660232" y="4077072"/>
            <a:ext cx="1080120" cy="129614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Penyelesaian</a:t>
            </a:r>
            <a:endParaRPr lang="id-ID" dirty="0"/>
          </a:p>
        </p:txBody>
      </p:sp>
      <p:sp>
        <p:nvSpPr>
          <p:cNvPr id="3" name="Content Placeholder 2"/>
          <p:cNvSpPr>
            <a:spLocks noGrp="1"/>
          </p:cNvSpPr>
          <p:nvPr>
            <p:ph sz="quarter" idx="1"/>
          </p:nvPr>
        </p:nvSpPr>
        <p:spPr>
          <a:xfrm>
            <a:off x="457200" y="1052736"/>
            <a:ext cx="7467600" cy="5421216"/>
          </a:xfrm>
        </p:spPr>
        <p:txBody>
          <a:bodyPr/>
          <a:lstStyle/>
          <a:p>
            <a:endParaRPr lang="id-ID" dirty="0" smtClean="0"/>
          </a:p>
          <a:p>
            <a:endParaRPr lang="id-ID" dirty="0" smtClean="0"/>
          </a:p>
          <a:p>
            <a:endParaRPr lang="id-ID" dirty="0" smtClean="0"/>
          </a:p>
          <a:p>
            <a:endParaRPr lang="id-ID" dirty="0" smtClean="0"/>
          </a:p>
          <a:p>
            <a:endParaRPr lang="id-ID" dirty="0" smtClean="0"/>
          </a:p>
          <a:p>
            <a:pPr algn="just"/>
            <a:r>
              <a:rPr lang="id-ID" sz="2000" dirty="0" smtClean="0"/>
              <a:t>Dari diagram benda bebas pada gbr. 10.4b, reaksi balok tumpuan sederhana </a:t>
            </a:r>
            <a:r>
              <a:rPr lang="id-ID" sz="2000" i="1" dirty="0" smtClean="0"/>
              <a:t>R</a:t>
            </a:r>
            <a:r>
              <a:rPr lang="id-ID" sz="2000" i="1" baseline="-25000" dirty="0" smtClean="0"/>
              <a:t>A</a:t>
            </a:r>
            <a:r>
              <a:rPr lang="id-ID" sz="2000" dirty="0" smtClean="0"/>
              <a:t> dan </a:t>
            </a:r>
            <a:r>
              <a:rPr lang="id-ID" sz="2000" i="1" dirty="0" smtClean="0"/>
              <a:t>R</a:t>
            </a:r>
            <a:r>
              <a:rPr lang="id-ID" sz="2000" i="1" baseline="-25000" dirty="0" smtClean="0"/>
              <a:t>B</a:t>
            </a:r>
            <a:r>
              <a:rPr lang="id-ID" sz="2000" dirty="0" smtClean="0"/>
              <a:t> dapat ditentukan: </a:t>
            </a:r>
            <a:r>
              <a:rPr lang="id-ID" sz="2000" dirty="0" smtClean="0"/>
              <a:t>Dengan </a:t>
            </a:r>
            <a:r>
              <a:rPr lang="id-ID" sz="2000" dirty="0" smtClean="0"/>
              <a:t>menggunakan ∑</a:t>
            </a:r>
            <a:r>
              <a:rPr lang="id-ID" sz="2000" i="1" dirty="0" smtClean="0"/>
              <a:t>M</a:t>
            </a:r>
            <a:r>
              <a:rPr lang="id-ID" sz="2000" i="1" baseline="-25000" dirty="0" smtClean="0"/>
              <a:t>B</a:t>
            </a:r>
            <a:r>
              <a:rPr lang="id-ID" sz="2000" dirty="0" smtClean="0"/>
              <a:t> = 0, maka diperoleh</a:t>
            </a:r>
            <a:r>
              <a:rPr lang="id-ID" sz="2000" dirty="0" smtClean="0"/>
              <a:t>:</a:t>
            </a:r>
          </a:p>
          <a:p>
            <a:pPr algn="just"/>
            <a:endParaRPr lang="id-ID" sz="2000" dirty="0" smtClean="0"/>
          </a:p>
          <a:p>
            <a:pPr algn="just"/>
            <a:endParaRPr lang="id-ID" sz="2000" dirty="0" smtClean="0"/>
          </a:p>
          <a:p>
            <a:pPr algn="just"/>
            <a:r>
              <a:rPr lang="id-ID" sz="2000" dirty="0" smtClean="0"/>
              <a:t>Dengan menggunakan ∑</a:t>
            </a:r>
            <a:r>
              <a:rPr lang="id-ID" sz="2000" i="1" dirty="0" smtClean="0"/>
              <a:t>M</a:t>
            </a:r>
            <a:r>
              <a:rPr lang="id-ID" sz="2000" i="1" baseline="-25000" dirty="0" smtClean="0"/>
              <a:t>A</a:t>
            </a:r>
            <a:r>
              <a:rPr lang="id-ID" sz="2000" dirty="0" smtClean="0"/>
              <a:t> = 0, maka diperoleh:</a:t>
            </a:r>
          </a:p>
          <a:p>
            <a:pPr algn="just"/>
            <a:endParaRPr lang="id-ID" sz="2000" dirty="0" smtClean="0"/>
          </a:p>
          <a:p>
            <a:endParaRPr lang="id-ID" dirty="0"/>
          </a:p>
        </p:txBody>
      </p:sp>
      <p:pic>
        <p:nvPicPr>
          <p:cNvPr id="4" name="Picture 3" descr="kkb004"/>
          <p:cNvPicPr/>
          <p:nvPr/>
        </p:nvPicPr>
        <p:blipFill>
          <a:blip r:embed="rId2" cstate="print"/>
          <a:srcRect t="52820"/>
          <a:stretch>
            <a:fillRect/>
          </a:stretch>
        </p:blipFill>
        <p:spPr bwMode="auto">
          <a:xfrm>
            <a:off x="1043608" y="1556792"/>
            <a:ext cx="5256584" cy="1584176"/>
          </a:xfrm>
          <a:prstGeom prst="rect">
            <a:avLst/>
          </a:prstGeom>
          <a:noFill/>
          <a:ln w="9525">
            <a:noFill/>
            <a:miter lim="800000"/>
            <a:headEnd/>
            <a:tailEnd/>
          </a:ln>
        </p:spPr>
      </p:pic>
      <p:pic>
        <p:nvPicPr>
          <p:cNvPr id="20482" name="Picture 2"/>
          <p:cNvPicPr>
            <a:picLocks noChangeAspect="1" noChangeArrowheads="1"/>
          </p:cNvPicPr>
          <p:nvPr/>
        </p:nvPicPr>
        <p:blipFill>
          <a:blip r:embed="rId3" cstate="print"/>
          <a:srcRect l="34032" t="43922" r="32070" b="52386"/>
          <a:stretch>
            <a:fillRect/>
          </a:stretch>
        </p:blipFill>
        <p:spPr bwMode="auto">
          <a:xfrm>
            <a:off x="899592" y="4437112"/>
            <a:ext cx="7056784" cy="432048"/>
          </a:xfrm>
          <a:prstGeom prst="rect">
            <a:avLst/>
          </a:prstGeom>
          <a:noFill/>
          <a:ln w="9525">
            <a:noFill/>
            <a:miter lim="800000"/>
            <a:headEnd/>
            <a:tailEnd/>
          </a:ln>
        </p:spPr>
      </p:pic>
      <p:pic>
        <p:nvPicPr>
          <p:cNvPr id="20483" name="Picture 3"/>
          <p:cNvPicPr>
            <a:picLocks noChangeAspect="1" noChangeArrowheads="1"/>
          </p:cNvPicPr>
          <p:nvPr/>
        </p:nvPicPr>
        <p:blipFill>
          <a:blip r:embed="rId3" cstate="print"/>
          <a:srcRect l="34019" t="52953" r="31737" b="42125"/>
          <a:stretch>
            <a:fillRect/>
          </a:stretch>
        </p:blipFill>
        <p:spPr bwMode="auto">
          <a:xfrm>
            <a:off x="899592" y="5589240"/>
            <a:ext cx="7128792" cy="576064"/>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258</TotalTime>
  <Words>687</Words>
  <Application>Microsoft Office PowerPoint</Application>
  <PresentationFormat>On-screen Show (4:3)</PresentationFormat>
  <Paragraphs>60</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Oriel</vt:lpstr>
      <vt:lpstr>Equation</vt:lpstr>
      <vt:lpstr>LENDUTAN PADA BALOK</vt:lpstr>
      <vt:lpstr>Slide 2</vt:lpstr>
      <vt:lpstr>Slide 3</vt:lpstr>
      <vt:lpstr>Lengkungan dan Momen Bending</vt:lpstr>
      <vt:lpstr>Slide 5</vt:lpstr>
      <vt:lpstr>Slide 6</vt:lpstr>
      <vt:lpstr>Slide 7</vt:lpstr>
      <vt:lpstr>Contoh Soal </vt:lpstr>
      <vt:lpstr>Penyelesaian</vt:lpstr>
      <vt:lpstr>Metode Perhitungan Lendutan</vt:lpstr>
      <vt:lpstr>Slide 11</vt:lpstr>
      <vt:lpstr>Metode Rumus</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LENDUTAN PADA BALOK</dc:title>
  <dc:creator>FUJITSU</dc:creator>
  <cp:lastModifiedBy>FUJITSU</cp:lastModifiedBy>
  <cp:revision>6</cp:revision>
  <dcterms:created xsi:type="dcterms:W3CDTF">2016-05-31T02:50:06Z</dcterms:created>
  <dcterms:modified xsi:type="dcterms:W3CDTF">2016-06-13T09:06:59Z</dcterms:modified>
</cp:coreProperties>
</file>