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4" r:id="rId14"/>
    <p:sldId id="270" r:id="rId15"/>
    <p:sldId id="271" r:id="rId16"/>
    <p:sldId id="273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07871A-195C-4457-BF72-787994DFC028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CB2258-C4D5-424A-B48A-0C88BD39A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07871A-195C-4457-BF72-787994DFC028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B2258-C4D5-424A-B48A-0C88BD39A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07871A-195C-4457-BF72-787994DFC028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B2258-C4D5-424A-B48A-0C88BD39A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07871A-195C-4457-BF72-787994DFC028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B2258-C4D5-424A-B48A-0C88BD39AC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07871A-195C-4457-BF72-787994DFC028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B2258-C4D5-424A-B48A-0C88BD39AC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07871A-195C-4457-BF72-787994DFC028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B2258-C4D5-424A-B48A-0C88BD39AC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07871A-195C-4457-BF72-787994DFC028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B2258-C4D5-424A-B48A-0C88BD39A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07871A-195C-4457-BF72-787994DFC028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B2258-C4D5-424A-B48A-0C88BD39AC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07871A-195C-4457-BF72-787994DFC028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B2258-C4D5-424A-B48A-0C88BD39A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07871A-195C-4457-BF72-787994DFC028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B2258-C4D5-424A-B48A-0C88BD39A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07871A-195C-4457-BF72-787994DFC028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CB2258-C4D5-424A-B48A-0C88BD39AC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07871A-195C-4457-BF72-787994DFC028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8CB2258-C4D5-424A-B48A-0C88BD39A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Menguraikan</a:t>
            </a:r>
            <a:r>
              <a:rPr lang="en-US" sz="2400" dirty="0" smtClean="0"/>
              <a:t> </a:t>
            </a:r>
            <a:r>
              <a:rPr lang="en-US" sz="2400" dirty="0" err="1" smtClean="0"/>
              <a:t>gaya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124200" y="3048000"/>
            <a:ext cx="1981200" cy="1524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3962400"/>
            <a:ext cx="35814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67000" y="1676400"/>
            <a:ext cx="35814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V="1">
            <a:off x="1028700" y="3238500"/>
            <a:ext cx="3886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V="1">
            <a:off x="3238500" y="3771900"/>
            <a:ext cx="3886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81600" y="2590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16200000" flipV="1">
            <a:off x="1524000" y="2895600"/>
            <a:ext cx="28194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124200" y="4572000"/>
            <a:ext cx="2286000" cy="1295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71800" y="1447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562600" y="5562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F2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9" grpId="0"/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914400"/>
            <a:ext cx="7772400" cy="509289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Pemecahan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matematis</a:t>
            </a:r>
            <a:r>
              <a:rPr lang="en-US" sz="2000" dirty="0" smtClean="0"/>
              <a:t> :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Contoh</a:t>
            </a:r>
            <a:r>
              <a:rPr lang="en-US" sz="2000" dirty="0" smtClean="0"/>
              <a:t>:</a:t>
            </a:r>
          </a:p>
          <a:p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: </a:t>
            </a:r>
            <a:r>
              <a:rPr lang="en-US" sz="2000" dirty="0" err="1" smtClean="0"/>
              <a:t>gaya</a:t>
            </a:r>
            <a:r>
              <a:rPr lang="en-US" sz="2000" dirty="0" smtClean="0"/>
              <a:t> F1 = 100 [N], F2 = 50 [N] </a:t>
            </a:r>
            <a:r>
              <a:rPr lang="en-US" sz="2000" dirty="0" err="1" smtClean="0"/>
              <a:t>dan</a:t>
            </a:r>
            <a:r>
              <a:rPr lang="en-US" sz="2000" dirty="0" smtClean="0"/>
              <a:t> F3 = 150 [N].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tegak</a:t>
            </a:r>
            <a:r>
              <a:rPr lang="en-US" sz="2000" dirty="0" smtClean="0"/>
              <a:t> </a:t>
            </a:r>
            <a:r>
              <a:rPr lang="en-US" sz="2000" dirty="0" err="1" smtClean="0"/>
              <a:t>lurus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Tentukan</a:t>
            </a:r>
            <a:r>
              <a:rPr lang="en-US" sz="2000" dirty="0" smtClean="0"/>
              <a:t>:</a:t>
            </a:r>
          </a:p>
          <a:p>
            <a:pPr marL="688975" indent="-344488">
              <a:buFont typeface="+mj-lt"/>
              <a:buAutoNum type="alphaLcPeriod"/>
            </a:pPr>
            <a:r>
              <a:rPr lang="en-US" sz="2000" dirty="0" err="1" smtClean="0"/>
              <a:t>Besarnya</a:t>
            </a:r>
            <a:r>
              <a:rPr lang="en-US" sz="2000" dirty="0" smtClean="0"/>
              <a:t> </a:t>
            </a:r>
            <a:r>
              <a:rPr lang="en-US" sz="2000" dirty="0" err="1" smtClean="0"/>
              <a:t>gaya</a:t>
            </a:r>
            <a:endParaRPr lang="en-US" sz="2000" dirty="0" smtClean="0"/>
          </a:p>
          <a:p>
            <a:pPr marL="688975" indent="-344488">
              <a:buFont typeface="+mj-lt"/>
              <a:buAutoNum type="alphaLcPeriod"/>
            </a:pPr>
            <a:r>
              <a:rPr lang="en-US" sz="2000" dirty="0" err="1" smtClean="0"/>
              <a:t>Arah</a:t>
            </a:r>
            <a:r>
              <a:rPr lang="en-US" sz="2000" dirty="0" smtClean="0"/>
              <a:t> </a:t>
            </a:r>
            <a:r>
              <a:rPr lang="en-US" sz="2000" dirty="0" err="1" smtClean="0"/>
              <a:t>gaya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1447799"/>
            <a:ext cx="2286000" cy="767329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2133599"/>
            <a:ext cx="4343400" cy="728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Kalau</a:t>
            </a:r>
            <a:r>
              <a:rPr lang="en-US" sz="2000" dirty="0" smtClean="0"/>
              <a:t> </a:t>
            </a:r>
            <a:r>
              <a:rPr lang="en-US" sz="2000" dirty="0" err="1" smtClean="0"/>
              <a:t>gaya-gayanya</a:t>
            </a:r>
            <a:r>
              <a:rPr lang="en-US" sz="2000" dirty="0" smtClean="0"/>
              <a:t> </a:t>
            </a:r>
            <a:r>
              <a:rPr lang="en-US" sz="2000" dirty="0" err="1" smtClean="0"/>
              <a:t>bersudut</a:t>
            </a:r>
            <a:r>
              <a:rPr lang="en-US" sz="2000" dirty="0" smtClean="0"/>
              <a:t> miring,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sub </a:t>
            </a:r>
            <a:r>
              <a:rPr lang="en-US" sz="2000" dirty="0" err="1" smtClean="0"/>
              <a:t>resultan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pasangan</a:t>
            </a:r>
            <a:r>
              <a:rPr lang="en-US" sz="2000" dirty="0" smtClean="0"/>
              <a:t> </a:t>
            </a:r>
            <a:r>
              <a:rPr lang="en-US" sz="2000" dirty="0" err="1" smtClean="0"/>
              <a:t>gaya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datar</a:t>
            </a:r>
            <a:r>
              <a:rPr lang="en-US" sz="2000" dirty="0" smtClean="0"/>
              <a:t>,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sub </a:t>
            </a:r>
            <a:r>
              <a:rPr lang="en-US" sz="2000" dirty="0" err="1" smtClean="0"/>
              <a:t>resultan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ditambahkan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gaya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094706" y="3543300"/>
            <a:ext cx="2515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352800" y="4800600"/>
            <a:ext cx="27432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352800" y="3276600"/>
            <a:ext cx="17526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352800" y="4800600"/>
            <a:ext cx="2971800" cy="4572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2781300" y="3467100"/>
            <a:ext cx="1905000" cy="7620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352800" y="3657600"/>
            <a:ext cx="1600200" cy="11430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29400" y="4876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81600" y="327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114800" y="2438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F3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953000" y="3048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sz="1200" dirty="0" err="1" smtClean="0"/>
              <a:t>z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924800" y="39624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</a:t>
            </a:r>
            <a:r>
              <a:rPr lang="en-US" sz="1200" dirty="0" smtClean="0"/>
              <a:t>1,2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267200" y="3581400"/>
            <a:ext cx="3886200" cy="609600"/>
          </a:xfrm>
          <a:prstGeom prst="straightConnector1">
            <a:avLst/>
          </a:prstGeom>
          <a:ln w="31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019800" y="3810000"/>
            <a:ext cx="2362200" cy="1676400"/>
          </a:xfrm>
          <a:prstGeom prst="straightConnector1">
            <a:avLst/>
          </a:prstGeom>
          <a:ln w="31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429000" y="4191000"/>
            <a:ext cx="4419600" cy="609600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505200" y="2209800"/>
            <a:ext cx="5410200" cy="762000"/>
          </a:xfrm>
          <a:prstGeom prst="line">
            <a:avLst/>
          </a:prstGeom>
          <a:ln w="31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 flipH="1" flipV="1">
            <a:off x="7010400" y="2667000"/>
            <a:ext cx="2514600" cy="990600"/>
          </a:xfrm>
          <a:prstGeom prst="straightConnector1">
            <a:avLst/>
          </a:prstGeom>
          <a:ln w="31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3429000" y="2286000"/>
            <a:ext cx="5181600" cy="2514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124200" y="1981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sz="1200" dirty="0" err="1" smtClean="0"/>
              <a:t>y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096000" y="571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200" dirty="0" smtClean="0"/>
              <a:t>X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077200" y="19050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</a:t>
            </a:r>
            <a:r>
              <a:rPr lang="en-US" sz="1200" dirty="0" smtClean="0"/>
              <a:t>1,2,3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0" grpId="0"/>
      <p:bldP spid="21" grpId="0"/>
      <p:bldP spid="22" grpId="0"/>
      <p:bldP spid="32" grpId="0"/>
      <p:bldP spid="33" grpId="0"/>
      <p:bldP spid="45" grpId="0"/>
      <p:bldP spid="46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memecahkan</a:t>
            </a:r>
            <a:r>
              <a:rPr lang="en-US" sz="2000" dirty="0" smtClean="0"/>
              <a:t> </a:t>
            </a:r>
            <a:r>
              <a:rPr lang="en-US" sz="2000" dirty="0" err="1" smtClean="0"/>
              <a:t>soal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matematis</a:t>
            </a:r>
            <a:r>
              <a:rPr lang="en-US" sz="2000" dirty="0" smtClean="0"/>
              <a:t>,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komponen</a:t>
            </a:r>
            <a:r>
              <a:rPr lang="en-US" sz="2000" dirty="0" smtClean="0"/>
              <a:t> 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, 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y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z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gaya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penjumlahan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aljabar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didapat</a:t>
            </a:r>
            <a:r>
              <a:rPr lang="en-US" sz="2000" dirty="0" smtClean="0"/>
              <a:t> sub </a:t>
            </a:r>
            <a:r>
              <a:rPr lang="en-US" sz="2000" dirty="0" err="1" smtClean="0"/>
              <a:t>resultan</a:t>
            </a:r>
            <a:r>
              <a:rPr lang="en-US" sz="2000" dirty="0" smtClean="0"/>
              <a:t> </a:t>
            </a:r>
            <a:r>
              <a:rPr lang="en-US" sz="2000" dirty="0" err="1" smtClean="0"/>
              <a:t>FR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 , FR</a:t>
            </a:r>
            <a:r>
              <a:rPr lang="en-US" sz="2000" baseline="-25000" dirty="0" smtClean="0"/>
              <a:t>Y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FR</a:t>
            </a:r>
            <a:r>
              <a:rPr lang="en-US" sz="2000" baseline="-25000" dirty="0" err="1" smtClean="0"/>
              <a:t>z</a:t>
            </a:r>
            <a:r>
              <a:rPr lang="en-US" sz="2000" dirty="0" smtClean="0"/>
              <a:t> </a:t>
            </a:r>
          </a:p>
          <a:p>
            <a:pPr algn="just"/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094706" y="3543300"/>
            <a:ext cx="2515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52800" y="4800600"/>
            <a:ext cx="27432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352800" y="3276600"/>
            <a:ext cx="17526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352800" y="4800600"/>
            <a:ext cx="2971800" cy="4572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2781300" y="3467100"/>
            <a:ext cx="1905000" cy="7620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352800" y="3657600"/>
            <a:ext cx="1600200" cy="11430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29400" y="4876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327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14800" y="2438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53000" y="3048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sz="1200" dirty="0" err="1" smtClean="0"/>
              <a:t>z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24200" y="1981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sz="1200" dirty="0" err="1" smtClean="0"/>
              <a:t>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571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200" dirty="0" smtClean="0"/>
              <a:t>X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2857500" y="3695700"/>
            <a:ext cx="2515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352800" y="4419600"/>
            <a:ext cx="1447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971800" y="2819400"/>
            <a:ext cx="1447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2514600" y="3962400"/>
            <a:ext cx="1676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581400" y="4267200"/>
            <a:ext cx="9144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352800" y="4800600"/>
            <a:ext cx="457200" cy="1524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429000" y="5105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400" dirty="0" smtClean="0"/>
              <a:t>3</a:t>
            </a:r>
            <a:r>
              <a:rPr lang="en-US" sz="1200" dirty="0" smtClean="0"/>
              <a:t>X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8956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400" dirty="0" smtClean="0"/>
              <a:t>3y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352800" y="4612021"/>
            <a:ext cx="762000" cy="188579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267200" y="4343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400" dirty="0" smtClean="0"/>
              <a:t>3</a:t>
            </a:r>
            <a:r>
              <a:rPr lang="en-US" sz="1200" dirty="0" smtClean="0"/>
              <a:t>XZ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3276600" y="4343400"/>
            <a:ext cx="1447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3352800" y="4485380"/>
            <a:ext cx="354135" cy="31522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400" dirty="0" smtClean="0"/>
              <a:t>3</a:t>
            </a:r>
            <a:r>
              <a:rPr lang="en-US" sz="1200" dirty="0" smtClean="0"/>
              <a:t>Z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105400" y="2057400"/>
            <a:ext cx="3733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resultannya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adalah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2590800"/>
            <a:ext cx="2895600" cy="6096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1" grpId="0"/>
      <p:bldP spid="12" grpId="0"/>
      <p:bldP spid="13" grpId="0"/>
      <p:bldP spid="14" grpId="0"/>
      <p:bldP spid="22" grpId="0"/>
      <p:bldP spid="23" grpId="0"/>
      <p:bldP spid="36" grpId="0"/>
      <p:bldP spid="37" grpId="0"/>
      <p:bldP spid="41" grpId="1"/>
      <p:bldP spid="55" grpId="0"/>
      <p:bldP spid="20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Resultante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gaya-gaya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ruang</a:t>
            </a:r>
            <a:r>
              <a:rPr lang="en-US" sz="2400" b="1" dirty="0" smtClean="0"/>
              <a:t> 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1371600"/>
            <a:ext cx="4481286" cy="762000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133600"/>
            <a:ext cx="4499429" cy="762000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819400"/>
            <a:ext cx="4390571" cy="7620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990600" y="3733800"/>
            <a:ext cx="1273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Arah</a:t>
            </a:r>
            <a:r>
              <a:rPr lang="en-US" sz="2400" b="1" dirty="0" smtClean="0"/>
              <a:t> R </a:t>
            </a:r>
            <a:endParaRPr lang="en-US" sz="2400" b="1" dirty="0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630238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0" y="4267200"/>
            <a:ext cx="1601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Cos </a:t>
            </a:r>
            <a:r>
              <a:rPr lang="en-US" sz="2400" dirty="0" smtClean="0">
                <a:sym typeface="Symbol"/>
              </a:rPr>
              <a:t></a:t>
            </a:r>
            <a:r>
              <a:rPr lang="en-US" sz="2400" baseline="-25000" dirty="0" smtClean="0"/>
              <a:t>Rx</a:t>
            </a:r>
            <a:r>
              <a:rPr lang="en-US" sz="2400" dirty="0" smtClean="0"/>
              <a:t> =</a:t>
            </a:r>
            <a:endParaRPr lang="en-US" sz="2400" dirty="0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2" name="Picture 1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4114800"/>
            <a:ext cx="762000" cy="797442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286000" y="4953000"/>
            <a:ext cx="1582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Cos </a:t>
            </a:r>
            <a:r>
              <a:rPr lang="en-US" sz="2400" dirty="0" smtClean="0">
                <a:sym typeface="Symbol"/>
              </a:rPr>
              <a:t></a:t>
            </a:r>
            <a:r>
              <a:rPr lang="en-US" sz="2400" baseline="-25000" dirty="0" err="1" smtClean="0"/>
              <a:t>Ry</a:t>
            </a:r>
            <a:r>
              <a:rPr lang="en-US" sz="2400" dirty="0" smtClean="0"/>
              <a:t> =</a:t>
            </a:r>
            <a:endParaRPr lang="en-US" sz="2400" dirty="0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4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4800600"/>
            <a:ext cx="728133" cy="762000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2362200" y="5562600"/>
            <a:ext cx="15921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Cos </a:t>
            </a:r>
            <a:r>
              <a:rPr lang="en-US" sz="2400" dirty="0" smtClean="0">
                <a:sym typeface="Symbol"/>
              </a:rPr>
              <a:t></a:t>
            </a:r>
            <a:r>
              <a:rPr lang="en-US" sz="2400" baseline="-25000" dirty="0" err="1" smtClean="0"/>
              <a:t>Rz</a:t>
            </a:r>
            <a:r>
              <a:rPr lang="en-US" sz="2400" dirty="0" smtClean="0"/>
              <a:t> =</a:t>
            </a:r>
            <a:endParaRPr lang="en-US" sz="2400" dirty="0"/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6" name="Picture 1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5486400"/>
            <a:ext cx="685800" cy="734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2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b="1" dirty="0" err="1" smtClean="0"/>
              <a:t>Dua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gaya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sejajar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gaya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sejajar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benda</a:t>
            </a:r>
            <a:r>
              <a:rPr lang="en-US" sz="2000" dirty="0" smtClean="0"/>
              <a:t>,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menyelesaikan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parallelogram </a:t>
            </a:r>
            <a:r>
              <a:rPr lang="en-US" sz="2000" dirty="0" err="1" smtClean="0"/>
              <a:t>gaya</a:t>
            </a:r>
            <a:r>
              <a:rPr lang="en-US" sz="2000" dirty="0" smtClean="0"/>
              <a:t> </a:t>
            </a:r>
            <a:r>
              <a:rPr lang="en-US" sz="2000" dirty="0" err="1" smtClean="0"/>
              <a:t>un­tuk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mencari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gayanya</a:t>
            </a:r>
            <a:r>
              <a:rPr lang="en-US" sz="2000" dirty="0" smtClean="0"/>
              <a:t> (</a:t>
            </a:r>
            <a:r>
              <a:rPr lang="en-US" sz="2000" dirty="0" err="1" smtClean="0"/>
              <a:t>resultannya</a:t>
            </a:r>
            <a:r>
              <a:rPr lang="en-US" sz="2000" dirty="0" smtClean="0"/>
              <a:t>). </a:t>
            </a:r>
          </a:p>
          <a:p>
            <a:pPr algn="just"/>
            <a:r>
              <a:rPr lang="en-US" sz="2000" dirty="0" err="1" smtClean="0"/>
              <a:t>Contoh</a:t>
            </a:r>
            <a:r>
              <a:rPr lang="en-US" sz="2000" dirty="0" smtClean="0"/>
              <a:t> :</a:t>
            </a:r>
          </a:p>
          <a:p>
            <a:pPr algn="just"/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Penjumlahan</a:t>
            </a:r>
            <a:r>
              <a:rPr lang="en-US" sz="2400" dirty="0" smtClean="0"/>
              <a:t> </a:t>
            </a:r>
            <a:r>
              <a:rPr lang="en-US" sz="2400" dirty="0" err="1" smtClean="0"/>
              <a:t>gaya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,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endParaRPr lang="en-US" sz="2400" dirty="0"/>
          </a:p>
        </p:txBody>
      </p:sp>
      <p:pic>
        <p:nvPicPr>
          <p:cNvPr id="4" name="Picture 3" descr="C:\scan ke satu\scan0014a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429000"/>
            <a:ext cx="3733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362200" y="1447800"/>
            <a:ext cx="426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2628900" y="1790700"/>
            <a:ext cx="685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524500" y="2095500"/>
            <a:ext cx="1295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90800" y="182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251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200" dirty="0" smtClean="0"/>
              <a:t>2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971800" y="1447800"/>
            <a:ext cx="6858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486400" y="1447800"/>
            <a:ext cx="685800" cy="1588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52800" y="1143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sz="1200" dirty="0" err="1" smtClean="0"/>
              <a:t>h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1143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sz="1200" dirty="0" err="1" smtClean="0"/>
              <a:t>h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3010694" y="2018506"/>
            <a:ext cx="1295400" cy="1588"/>
          </a:xfrm>
          <a:prstGeom prst="straightConnector1">
            <a:avLst/>
          </a:prstGeom>
          <a:ln w="31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14600" y="21336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71800" y="1447800"/>
            <a:ext cx="419100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2971800" y="1447800"/>
            <a:ext cx="685800" cy="6858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352800" y="213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sz="1200" dirty="0" smtClean="0"/>
              <a:t>1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4725194" y="2132806"/>
            <a:ext cx="1524000" cy="1588"/>
          </a:xfrm>
          <a:prstGeom prst="straightConnector1">
            <a:avLst/>
          </a:prstGeom>
          <a:ln w="31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5400" y="27432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3009900" y="2400300"/>
            <a:ext cx="4114800" cy="220980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5181600" y="1752600"/>
            <a:ext cx="1295400" cy="6858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4864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sz="1200" dirty="0" smtClean="0"/>
              <a:t>2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rot="16200000" flipH="1">
            <a:off x="5081650" y="3528950"/>
            <a:ext cx="685800" cy="6858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4064000" y="3829050"/>
            <a:ext cx="1295400" cy="6858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715000" y="3962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962400" y="457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sz="1200" dirty="0" smtClean="0"/>
              <a:t>2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3886200" y="4343400"/>
            <a:ext cx="20574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4076700" y="4305300"/>
            <a:ext cx="2514600" cy="137160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4117275" y="4522025"/>
            <a:ext cx="1905000" cy="158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1054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 rot="16200000" flipV="1">
            <a:off x="3715988" y="2227612"/>
            <a:ext cx="2667000" cy="40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 flipH="1">
            <a:off x="4093718" y="2383281"/>
            <a:ext cx="1905000" cy="34037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1816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1066800" y="4114800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R = F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+ F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3581400" y="762000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Letak</a:t>
            </a:r>
            <a:r>
              <a:rPr lang="en-US" sz="1600" dirty="0" smtClean="0"/>
              <a:t> </a:t>
            </a:r>
            <a:r>
              <a:rPr lang="en-US" sz="1600" dirty="0" err="1" smtClean="0"/>
              <a:t>Resultante</a:t>
            </a:r>
            <a:endParaRPr lang="en-US" sz="1600" dirty="0"/>
          </a:p>
        </p:txBody>
      </p:sp>
      <p:cxnSp>
        <p:nvCxnSpPr>
          <p:cNvPr id="71" name="Straight Arrow Connector 70"/>
          <p:cNvCxnSpPr/>
          <p:nvPr/>
        </p:nvCxnSpPr>
        <p:spPr>
          <a:xfrm rot="16200000" flipH="1">
            <a:off x="4648200" y="10668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  <p:bldP spid="17" grpId="0"/>
      <p:bldP spid="26" grpId="0"/>
      <p:bldP spid="35" grpId="0"/>
      <p:bldP spid="38" grpId="0"/>
      <p:bldP spid="39" grpId="0"/>
      <p:bldP spid="55" grpId="0"/>
      <p:bldP spid="66" grpId="0"/>
      <p:bldP spid="68" grpId="0"/>
      <p:bldP spid="6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667000" y="2590800"/>
            <a:ext cx="426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2933700" y="2933700"/>
            <a:ext cx="685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829300" y="3238500"/>
            <a:ext cx="1295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95600" y="2971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77000" y="3657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200" dirty="0" smtClean="0"/>
              <a:t>2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1752600" y="4038600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R = F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+ F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cxnSp>
        <p:nvCxnSpPr>
          <p:cNvPr id="41" name="Straight Connector 40"/>
          <p:cNvCxnSpPr/>
          <p:nvPr/>
        </p:nvCxnSpPr>
        <p:spPr>
          <a:xfrm rot="5400000" flipH="1" flipV="1">
            <a:off x="2476500" y="18669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2629694" y="1942306"/>
            <a:ext cx="1295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81940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200" dirty="0" smtClean="0"/>
              <a:t>2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6134894" y="3009106"/>
            <a:ext cx="685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553200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200" dirty="0" smtClean="0"/>
              <a:t>1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2895600" y="1066800"/>
            <a:ext cx="411480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4372080" y="3542506"/>
            <a:ext cx="1905000" cy="1588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334000" y="4191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334000" y="1905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Resultante</a:t>
            </a:r>
            <a:endParaRPr lang="en-US" dirty="0"/>
          </a:p>
        </p:txBody>
      </p:sp>
      <p:cxnSp>
        <p:nvCxnSpPr>
          <p:cNvPr id="61" name="Straight Arrow Connector 60"/>
          <p:cNvCxnSpPr/>
          <p:nvPr/>
        </p:nvCxnSpPr>
        <p:spPr>
          <a:xfrm rot="10800000" flipV="1">
            <a:off x="5410200" y="22098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68" grpId="0"/>
      <p:bldP spid="44" grpId="0"/>
      <p:bldP spid="46" grpId="0"/>
      <p:bldP spid="56" grpId="0"/>
      <p:bldP spid="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Poligon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Poligon</a:t>
            </a:r>
            <a:r>
              <a:rPr lang="en-US" sz="2400" dirty="0" smtClean="0"/>
              <a:t> </a:t>
            </a:r>
            <a:r>
              <a:rPr lang="en-US" sz="2400" dirty="0" err="1" smtClean="0"/>
              <a:t>vektor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794" y="1675606"/>
            <a:ext cx="411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534194" y="2132806"/>
            <a:ext cx="914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2172494" y="2551906"/>
            <a:ext cx="1752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620294" y="2094706"/>
            <a:ext cx="838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57800" y="2438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</a:t>
            </a:r>
            <a:r>
              <a:rPr lang="en-US" sz="1100" dirty="0" smtClean="0"/>
              <a:t>1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24994" y="3275806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</a:t>
            </a:r>
            <a:r>
              <a:rPr lang="en-US" sz="1100" dirty="0" smtClean="0"/>
              <a:t>2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4953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</a:t>
            </a:r>
            <a:r>
              <a:rPr lang="en-US" sz="1100" dirty="0" smtClean="0"/>
              <a:t>3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5182394" y="2132806"/>
            <a:ext cx="914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763294" y="3466306"/>
            <a:ext cx="1752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5220494" y="4761706"/>
            <a:ext cx="838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43800" y="3276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20" name="Straight Connector 19"/>
          <p:cNvCxnSpPr>
            <a:endCxn id="18" idx="1"/>
          </p:cNvCxnSpPr>
          <p:nvPr/>
        </p:nvCxnSpPr>
        <p:spPr>
          <a:xfrm>
            <a:off x="5638800" y="1676400"/>
            <a:ext cx="1905000" cy="1784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8" idx="1"/>
          </p:cNvCxnSpPr>
          <p:nvPr/>
        </p:nvCxnSpPr>
        <p:spPr>
          <a:xfrm>
            <a:off x="5638800" y="2590800"/>
            <a:ext cx="1905000" cy="870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8" idx="1"/>
          </p:cNvCxnSpPr>
          <p:nvPr/>
        </p:nvCxnSpPr>
        <p:spPr>
          <a:xfrm flipV="1">
            <a:off x="5562600" y="3461266"/>
            <a:ext cx="1981200" cy="882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8" idx="1"/>
          </p:cNvCxnSpPr>
          <p:nvPr/>
        </p:nvCxnSpPr>
        <p:spPr>
          <a:xfrm flipV="1">
            <a:off x="5638800" y="3461266"/>
            <a:ext cx="1905000" cy="1720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9600" y="2362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</a:t>
            </a:r>
            <a:r>
              <a:rPr lang="en-US" sz="1100" dirty="0" smtClean="0"/>
              <a:t>1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257800" y="4114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</a:t>
            </a:r>
            <a:r>
              <a:rPr lang="en-US" sz="1100" dirty="0" smtClean="0"/>
              <a:t>2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4038600" y="2362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</a:t>
            </a:r>
            <a:r>
              <a:rPr lang="en-US" sz="1100" dirty="0" smtClean="0"/>
              <a:t>3</a:t>
            </a:r>
            <a:endParaRPr lang="en-US" sz="1400" dirty="0"/>
          </a:p>
        </p:txBody>
      </p:sp>
      <p:cxnSp>
        <p:nvCxnSpPr>
          <p:cNvPr id="32" name="Straight Connector 31"/>
          <p:cNvCxnSpPr/>
          <p:nvPr/>
        </p:nvCxnSpPr>
        <p:spPr>
          <a:xfrm rot="10800000">
            <a:off x="5029200" y="16764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5029200" y="51816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352800" y="3429000"/>
            <a:ext cx="3505200" cy="1588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00600" y="3200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914400" y="5257800"/>
            <a:ext cx="37994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/>
              <a:t>Besarnya</a:t>
            </a:r>
            <a:r>
              <a:rPr lang="en-US" sz="1600" dirty="0" smtClean="0"/>
              <a:t> </a:t>
            </a:r>
            <a:r>
              <a:rPr lang="en-US" sz="1600" dirty="0" err="1" smtClean="0"/>
              <a:t>resultante</a:t>
            </a:r>
            <a:r>
              <a:rPr lang="en-US" sz="1600" dirty="0" smtClean="0"/>
              <a:t> R = F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+ F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+ F</a:t>
            </a:r>
            <a:r>
              <a:rPr lang="en-US" sz="1600" baseline="-25000" dirty="0" smtClean="0"/>
              <a:t>3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6477000" y="2209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6400800" y="2819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II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6324600" y="3733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III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6553200" y="4267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IV</a:t>
            </a:r>
            <a:endParaRPr lang="en-US" sz="12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685800" y="2057400"/>
            <a:ext cx="23622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5800" y="2209800"/>
            <a:ext cx="28194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2819400" y="2514600"/>
            <a:ext cx="1981200" cy="882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2286794" y="2971006"/>
            <a:ext cx="35052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514600" y="2514600"/>
            <a:ext cx="1905000" cy="1720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1018505" y="3428206"/>
            <a:ext cx="3505200" cy="1588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676400" y="3124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1981200" y="2667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II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4419600" y="2438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III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3581400" y="3200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IV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2895600" y="4876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8" grpId="0"/>
      <p:bldP spid="28" grpId="0"/>
      <p:bldP spid="29" grpId="0"/>
      <p:bldP spid="30" grpId="0"/>
      <p:bldP spid="36" grpId="0"/>
      <p:bldP spid="37" grpId="0"/>
      <p:bldP spid="38" grpId="0"/>
      <p:bldP spid="39" grpId="0"/>
      <p:bldP spid="40" grpId="0"/>
      <p:bldP spid="41" grpId="0"/>
      <p:bldP spid="50" grpId="0"/>
      <p:bldP spid="51" grpId="0"/>
      <p:bldP spid="52" grpId="0"/>
      <p:bldP spid="53" grpId="0"/>
      <p:bldP spid="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 rot="16200000" flipH="1">
            <a:off x="1295400" y="2895600"/>
            <a:ext cx="838200" cy="22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1828800" y="2971800"/>
            <a:ext cx="12954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048794" y="3048000"/>
            <a:ext cx="1066006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V="1">
            <a:off x="4152900" y="3086100"/>
            <a:ext cx="7620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6019800" y="2895600"/>
            <a:ext cx="838200" cy="22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5638800" y="3810000"/>
            <a:ext cx="12954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5487194" y="5257006"/>
            <a:ext cx="1066006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V="1">
            <a:off x="5448300" y="5219700"/>
            <a:ext cx="7620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724400" y="3505200"/>
            <a:ext cx="251460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47800" y="3352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</a:t>
            </a:r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3581400" y="3276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</a:t>
            </a:r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2362200" y="35814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</a:t>
            </a:r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4419600" y="26670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</a:t>
            </a:r>
            <a:r>
              <a:rPr lang="en-US" sz="1000" dirty="0" smtClean="0"/>
              <a:t>4</a:t>
            </a:r>
            <a:endParaRPr lang="en-US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6019800" y="51054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</a:t>
            </a:r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7924800" y="41910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</a:t>
            </a:r>
            <a:endParaRPr 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6477000" y="28194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</a:t>
            </a:r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6324600" y="3886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</a:t>
            </a:r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5486400" y="53340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</a:t>
            </a:r>
            <a:r>
              <a:rPr lang="en-US" sz="1000" dirty="0" smtClean="0"/>
              <a:t>4</a:t>
            </a:r>
            <a:endParaRPr lang="en-US" sz="1000" dirty="0"/>
          </a:p>
        </p:txBody>
      </p:sp>
      <p:cxnSp>
        <p:nvCxnSpPr>
          <p:cNvPr id="32" name="Straight Connector 31"/>
          <p:cNvCxnSpPr/>
          <p:nvPr/>
        </p:nvCxnSpPr>
        <p:spPr>
          <a:xfrm rot="16200000" flipH="1">
            <a:off x="495300" y="3390900"/>
            <a:ext cx="28956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571500" y="3162300"/>
            <a:ext cx="32766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1943894" y="4075906"/>
            <a:ext cx="327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3602248" y="3086100"/>
            <a:ext cx="22098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 flipH="1">
            <a:off x="6247656" y="2667746"/>
            <a:ext cx="1754089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26" idx="1"/>
          </p:cNvCxnSpPr>
          <p:nvPr/>
        </p:nvCxnSpPr>
        <p:spPr>
          <a:xfrm>
            <a:off x="6553200" y="3429000"/>
            <a:ext cx="1371600" cy="915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26" idx="1"/>
          </p:cNvCxnSpPr>
          <p:nvPr/>
        </p:nvCxnSpPr>
        <p:spPr>
          <a:xfrm flipV="1">
            <a:off x="6019800" y="4344889"/>
            <a:ext cx="1905000" cy="379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26" idx="1"/>
          </p:cNvCxnSpPr>
          <p:nvPr/>
        </p:nvCxnSpPr>
        <p:spPr>
          <a:xfrm flipV="1">
            <a:off x="5638800" y="4344889"/>
            <a:ext cx="2286000" cy="760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26" idx="1"/>
          </p:cNvCxnSpPr>
          <p:nvPr/>
        </p:nvCxnSpPr>
        <p:spPr>
          <a:xfrm flipV="1">
            <a:off x="6019800" y="4344889"/>
            <a:ext cx="1905000" cy="1446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715000" y="3886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</a:t>
            </a:r>
            <a:endParaRPr lang="en-US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6781800" y="5029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IV</a:t>
            </a:r>
            <a:endParaRPr lang="en-US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6553200" y="4648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endParaRPr 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6781800" y="4267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III</a:t>
            </a:r>
            <a:endParaRPr lang="en-US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6858000" y="35814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II</a:t>
            </a:r>
            <a:endParaRPr lang="en-US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7162800" y="3276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</a:t>
            </a:r>
            <a:endParaRPr lang="en-US" sz="1000" dirty="0"/>
          </a:p>
        </p:txBody>
      </p:sp>
      <p:cxnSp>
        <p:nvCxnSpPr>
          <p:cNvPr id="70" name="Straight Connector 69"/>
          <p:cNvCxnSpPr/>
          <p:nvPr/>
        </p:nvCxnSpPr>
        <p:spPr>
          <a:xfrm rot="16200000" flipH="1">
            <a:off x="1447056" y="3815696"/>
            <a:ext cx="1754089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524000" y="3733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</a:t>
            </a:r>
            <a:endParaRPr lang="en-US" sz="1000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1600200" y="4038600"/>
            <a:ext cx="1371600" cy="915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514600" y="45720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II</a:t>
            </a:r>
            <a:endParaRPr lang="en-US" sz="1000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1752600" y="3988471"/>
            <a:ext cx="1905000" cy="379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590800" y="39624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III</a:t>
            </a:r>
            <a:endParaRPr lang="en-US" sz="1000" dirty="0"/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2971800" y="3016250"/>
            <a:ext cx="1905000" cy="1446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724400" y="2895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IV</a:t>
            </a:r>
            <a:endParaRPr lang="en-US" sz="1000" dirty="0"/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1752600" y="3166281"/>
            <a:ext cx="3124200" cy="1024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2819400" y="35814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endParaRPr lang="en-US" sz="1000" dirty="0"/>
          </a:p>
        </p:txBody>
      </p:sp>
      <p:cxnSp>
        <p:nvCxnSpPr>
          <p:cNvPr id="81" name="Straight Arrow Connector 80"/>
          <p:cNvCxnSpPr/>
          <p:nvPr/>
        </p:nvCxnSpPr>
        <p:spPr>
          <a:xfrm rot="5400000">
            <a:off x="585850" y="4038600"/>
            <a:ext cx="251460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371600" y="45720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</a:t>
            </a:r>
            <a:endParaRPr lang="en-US" sz="10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5800" y="381000"/>
            <a:ext cx="77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Penjumlahan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beberapa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gaya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arah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berbeda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beberapa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beberapa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titik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tangkap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seperti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gambar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bawah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dapat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dicari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resultantenya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poligon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metode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rope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poligon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lukisan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kutup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61" grpId="0"/>
      <p:bldP spid="65" grpId="0"/>
      <p:bldP spid="66" grpId="0"/>
      <p:bldP spid="67" grpId="0"/>
      <p:bldP spid="68" grpId="0"/>
      <p:bldP spid="69" grpId="0"/>
      <p:bldP spid="71" grpId="0"/>
      <p:bldP spid="73" grpId="0"/>
      <p:bldP spid="75" grpId="0"/>
      <p:bldP spid="77" grpId="0"/>
      <p:bldP spid="80" grpId="0"/>
      <p:bldP spid="82" grpId="0"/>
      <p:bldP spid="102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 err="1"/>
              <a:t>Penjumlahan</a:t>
            </a:r>
            <a:r>
              <a:rPr lang="en-US" sz="2000" b="1" dirty="0"/>
              <a:t> </a:t>
            </a:r>
            <a:r>
              <a:rPr lang="en-US" sz="2000" b="1" dirty="0" err="1"/>
              <a:t>beberapa</a:t>
            </a:r>
            <a:r>
              <a:rPr lang="en-US" sz="2000" b="1" dirty="0"/>
              <a:t> </a:t>
            </a:r>
            <a:r>
              <a:rPr lang="en-US" sz="2000" b="1" dirty="0" err="1"/>
              <a:t>gaya</a:t>
            </a:r>
            <a:r>
              <a:rPr lang="en-US" sz="2000" b="1" dirty="0"/>
              <a:t> </a:t>
            </a:r>
            <a:r>
              <a:rPr lang="en-US" sz="2000" b="1" dirty="0" err="1"/>
              <a:t>pada</a:t>
            </a:r>
            <a:r>
              <a:rPr lang="en-US" sz="2000" b="1" dirty="0"/>
              <a:t> </a:t>
            </a:r>
            <a:r>
              <a:rPr lang="en-US" sz="2000" b="1" dirty="0" err="1"/>
              <a:t>bidang</a:t>
            </a:r>
            <a:r>
              <a:rPr lang="en-US" sz="2000" b="1" dirty="0"/>
              <a:t> </a:t>
            </a:r>
            <a:r>
              <a:rPr lang="en-US" sz="2000" b="1" dirty="0" err="1" smtClean="0"/>
              <a:t>datar</a:t>
            </a:r>
            <a:endParaRPr lang="en-US" sz="2000" b="1" dirty="0" smtClean="0"/>
          </a:p>
          <a:p>
            <a:pPr algn="just"/>
            <a:r>
              <a:rPr lang="en-US" sz="2000" dirty="0" smtClean="0"/>
              <a:t>Gaya yang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2 </a:t>
            </a:r>
            <a:r>
              <a:rPr lang="en-US" sz="2000" dirty="0" err="1" smtClean="0"/>
              <a:t>gaya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datar</a:t>
            </a:r>
            <a:r>
              <a:rPr lang="en-US" sz="2000" dirty="0" smtClean="0"/>
              <a:t>,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sini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2 </a:t>
            </a:r>
            <a:r>
              <a:rPr lang="en-US" sz="2000" dirty="0" err="1" smtClean="0"/>
              <a:t>kemungkinan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resultan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grafis</a:t>
            </a:r>
            <a:r>
              <a:rPr lang="en-US" sz="2000" dirty="0" smtClean="0"/>
              <a:t>. </a:t>
            </a:r>
          </a:p>
          <a:p>
            <a:pPr algn="just">
              <a:buNone/>
            </a:pPr>
            <a:r>
              <a:rPr lang="en-US" sz="2000" b="1" dirty="0" smtClean="0"/>
              <a:t> </a:t>
            </a:r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jajaran</a:t>
            </a:r>
            <a:r>
              <a:rPr lang="en-US" sz="2000" dirty="0" smtClean="0"/>
              <a:t> </a:t>
            </a:r>
            <a:r>
              <a:rPr lang="en-US" sz="2000" dirty="0" err="1" smtClean="0"/>
              <a:t>genjang</a:t>
            </a:r>
            <a:r>
              <a:rPr lang="en-US" sz="2000" dirty="0" smtClean="0"/>
              <a:t> </a:t>
            </a:r>
            <a:r>
              <a:rPr lang="en-US" sz="2000" dirty="0" err="1" smtClean="0"/>
              <a:t>gaya</a:t>
            </a:r>
            <a:endParaRPr lang="en-US" sz="2000" dirty="0"/>
          </a:p>
        </p:txBody>
      </p:sp>
      <p:pic>
        <p:nvPicPr>
          <p:cNvPr id="4" name="Picture 3" descr="C:\scan ke satu\scan0009a.gif"/>
          <p:cNvPicPr/>
          <p:nvPr/>
        </p:nvPicPr>
        <p:blipFill>
          <a:blip r:embed="rId2" cstate="print"/>
          <a:srcRect r="71164"/>
          <a:stretch>
            <a:fillRect/>
          </a:stretch>
        </p:blipFill>
        <p:spPr bwMode="auto">
          <a:xfrm>
            <a:off x="3124200" y="2133600"/>
            <a:ext cx="2514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432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Kita </a:t>
            </a:r>
            <a:r>
              <a:rPr lang="en-US" sz="2000" dirty="0" err="1" smtClean="0"/>
              <a:t>menghubungkan</a:t>
            </a:r>
            <a:r>
              <a:rPr lang="en-US" sz="2000" dirty="0" smtClean="0"/>
              <a:t> 2 </a:t>
            </a:r>
            <a:r>
              <a:rPr lang="en-US" sz="2000" dirty="0" err="1" smtClean="0"/>
              <a:t>gaya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(F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F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)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paralelogram</a:t>
            </a:r>
            <a:r>
              <a:rPr lang="en-US" sz="2000" dirty="0" smtClean="0"/>
              <a:t> </a:t>
            </a:r>
            <a:r>
              <a:rPr lang="en-US" sz="2000" dirty="0" err="1" smtClean="0"/>
              <a:t>gaya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didapat</a:t>
            </a:r>
            <a:r>
              <a:rPr lang="en-US" sz="2000" dirty="0" smtClean="0"/>
              <a:t> </a:t>
            </a:r>
            <a:r>
              <a:rPr lang="en-US" sz="2000" dirty="0" err="1" smtClean="0"/>
              <a:t>subresul­tan</a:t>
            </a:r>
            <a:r>
              <a:rPr lang="en-US" sz="2000" dirty="0" smtClean="0"/>
              <a:t> F</a:t>
            </a:r>
            <a:r>
              <a:rPr lang="en-US" sz="2000" baseline="-25000" dirty="0" smtClean="0"/>
              <a:t>R1</a:t>
            </a:r>
          </a:p>
          <a:p>
            <a:pPr algn="just"/>
            <a:endParaRPr lang="en-US" sz="2000" baseline="-25000" dirty="0" smtClean="0"/>
          </a:p>
          <a:p>
            <a:pPr algn="just"/>
            <a:endParaRPr lang="en-US" sz="2000" baseline="-25000" dirty="0" smtClean="0"/>
          </a:p>
          <a:p>
            <a:pPr algn="just"/>
            <a:endParaRPr lang="en-US" sz="2000" baseline="-25000" dirty="0" smtClean="0"/>
          </a:p>
          <a:p>
            <a:pPr algn="just"/>
            <a:endParaRPr lang="en-US" sz="2000" baseline="-25000" dirty="0" smtClean="0"/>
          </a:p>
          <a:p>
            <a:pPr algn="just"/>
            <a:endParaRPr lang="en-US" sz="2000" baseline="-25000" dirty="0" smtClean="0"/>
          </a:p>
          <a:p>
            <a:pPr algn="just"/>
            <a:endParaRPr lang="en-US" sz="2000" baseline="-25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Kemudian</a:t>
            </a:r>
            <a:r>
              <a:rPr lang="en-US" sz="2000" dirty="0" smtClean="0"/>
              <a:t> F</a:t>
            </a:r>
            <a:r>
              <a:rPr lang="en-US" sz="2000" baseline="-25000" dirty="0" smtClean="0"/>
              <a:t>R1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F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 </a:t>
            </a:r>
            <a:r>
              <a:rPr lang="en-US" sz="2000" dirty="0" err="1" smtClean="0"/>
              <a:t>dihubungkan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paralelogram</a:t>
            </a:r>
            <a:r>
              <a:rPr lang="en-US" sz="2000" dirty="0" smtClean="0"/>
              <a:t> </a:t>
            </a:r>
            <a:r>
              <a:rPr lang="en-US" sz="2000" dirty="0" err="1" smtClean="0"/>
              <a:t>gaya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resultan</a:t>
            </a:r>
            <a:r>
              <a:rPr lang="en-US" sz="2000" dirty="0" smtClean="0"/>
              <a:t> </a:t>
            </a:r>
            <a:r>
              <a:rPr lang="en-US" sz="2000" dirty="0" err="1" smtClean="0"/>
              <a:t>inilah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resultan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ketiga</a:t>
            </a:r>
            <a:r>
              <a:rPr lang="en-US" sz="2000" dirty="0" smtClean="0"/>
              <a:t> </a:t>
            </a:r>
            <a:r>
              <a:rPr lang="en-US" sz="2000" dirty="0" err="1" smtClean="0"/>
              <a:t>gaya</a:t>
            </a:r>
            <a:r>
              <a:rPr lang="en-US" sz="2000" dirty="0" smtClean="0"/>
              <a:t> F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, F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F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4" name="Picture 3" descr="C:\scan ke satu\scan0009a.gif"/>
          <p:cNvPicPr/>
          <p:nvPr/>
        </p:nvPicPr>
        <p:blipFill>
          <a:blip r:embed="rId2" cstate="print"/>
          <a:srcRect l="34769" r="27438"/>
          <a:stretch>
            <a:fillRect/>
          </a:stretch>
        </p:blipFill>
        <p:spPr bwMode="auto">
          <a:xfrm>
            <a:off x="2667000" y="1600200"/>
            <a:ext cx="2362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scan ke satu\scan0009a.gif"/>
          <p:cNvPicPr/>
          <p:nvPr/>
        </p:nvPicPr>
        <p:blipFill>
          <a:blip r:embed="rId2" cstate="print"/>
          <a:srcRect l="65004"/>
          <a:stretch>
            <a:fillRect/>
          </a:stretch>
        </p:blipFill>
        <p:spPr bwMode="auto">
          <a:xfrm>
            <a:off x="3581400" y="4648200"/>
            <a:ext cx="2133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648200" y="2667000"/>
            <a:ext cx="457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29000" y="4800600"/>
            <a:ext cx="533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/>
          </a:bodyPr>
          <a:lstStyle/>
          <a:p>
            <a:pPr lvl="0" algn="just"/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Poligon</a:t>
            </a:r>
            <a:r>
              <a:rPr lang="en-US" sz="2000" dirty="0" smtClean="0"/>
              <a:t> </a:t>
            </a:r>
            <a:r>
              <a:rPr lang="en-US" sz="2000" dirty="0" err="1" smtClean="0"/>
              <a:t>gaya</a:t>
            </a:r>
            <a:endParaRPr lang="en-US" sz="2000" dirty="0" smtClean="0"/>
          </a:p>
          <a:p>
            <a:pPr lvl="0" algn="just"/>
            <a:r>
              <a:rPr lang="en-US" sz="2000" dirty="0" smtClean="0"/>
              <a:t>Kita </a:t>
            </a:r>
            <a:r>
              <a:rPr lang="en-US" sz="2000" dirty="0" err="1" smtClean="0"/>
              <a:t>menghubungkan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gaya-gaya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skala</a:t>
            </a:r>
            <a:r>
              <a:rPr lang="en-US" sz="2000" dirty="0" smtClean="0"/>
              <a:t> "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arah</a:t>
            </a:r>
            <a:r>
              <a:rPr lang="en-US" sz="2000" dirty="0" smtClean="0"/>
              <a:t>" yang </a:t>
            </a:r>
            <a:r>
              <a:rPr lang="en-US" sz="2000" dirty="0" err="1" smtClean="0"/>
              <a:t>benar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poligon</a:t>
            </a:r>
            <a:r>
              <a:rPr lang="en-US" sz="2000" dirty="0" smtClean="0"/>
              <a:t>.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penutup</a:t>
            </a:r>
            <a:r>
              <a:rPr lang="en-US" sz="2000" dirty="0" smtClean="0"/>
              <a:t> </a:t>
            </a:r>
            <a:r>
              <a:rPr lang="en-US" sz="2000" dirty="0" err="1" smtClean="0"/>
              <a:t>poligon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tangkap</a:t>
            </a:r>
            <a:r>
              <a:rPr lang="en-US" sz="2000" dirty="0" smtClean="0"/>
              <a:t> </a:t>
            </a:r>
            <a:r>
              <a:rPr lang="en-US" sz="2000" dirty="0" err="1" smtClean="0"/>
              <a:t>gaya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ujung</a:t>
            </a:r>
            <a:r>
              <a:rPr lang="en-US" sz="2000" dirty="0" smtClean="0"/>
              <a:t> </a:t>
            </a:r>
            <a:r>
              <a:rPr lang="en-US" sz="2000" dirty="0" err="1" smtClean="0"/>
              <a:t>panah</a:t>
            </a:r>
            <a:r>
              <a:rPr lang="en-US" sz="2000" dirty="0" smtClean="0"/>
              <a:t> </a:t>
            </a:r>
            <a:r>
              <a:rPr lang="en-US" sz="2000" dirty="0" err="1" smtClean="0"/>
              <a:t>gaya</a:t>
            </a:r>
            <a:r>
              <a:rPr lang="en-US" sz="2000" dirty="0" smtClean="0"/>
              <a:t> </a:t>
            </a:r>
            <a:r>
              <a:rPr lang="en-US" sz="2000" dirty="0" err="1" smtClean="0"/>
              <a:t>terakhir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resultan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ketiga</a:t>
            </a:r>
            <a:r>
              <a:rPr lang="en-US" sz="2000" dirty="0" smtClean="0"/>
              <a:t> </a:t>
            </a:r>
            <a:r>
              <a:rPr lang="en-US" sz="2000" dirty="0" err="1" smtClean="0"/>
              <a:t>gaya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 </a:t>
            </a:r>
            <a:r>
              <a:rPr lang="en-US" sz="2000" dirty="0" err="1" smtClean="0"/>
              <a:t>Arah</a:t>
            </a:r>
            <a:r>
              <a:rPr lang="en-US" sz="2000" dirty="0" smtClean="0"/>
              <a:t> </a:t>
            </a:r>
            <a:r>
              <a:rPr lang="en-US" sz="2000" dirty="0" err="1" smtClean="0"/>
              <a:t>resultan</a:t>
            </a:r>
            <a:r>
              <a:rPr lang="en-US" sz="2000" dirty="0" smtClean="0"/>
              <a:t> </a:t>
            </a:r>
            <a:r>
              <a:rPr lang="en-US" sz="2000" dirty="0" err="1" smtClean="0"/>
              <a:t>berlawanan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arah</a:t>
            </a:r>
            <a:r>
              <a:rPr lang="en-US" sz="2000" dirty="0" smtClean="0"/>
              <a:t> </a:t>
            </a:r>
            <a:r>
              <a:rPr lang="en-US" sz="2000" dirty="0" err="1" smtClean="0"/>
              <a:t>poligon</a:t>
            </a:r>
            <a:r>
              <a:rPr lang="en-US" sz="2000" dirty="0" smtClean="0"/>
              <a:t> F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, F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&amp; F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. </a:t>
            </a:r>
            <a:r>
              <a:rPr lang="en-US" sz="2000" dirty="0" err="1" smtClean="0"/>
              <a:t>Urut-urutan</a:t>
            </a:r>
            <a:r>
              <a:rPr lang="en-US" sz="2000" dirty="0" smtClean="0"/>
              <a:t> </a:t>
            </a:r>
            <a:r>
              <a:rPr lang="en-US" sz="2000" dirty="0" err="1" smtClean="0"/>
              <a:t>penempatan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gaya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dipilih</a:t>
            </a:r>
            <a:r>
              <a:rPr lang="en-US" sz="2000" dirty="0" smtClean="0"/>
              <a:t> </a:t>
            </a:r>
            <a:r>
              <a:rPr lang="en-US" sz="2000" dirty="0" err="1" smtClean="0"/>
              <a:t>sembarangan</a:t>
            </a:r>
            <a:r>
              <a:rPr lang="en-US" sz="2000" dirty="0" smtClean="0"/>
              <a:t>. </a:t>
            </a:r>
          </a:p>
          <a:p>
            <a:pPr algn="just"/>
            <a:endParaRPr lang="en-US" sz="2000" dirty="0"/>
          </a:p>
        </p:txBody>
      </p:sp>
      <p:pic>
        <p:nvPicPr>
          <p:cNvPr id="4" name="Picture 3" descr="C:\scan ke satu\scan0009b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733800"/>
            <a:ext cx="2286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scan ke satu\scan0009a.gif"/>
          <p:cNvPicPr/>
          <p:nvPr/>
        </p:nvPicPr>
        <p:blipFill>
          <a:blip r:embed="rId3" cstate="print"/>
          <a:srcRect t="24324" r="74659"/>
          <a:stretch>
            <a:fillRect/>
          </a:stretch>
        </p:blipFill>
        <p:spPr bwMode="auto">
          <a:xfrm>
            <a:off x="1981200" y="3733800"/>
            <a:ext cx="2209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24000" y="487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 err="1" smtClean="0"/>
              <a:t>Pemecahan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matematis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Pemecahan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matematis</a:t>
            </a:r>
            <a:r>
              <a:rPr lang="en-US" sz="2000" dirty="0" smtClean="0"/>
              <a:t> </a:t>
            </a:r>
            <a:r>
              <a:rPr lang="en-US" sz="2000" dirty="0" err="1" smtClean="0"/>
              <a:t>membutuhkan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sedikit</a:t>
            </a:r>
            <a:r>
              <a:rPr lang="en-US" sz="2000" dirty="0" smtClean="0"/>
              <a:t> </a:t>
            </a:r>
            <a:r>
              <a:rPr lang="en-US" sz="2000" dirty="0" err="1" smtClean="0"/>
              <a:t>ruwet</a:t>
            </a:r>
            <a:r>
              <a:rPr lang="en-US" sz="2000" dirty="0" smtClean="0"/>
              <a:t>. Kita </a:t>
            </a:r>
            <a:r>
              <a:rPr lang="en-US" sz="2000" dirty="0" err="1" smtClean="0"/>
              <a:t>memproyeksikan</a:t>
            </a:r>
            <a:r>
              <a:rPr lang="en-US" sz="2000" dirty="0" smtClean="0"/>
              <a:t> </a:t>
            </a:r>
            <a:r>
              <a:rPr lang="en-US" sz="2000" dirty="0" err="1" smtClean="0"/>
              <a:t>gaya-gaya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koordinat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menghitung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absis</a:t>
            </a:r>
            <a:r>
              <a:rPr lang="en-US" sz="2000" dirty="0" smtClean="0"/>
              <a:t> (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sumbu</a:t>
            </a:r>
            <a:r>
              <a:rPr lang="en-US" sz="2000" dirty="0" smtClean="0"/>
              <a:t> x 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be­sar</a:t>
            </a:r>
            <a:r>
              <a:rPr lang="en-US" sz="2000" dirty="0" smtClean="0"/>
              <a:t> </a:t>
            </a:r>
            <a:r>
              <a:rPr lang="en-US" sz="2000" dirty="0" err="1" smtClean="0"/>
              <a:t>ordinat</a:t>
            </a:r>
            <a:r>
              <a:rPr lang="en-US" sz="2000" dirty="0" smtClean="0"/>
              <a:t> (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sumbu</a:t>
            </a:r>
            <a:r>
              <a:rPr lang="en-US" sz="2000" dirty="0" smtClean="0"/>
              <a:t> y). </a:t>
            </a:r>
          </a:p>
          <a:p>
            <a:pPr algn="just"/>
            <a:endParaRPr lang="en-US" sz="2000" dirty="0"/>
          </a:p>
        </p:txBody>
      </p:sp>
      <p:pic>
        <p:nvPicPr>
          <p:cNvPr id="4" name="Picture 3" descr="C:\scan ke satu\scan0011.gif"/>
          <p:cNvPicPr/>
          <p:nvPr/>
        </p:nvPicPr>
        <p:blipFill>
          <a:blip r:embed="rId2" cstate="print"/>
          <a:srcRect r="48649"/>
          <a:stretch>
            <a:fillRect/>
          </a:stretch>
        </p:blipFill>
        <p:spPr bwMode="auto">
          <a:xfrm>
            <a:off x="1066800" y="2971800"/>
            <a:ext cx="2895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048000"/>
            <a:ext cx="1616529" cy="4572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505200"/>
            <a:ext cx="1649186" cy="45720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886200"/>
            <a:ext cx="1649186" cy="457200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3048000"/>
            <a:ext cx="1583871" cy="457200"/>
          </a:xfrm>
          <a:prstGeom prst="rect">
            <a:avLst/>
          </a:prstGeom>
          <a:noFill/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3505200"/>
            <a:ext cx="1676400" cy="474135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3962400"/>
            <a:ext cx="1616529" cy="457200"/>
          </a:xfrm>
          <a:prstGeom prst="rect">
            <a:avLst/>
          </a:prstGeom>
          <a:noFill/>
        </p:spPr>
      </p:pic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4495800"/>
            <a:ext cx="2286000" cy="484909"/>
          </a:xfrm>
          <a:prstGeom prst="rect">
            <a:avLst/>
          </a:prstGeom>
          <a:noFill/>
        </p:spPr>
      </p:pic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5029199"/>
            <a:ext cx="2286000" cy="484909"/>
          </a:xfrm>
          <a:prstGeom prst="rect">
            <a:avLst/>
          </a:prstGeom>
          <a:noFill/>
        </p:spPr>
      </p:pic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5486400"/>
            <a:ext cx="2895600" cy="959370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2895600" y="57912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gaya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Arah</a:t>
            </a:r>
            <a:r>
              <a:rPr lang="en-US" sz="2000" dirty="0" smtClean="0"/>
              <a:t> </a:t>
            </a:r>
            <a:r>
              <a:rPr lang="en-US" sz="2000" dirty="0" err="1" smtClean="0"/>
              <a:t>gaya</a:t>
            </a:r>
            <a:endParaRPr lang="en-US" sz="2000" dirty="0"/>
          </a:p>
        </p:txBody>
      </p:sp>
      <p:pic>
        <p:nvPicPr>
          <p:cNvPr id="4" name="Picture 3" descr="C:\scan ke satu\scan0011.gif"/>
          <p:cNvPicPr/>
          <p:nvPr/>
        </p:nvPicPr>
        <p:blipFill>
          <a:blip r:embed="rId2" cstate="print"/>
          <a:srcRect l="55405"/>
          <a:stretch>
            <a:fillRect/>
          </a:stretch>
        </p:blipFill>
        <p:spPr bwMode="auto">
          <a:xfrm>
            <a:off x="990600" y="1905000"/>
            <a:ext cx="3352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2971800"/>
            <a:ext cx="2438400" cy="1203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9216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endParaRPr lang="en-US" sz="2400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1676400"/>
            <a:ext cx="2569779" cy="457200"/>
          </a:xfrm>
          <a:prstGeom prst="rect">
            <a:avLst/>
          </a:prstGeom>
          <a:noFill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2057400"/>
            <a:ext cx="2514600" cy="457200"/>
          </a:xfrm>
          <a:prstGeom prst="rect">
            <a:avLst/>
          </a:prstGeom>
          <a:noFill/>
        </p:spPr>
      </p:pic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2514600"/>
            <a:ext cx="2711669" cy="457200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914400" y="2209800"/>
            <a:ext cx="4037350" cy="2134394"/>
            <a:chOff x="458450" y="2286794"/>
            <a:chExt cx="4037350" cy="2134394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533400" y="3352800"/>
              <a:ext cx="2133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43000" y="4419600"/>
              <a:ext cx="3352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1600200" y="3810000"/>
              <a:ext cx="1295400" cy="6096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1333500" y="3162300"/>
              <a:ext cx="1524000" cy="9906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6200000" flipV="1">
              <a:off x="1250" y="2804410"/>
              <a:ext cx="2057400" cy="11430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3429000" y="3505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" y="1905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FC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124200" y="2590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FB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0" y="39624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Tentukan</a:t>
            </a:r>
            <a:r>
              <a:rPr lang="en-US" sz="2000" dirty="0" smtClean="0"/>
              <a:t>: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err="1" smtClean="0"/>
              <a:t>Besarnya</a:t>
            </a:r>
            <a:r>
              <a:rPr lang="en-US" sz="2000" dirty="0" smtClean="0"/>
              <a:t> Gaya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err="1" smtClean="0"/>
              <a:t>Arah</a:t>
            </a:r>
            <a:r>
              <a:rPr lang="en-US" sz="2000" dirty="0" smtClean="0"/>
              <a:t> </a:t>
            </a:r>
            <a:r>
              <a:rPr lang="en-US" sz="2000" dirty="0" err="1" smtClean="0"/>
              <a:t>gaya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Penyelesaian</a:t>
            </a:r>
            <a:endParaRPr lang="en-US" sz="2000" dirty="0"/>
          </a:p>
        </p:txBody>
      </p:sp>
      <p:pic>
        <p:nvPicPr>
          <p:cNvPr id="4" name="Picture 3" descr="C:\scan ke satu\scan0011.gif"/>
          <p:cNvPicPr/>
          <p:nvPr/>
        </p:nvPicPr>
        <p:blipFill>
          <a:blip r:embed="rId2" cstate="print"/>
          <a:srcRect r="48649"/>
          <a:stretch>
            <a:fillRect/>
          </a:stretch>
        </p:blipFill>
        <p:spPr bwMode="auto">
          <a:xfrm>
            <a:off x="990600" y="2133600"/>
            <a:ext cx="2895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2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1447800"/>
            <a:ext cx="1905000" cy="533400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4267200" y="1905000"/>
            <a:ext cx="3139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 300 . 0,866 = 259,8 [N]</a:t>
            </a: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4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2286000"/>
            <a:ext cx="1924050" cy="533400"/>
          </a:xfrm>
          <a:prstGeom prst="rect">
            <a:avLst/>
          </a:prstGeom>
          <a:noFill/>
        </p:spPr>
      </p:pic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4419600" y="2743200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= 400 . 0,5 	= 200 	  [N]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8" name="Picture 2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3124200"/>
            <a:ext cx="1752600" cy="490728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4419600" y="3505200"/>
            <a:ext cx="3191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 500 . (-0,5) = - 250  [N]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3 </a:t>
            </a:r>
            <a:r>
              <a:rPr lang="en-US" sz="2000" dirty="0" err="1" smtClean="0"/>
              <a:t>gaya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tegak</a:t>
            </a:r>
            <a:r>
              <a:rPr lang="en-US" sz="2000" dirty="0" smtClean="0"/>
              <a:t> </a:t>
            </a:r>
            <a:r>
              <a:rPr lang="en-US" sz="2000" dirty="0" err="1" smtClean="0"/>
              <a:t>lurus</a:t>
            </a:r>
            <a:r>
              <a:rPr lang="en-US" sz="2000" dirty="0" smtClean="0"/>
              <a:t> F1, F2, F3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.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-tama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sub </a:t>
            </a:r>
            <a:r>
              <a:rPr lang="en-US" sz="2000" dirty="0" err="1" smtClean="0"/>
              <a:t>resultan</a:t>
            </a:r>
            <a:r>
              <a:rPr lang="en-US" sz="2000" dirty="0" smtClean="0"/>
              <a:t> F</a:t>
            </a:r>
            <a:r>
              <a:rPr lang="en-US" sz="2000" baseline="-25000" dirty="0" smtClean="0"/>
              <a:t>R1.2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F</a:t>
            </a:r>
            <a:r>
              <a:rPr lang="en-US" sz="2000" baseline="-25000" dirty="0" smtClean="0"/>
              <a:t>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F</a:t>
            </a:r>
            <a:r>
              <a:rPr lang="en-US" sz="2000" baseline="-25000" dirty="0" smtClean="0"/>
              <a:t>R 1,2 </a:t>
            </a:r>
            <a:r>
              <a:rPr lang="en-US" sz="2000" dirty="0" err="1" smtClean="0"/>
              <a:t>dan</a:t>
            </a:r>
            <a:r>
              <a:rPr lang="en-US" sz="2000" dirty="0" smtClean="0"/>
              <a:t> F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Penjumlahan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gaya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endParaRPr lang="en-US" sz="20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2819400" y="3124200"/>
            <a:ext cx="1371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505200" y="2667000"/>
            <a:ext cx="1447800" cy="114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505200" y="3810000"/>
            <a:ext cx="2057400" cy="1219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410200" y="3733800"/>
            <a:ext cx="1828800" cy="1447800"/>
          </a:xfrm>
          <a:prstGeom prst="straightConnector1">
            <a:avLst/>
          </a:prstGeom>
          <a:ln w="31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648200" y="2514600"/>
            <a:ext cx="2438400" cy="1447800"/>
          </a:xfrm>
          <a:prstGeom prst="straightConnector1">
            <a:avLst/>
          </a:prstGeom>
          <a:ln w="31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05200" y="3810000"/>
            <a:ext cx="3505200" cy="762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200400" y="2438400"/>
            <a:ext cx="3962400" cy="76200"/>
          </a:xfrm>
          <a:prstGeom prst="straightConnector1">
            <a:avLst/>
          </a:prstGeom>
          <a:ln w="31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6096794" y="3200400"/>
            <a:ext cx="1828006" cy="794"/>
          </a:xfrm>
          <a:prstGeom prst="straightConnector1">
            <a:avLst/>
          </a:prstGeom>
          <a:ln w="31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505200" y="2514600"/>
            <a:ext cx="3505200" cy="12954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38800" y="5105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29200" y="2362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19400" y="2286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239000" y="3733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200" dirty="0" smtClean="0"/>
              <a:t>R1,2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162800" y="2286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200" dirty="0" smtClean="0"/>
              <a:t>R1,2,3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16" grpId="0"/>
      <p:bldP spid="17" grpId="0"/>
      <p:bldP spid="19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1284</TotalTime>
  <Words>567</Words>
  <Application>Microsoft Office PowerPoint</Application>
  <PresentationFormat>On-screen Show (4:3)</PresentationFormat>
  <Paragraphs>155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Contoh</vt:lpstr>
      <vt:lpstr>Slide 8</vt:lpstr>
      <vt:lpstr>Penjumlahan beberapa gaya pada ruang</vt:lpstr>
      <vt:lpstr>Slide 10</vt:lpstr>
      <vt:lpstr>Slide 11</vt:lpstr>
      <vt:lpstr>Slide 12</vt:lpstr>
      <vt:lpstr>Slide 13</vt:lpstr>
      <vt:lpstr>Penjumlahan gaya yang terletak pada beberapa titik, dalam satu bidang</vt:lpstr>
      <vt:lpstr>Slide 15</vt:lpstr>
      <vt:lpstr>Slide 16</vt:lpstr>
      <vt:lpstr>Poligon dan Poligon vektor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Agus Nur Fitriono</dc:creator>
  <cp:lastModifiedBy>FUJITSU</cp:lastModifiedBy>
  <cp:revision>26</cp:revision>
  <dcterms:created xsi:type="dcterms:W3CDTF">2015-10-04T13:15:15Z</dcterms:created>
  <dcterms:modified xsi:type="dcterms:W3CDTF">2016-09-19T04:39:46Z</dcterms:modified>
</cp:coreProperties>
</file>