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59" r:id="rId8"/>
    <p:sldId id="264" r:id="rId9"/>
    <p:sldId id="265" r:id="rId10"/>
    <p:sldId id="266" r:id="rId11"/>
    <p:sldId id="260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5CFB3-8EB4-469E-A330-52BAB84DBA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6C1D-DC65-421D-A8EC-21F87FF6F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5CFB3-8EB4-469E-A330-52BAB84DBA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6C1D-DC65-421D-A8EC-21F87FF6F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5CFB3-8EB4-469E-A330-52BAB84DBA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6C1D-DC65-421D-A8EC-21F87FF6F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CFB3-8EB4-469E-A330-52BAB84DBA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C6C1D-DC65-421D-A8EC-21F87FF6F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15000" y="228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40817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48239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5CFB3-8EB4-469E-A330-52BAB84DBA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6C1D-DC65-421D-A8EC-21F87FF6F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5CFB3-8EB4-469E-A330-52BAB84DBA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6C1D-DC65-421D-A8EC-21F87FF6F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5CFB3-8EB4-469E-A330-52BAB84DBA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6C1D-DC65-421D-A8EC-21F87FF6F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5CFB3-8EB4-469E-A330-52BAB84DBA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6C1D-DC65-421D-A8EC-21F87FF6F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5CFB3-8EB4-469E-A330-52BAB84DBA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6C1D-DC65-421D-A8EC-21F87FF6F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5CFB3-8EB4-469E-A330-52BAB84DBA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6C1D-DC65-421D-A8EC-21F87FF6F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5CFB3-8EB4-469E-A330-52BAB84DBA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6C1D-DC65-421D-A8EC-21F87FF6F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5CFB3-8EB4-469E-A330-52BAB84DBA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6C1D-DC65-421D-A8EC-21F87FF6F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CF5CFB3-8EB4-469E-A330-52BAB84DBA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78C6C1D-DC65-421D-A8EC-21F87FF6F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1785926"/>
            <a:ext cx="7406640" cy="1472184"/>
          </a:xfrm>
        </p:spPr>
        <p:txBody>
          <a:bodyPr>
            <a:normAutofit/>
          </a:bodyPr>
          <a:lstStyle/>
          <a:p>
            <a:r>
              <a:rPr lang="id-ID" dirty="0" smtClean="0"/>
              <a:t>KEKUATAN BAHAN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(Strength of Materials)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714752"/>
            <a:ext cx="7406640" cy="1752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420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1015019"/>
            <a:ext cx="4503906" cy="3771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Diagram </a:t>
            </a:r>
            <a:r>
              <a:rPr lang="en-US" sz="2800" dirty="0" err="1"/>
              <a:t>Uji</a:t>
            </a:r>
            <a:r>
              <a:rPr lang="en-US" sz="2800" dirty="0"/>
              <a:t> </a:t>
            </a:r>
            <a:r>
              <a:rPr lang="en-US" sz="2800" dirty="0" err="1"/>
              <a:t>Tarik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4942" y="1408176"/>
            <a:ext cx="3714776" cy="5021220"/>
          </a:xfrm>
        </p:spPr>
        <p:txBody>
          <a:bodyPr>
            <a:norm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Experiments show that an elongation of the bar leads to a </a:t>
            </a:r>
            <a:r>
              <a:rPr lang="en-US" dirty="0" smtClean="0"/>
              <a:t>reduction of </a:t>
            </a:r>
            <a:r>
              <a:rPr lang="en-US" dirty="0"/>
              <a:t>the cross-sectional area </a:t>
            </a:r>
            <a:r>
              <a:rPr lang="en-US" i="1" dirty="0"/>
              <a:t>A</a:t>
            </a:r>
            <a:r>
              <a:rPr lang="en-US" dirty="0"/>
              <a:t>. This phenomenon is </a:t>
            </a:r>
            <a:r>
              <a:rPr lang="en-US" dirty="0" smtClean="0"/>
              <a:t>referred to </a:t>
            </a:r>
            <a:r>
              <a:rPr lang="en-US" dirty="0"/>
              <a:t>as </a:t>
            </a:r>
            <a:r>
              <a:rPr lang="en-US" b="1" i="1" dirty="0"/>
              <a:t>lateral contraction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Whereas the cross-sectional area </a:t>
            </a:r>
            <a:r>
              <a:rPr lang="en-US" dirty="0" smtClean="0"/>
              <a:t>decreases uniformly </a:t>
            </a:r>
            <a:r>
              <a:rPr lang="en-US" dirty="0"/>
              <a:t>over the entire length of the bar in the case of </a:t>
            </a:r>
            <a:r>
              <a:rPr lang="en-US" dirty="0" smtClean="0"/>
              <a:t>small stresses</a:t>
            </a:r>
            <a:r>
              <a:rPr lang="en-US" dirty="0"/>
              <a:t>, it begins to decrease locally at very high stresses. </a:t>
            </a:r>
            <a:r>
              <a:rPr lang="en-US" dirty="0" smtClean="0"/>
              <a:t>This phenomenon </a:t>
            </a:r>
            <a:r>
              <a:rPr lang="en-US" dirty="0"/>
              <a:t>is called </a:t>
            </a:r>
            <a:r>
              <a:rPr lang="en-US" b="1" i="1" dirty="0"/>
              <a:t>necking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Since the actual cross section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a</a:t>
            </a:r>
            <a:r>
              <a:rPr lang="en-US" i="1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then be considerably smaller than </a:t>
            </a:r>
            <a:r>
              <a:rPr lang="en-US" dirty="0" smtClean="0"/>
              <a:t>the </a:t>
            </a:r>
            <a:r>
              <a:rPr lang="en-US" dirty="0"/>
              <a:t>original cross </a:t>
            </a:r>
            <a:r>
              <a:rPr lang="en-US" dirty="0" smtClean="0"/>
              <a:t>section </a:t>
            </a:r>
            <a:r>
              <a:rPr lang="en-US" i="1" dirty="0" smtClean="0"/>
              <a:t>A</a:t>
            </a:r>
            <a:r>
              <a:rPr lang="en-US" dirty="0"/>
              <a:t>, the stress </a:t>
            </a:r>
            <a:r>
              <a:rPr lang="en-US" i="1" dirty="0"/>
              <a:t>σ </a:t>
            </a:r>
            <a:r>
              <a:rPr lang="en-US" dirty="0"/>
              <a:t>= </a:t>
            </a:r>
            <a:r>
              <a:rPr lang="en-US" i="1" dirty="0"/>
              <a:t>F/A </a:t>
            </a:r>
            <a:r>
              <a:rPr lang="en-US" dirty="0"/>
              <a:t>does not describe the real stress any more</a:t>
            </a:r>
            <a:r>
              <a:rPr lang="en-US" dirty="0" smtClean="0"/>
              <a:t>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is therefore appropriate to introduce the stress </a:t>
            </a:r>
            <a:r>
              <a:rPr lang="en-US" i="1" dirty="0" err="1"/>
              <a:t>σ</a:t>
            </a:r>
            <a:r>
              <a:rPr lang="en-US" i="1" baseline="-25000" dirty="0" err="1"/>
              <a:t>t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F/</a:t>
            </a:r>
            <a:r>
              <a:rPr lang="en-US" i="1" dirty="0" err="1"/>
              <a:t>Aa</a:t>
            </a:r>
            <a:r>
              <a:rPr lang="en-US" i="1" dirty="0"/>
              <a:t> </a:t>
            </a:r>
            <a:r>
              <a:rPr lang="en-US" dirty="0" smtClean="0"/>
              <a:t>which is </a:t>
            </a:r>
            <a:r>
              <a:rPr lang="en-US" dirty="0"/>
              <a:t>called </a:t>
            </a:r>
            <a:r>
              <a:rPr lang="en-US" b="1" i="1" dirty="0"/>
              <a:t>true stress</a:t>
            </a:r>
            <a:r>
              <a:rPr lang="en-US" i="1" dirty="0"/>
              <a:t> </a:t>
            </a:r>
            <a:r>
              <a:rPr lang="en-US" dirty="0"/>
              <a:t>or </a:t>
            </a:r>
            <a:r>
              <a:rPr lang="en-US" b="1" i="1" dirty="0"/>
              <a:t>physical stress</a:t>
            </a:r>
            <a:r>
              <a:rPr lang="en-US" dirty="0"/>
              <a:t>. It represents the true </a:t>
            </a:r>
            <a:r>
              <a:rPr lang="en-US" dirty="0" smtClean="0"/>
              <a:t>stress in </a:t>
            </a:r>
            <a:r>
              <a:rPr lang="en-US" dirty="0"/>
              <a:t>the region where necking takes place. The stress </a:t>
            </a:r>
            <a:r>
              <a:rPr lang="en-US" i="1" dirty="0"/>
              <a:t>σ </a:t>
            </a:r>
            <a:r>
              <a:rPr lang="en-US" dirty="0"/>
              <a:t>= </a:t>
            </a:r>
            <a:r>
              <a:rPr lang="en-US" i="1" dirty="0"/>
              <a:t>F/A </a:t>
            </a:r>
            <a:r>
              <a:rPr lang="en-US" dirty="0"/>
              <a:t>is </a:t>
            </a:r>
            <a:r>
              <a:rPr lang="en-US" dirty="0" smtClean="0"/>
              <a:t>referred to </a:t>
            </a:r>
            <a:r>
              <a:rPr lang="en-US" dirty="0"/>
              <a:t>as </a:t>
            </a:r>
            <a:r>
              <a:rPr lang="en-US" b="1" i="1" dirty="0"/>
              <a:t>nominal</a:t>
            </a:r>
            <a:r>
              <a:rPr lang="en-US" i="1" dirty="0"/>
              <a:t> </a:t>
            </a:r>
            <a:r>
              <a:rPr lang="en-US" dirty="0"/>
              <a:t>or </a:t>
            </a:r>
            <a:r>
              <a:rPr lang="en-US" b="1" i="1" dirty="0"/>
              <a:t>conventional</a:t>
            </a:r>
            <a:r>
              <a:rPr lang="en-US" i="1" dirty="0"/>
              <a:t> </a:t>
            </a:r>
            <a:r>
              <a:rPr lang="en-US" dirty="0"/>
              <a:t>or </a:t>
            </a:r>
            <a:r>
              <a:rPr lang="en-US" b="1" i="1" dirty="0"/>
              <a:t>engineering stress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83748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96" y="247770"/>
            <a:ext cx="8229600" cy="1143000"/>
          </a:xfrm>
        </p:spPr>
        <p:txBody>
          <a:bodyPr/>
          <a:lstStyle/>
          <a:p>
            <a:r>
              <a:rPr lang="en-US" dirty="0" smtClean="0"/>
              <a:t>Working Stress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857224" y="1857364"/>
            <a:ext cx="1676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Diagram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733800" y="1819254"/>
            <a:ext cx="3392103" cy="16058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Batas </a:t>
            </a:r>
            <a:r>
              <a:rPr lang="en-US" dirty="0" err="1" smtClean="0"/>
              <a:t>proporsional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leleh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Titik</a:t>
            </a:r>
            <a:r>
              <a:rPr lang="en-US" dirty="0" smtClean="0"/>
              <a:t> ultimate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hancur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643174" y="1928802"/>
            <a:ext cx="978408" cy="754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1000" y="4191000"/>
            <a:ext cx="38100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i="1" dirty="0" smtClean="0"/>
              <a:t>engineering problems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i="1" dirty="0" smtClean="0"/>
              <a:t>safe stress</a:t>
            </a:r>
            <a:endParaRPr lang="en-US" dirty="0"/>
          </a:p>
        </p:txBody>
      </p:sp>
      <p:sp>
        <p:nvSpPr>
          <p:cNvPr id="9" name="Bent Arrow 8"/>
          <p:cNvSpPr/>
          <p:nvPr/>
        </p:nvSpPr>
        <p:spPr>
          <a:xfrm rot="16200000" flipH="1">
            <a:off x="1951082" y="2468519"/>
            <a:ext cx="1066802" cy="222576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432192" y="4575930"/>
            <a:ext cx="978408" cy="754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34057" y="3960674"/>
            <a:ext cx="31836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Tegangan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Kerja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8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991"/>
            <a:ext cx="8229600" cy="1143000"/>
          </a:xfrm>
        </p:spPr>
        <p:txBody>
          <a:bodyPr/>
          <a:lstStyle/>
          <a:p>
            <a:r>
              <a:rPr lang="en-US" dirty="0"/>
              <a:t>Working Stress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1981200"/>
            <a:ext cx="1981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1981200"/>
            <a:ext cx="3855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Tegangan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endParaRPr lang="en-US" dirty="0" smtClean="0"/>
          </a:p>
          <a:p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elastik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3352800" y="2286000"/>
            <a:ext cx="1676400" cy="18366"/>
          </a:xfrm>
          <a:prstGeom prst="straightConnector1">
            <a:avLst/>
          </a:prstGeom>
          <a:ln w="762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loud 6"/>
          <p:cNvSpPr/>
          <p:nvPr/>
        </p:nvSpPr>
        <p:spPr>
          <a:xfrm>
            <a:off x="990600" y="3505200"/>
            <a:ext cx="3886200" cy="2209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,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meregang</a:t>
            </a:r>
            <a:r>
              <a:rPr lang="en-US" dirty="0" smtClean="0"/>
              <a:t>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dilepas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permanent set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24400" y="3518034"/>
            <a:ext cx="9797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ert" pitchFamily="2" charset="0"/>
              </a:rPr>
              <a:t>!!</a:t>
            </a:r>
            <a:endParaRPr lang="en-US" sz="88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dvert" pitchFamily="2" charset="0"/>
            </a:endParaRPr>
          </a:p>
        </p:txBody>
      </p:sp>
      <p:cxnSp>
        <p:nvCxnSpPr>
          <p:cNvPr id="17" name="Elbow Connector 16"/>
          <p:cNvCxnSpPr>
            <a:stCxn id="4" idx="2"/>
            <a:endCxn id="7" idx="3"/>
          </p:cNvCxnSpPr>
          <p:nvPr/>
        </p:nvCxnSpPr>
        <p:spPr>
          <a:xfrm rot="5400000">
            <a:off x="4443344" y="1117887"/>
            <a:ext cx="1004016" cy="4023304"/>
          </a:xfrm>
          <a:prstGeom prst="bentConnector3">
            <a:avLst/>
          </a:prstGeom>
          <a:ln w="762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053576" y="6096000"/>
            <a:ext cx="176024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endParaRPr lang="en-US" dirty="0"/>
          </a:p>
        </p:txBody>
      </p:sp>
      <p:cxnSp>
        <p:nvCxnSpPr>
          <p:cNvPr id="21" name="Elbow Connector 20"/>
          <p:cNvCxnSpPr>
            <a:stCxn id="3" idx="1"/>
            <a:endCxn id="19" idx="1"/>
          </p:cNvCxnSpPr>
          <p:nvPr/>
        </p:nvCxnSpPr>
        <p:spPr>
          <a:xfrm rot="10800000" flipH="1" flipV="1">
            <a:off x="1219200" y="2286000"/>
            <a:ext cx="834376" cy="4038600"/>
          </a:xfrm>
          <a:prstGeom prst="bentConnector3">
            <a:avLst>
              <a:gd name="adj1" fmla="val -79309"/>
            </a:avLst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loud 22"/>
          <p:cNvSpPr/>
          <p:nvPr/>
        </p:nvSpPr>
        <p:spPr>
          <a:xfrm>
            <a:off x="6324600" y="3848100"/>
            <a:ext cx="23622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Bagaimana</a:t>
            </a:r>
            <a:r>
              <a:rPr lang="en-US" dirty="0" smtClean="0"/>
              <a:t>???</a:t>
            </a:r>
            <a:endParaRPr lang="en-US" dirty="0"/>
          </a:p>
        </p:txBody>
      </p:sp>
      <p:cxnSp>
        <p:nvCxnSpPr>
          <p:cNvPr id="25" name="Elbow Connector 24"/>
          <p:cNvCxnSpPr>
            <a:stCxn id="19" idx="3"/>
            <a:endCxn id="23" idx="2"/>
          </p:cNvCxnSpPr>
          <p:nvPr/>
        </p:nvCxnSpPr>
        <p:spPr>
          <a:xfrm flipV="1">
            <a:off x="3813824" y="4305300"/>
            <a:ext cx="2518103" cy="2019300"/>
          </a:xfrm>
          <a:prstGeom prst="bentConnector3">
            <a:avLst>
              <a:gd name="adj1" fmla="val 78668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54698" y="4958167"/>
            <a:ext cx="31020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endParaRPr lang="en-US" dirty="0" smtClean="0"/>
          </a:p>
          <a:p>
            <a:r>
              <a:rPr lang="en-US" dirty="0" err="1" smtClean="0"/>
              <a:t>Proporsional</a:t>
            </a:r>
            <a:r>
              <a:rPr lang="en-US" dirty="0" smtClean="0"/>
              <a:t> </a:t>
            </a: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Menghindari</a:t>
            </a:r>
            <a:r>
              <a:rPr lang="en-US" dirty="0" smtClean="0">
                <a:sym typeface="Wingdings" pitchFamily="2" charset="2"/>
              </a:rPr>
              <a:t> permanent set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01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Elastisitas</a:t>
            </a:r>
            <a:endParaRPr lang="en-US" sz="5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428992" y="1643050"/>
            <a:ext cx="5038732" cy="4214842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dirty="0" err="1" smtClean="0"/>
              <a:t>Badan</a:t>
            </a:r>
            <a:r>
              <a:rPr lang="en-US" sz="2400" dirty="0" smtClean="0"/>
              <a:t> material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partikel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molekul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partikel-partikel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menahan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perubahan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tampang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badan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dirty="0" err="1" smtClean="0">
                <a:sym typeface="Wingdings" pitchFamily="2" charset="2"/>
              </a:rPr>
              <a:t>gaya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partikel</a:t>
            </a:r>
            <a:endParaRPr lang="en-US" sz="2400" dirty="0" smtClean="0">
              <a:sym typeface="Wingdings" pitchFamily="2" charset="2"/>
            </a:endParaRPr>
          </a:p>
          <a:p>
            <a:pPr algn="just"/>
            <a:r>
              <a:rPr lang="en-US" sz="2400" dirty="0" smtClean="0"/>
              <a:t>Gaya </a:t>
            </a:r>
            <a:r>
              <a:rPr lang="en-US" sz="2400" dirty="0" err="1" smtClean="0"/>
              <a:t>partikel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kondisi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state of strain</a:t>
            </a:r>
            <a:r>
              <a:rPr lang="en-US" sz="2400" dirty="0" smtClean="0">
                <a:sym typeface="Wingdings" pitchFamily="2" charset="2"/>
              </a:rPr>
              <a:t>. </a:t>
            </a:r>
          </a:p>
          <a:p>
            <a:pPr algn="just"/>
            <a:r>
              <a:rPr lang="en-US" sz="2400" dirty="0" err="1" smtClean="0">
                <a:sym typeface="Wingdings" pitchFamily="2" charset="2"/>
              </a:rPr>
              <a:t>Kerja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dilakukan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gaya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luar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diubah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menjadi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energi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potensial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regangan</a:t>
            </a:r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714488"/>
            <a:ext cx="2998056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5822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Elastisitas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0562" y="1785926"/>
            <a:ext cx="4110038" cy="39925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dx</a:t>
            </a:r>
          </a:p>
          <a:p>
            <a:pPr algn="just"/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bekerjanya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(</a:t>
            </a:r>
            <a:r>
              <a:rPr lang="en-US" dirty="0" err="1" smtClean="0"/>
              <a:t>searah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kerja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positif</a:t>
            </a:r>
            <a:endParaRPr lang="en-US" dirty="0" smtClean="0">
              <a:sym typeface="Wingdings" pitchFamily="2" charset="2"/>
            </a:endParaRPr>
          </a:p>
          <a:p>
            <a:pPr algn="just"/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beban</a:t>
            </a:r>
            <a:r>
              <a:rPr lang="en-US" dirty="0" smtClean="0">
                <a:sym typeface="Wingdings" pitchFamily="2" charset="2"/>
              </a:rPr>
              <a:t> P </a:t>
            </a:r>
            <a:r>
              <a:rPr lang="en-US" dirty="0" err="1" smtClean="0">
                <a:sym typeface="Wingdings" pitchFamily="2" charset="2"/>
              </a:rPr>
              <a:t>dihilangkan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en-US" dirty="0" smtClean="0">
                <a:sym typeface="Wingdings" pitchFamily="2" charset="2"/>
              </a:rPr>
              <a:t> dx </a:t>
            </a:r>
            <a:r>
              <a:rPr lang="en-US" dirty="0" err="1" smtClean="0">
                <a:sym typeface="Wingdings" pitchFamily="2" charset="2"/>
              </a:rPr>
              <a:t>berangsur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hilang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bekerjanya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bergerak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. 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1785926"/>
            <a:ext cx="3606748" cy="3286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7085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Elastisitas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43306" y="1500174"/>
            <a:ext cx="4967294" cy="500066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Kemungkinan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seutuhnya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endParaRPr lang="en-US" dirty="0" smtClean="0"/>
          </a:p>
          <a:p>
            <a:pPr marL="1169988" lvl="2" indent="-312738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Dinamakan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Elastik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sempurna</a:t>
            </a:r>
            <a:endParaRPr lang="en-US" dirty="0" smtClean="0"/>
          </a:p>
          <a:p>
            <a:pPr lvl="1"/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sebagaian</a:t>
            </a:r>
            <a:endParaRPr lang="en-US" dirty="0" smtClean="0"/>
          </a:p>
          <a:p>
            <a:pPr marL="1169988" lvl="2" indent="-312738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Dinamakan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elastik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sebagian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Sebagian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kerja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berdeformasi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diubah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panas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  <a:p>
            <a:pPr lvl="1"/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Dinamakan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Plastis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537335"/>
            <a:ext cx="3181345" cy="31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971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3400" y="1214422"/>
            <a:ext cx="4467228" cy="486729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tarik</a:t>
            </a:r>
            <a:r>
              <a:rPr lang="en-US" sz="2400" dirty="0" smtClean="0"/>
              <a:t> </a:t>
            </a:r>
            <a:r>
              <a:rPr lang="en-US" sz="2400" dirty="0" err="1" smtClean="0"/>
              <a:t>batang</a:t>
            </a:r>
            <a:r>
              <a:rPr lang="en-US" sz="2400" dirty="0" smtClean="0"/>
              <a:t> </a:t>
            </a:r>
            <a:r>
              <a:rPr lang="en-US" sz="2400" dirty="0" err="1" smtClean="0"/>
              <a:t>prismatis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diketahui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elongasi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sebanding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dgn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gaya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tarik</a:t>
            </a:r>
            <a:endParaRPr lang="en-US" sz="2400" dirty="0" smtClean="0">
              <a:sym typeface="Wingdings" pitchFamily="2" charset="2"/>
            </a:endParaRPr>
          </a:p>
          <a:p>
            <a:pPr>
              <a:spcBef>
                <a:spcPts val="0"/>
              </a:spcBef>
            </a:pPr>
            <a:r>
              <a:rPr lang="en-US" sz="2400" dirty="0" err="1" smtClean="0">
                <a:sym typeface="Wingdings" pitchFamily="2" charset="2"/>
              </a:rPr>
              <a:t>Dimana</a:t>
            </a:r>
            <a:r>
              <a:rPr lang="en-US" sz="2400" dirty="0" smtClean="0">
                <a:sym typeface="Wingdings" pitchFamily="2" charset="2"/>
              </a:rPr>
              <a:t> :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sym typeface="Wingdings" pitchFamily="2" charset="2"/>
              </a:rPr>
              <a:t>P : </a:t>
            </a:r>
            <a:r>
              <a:rPr lang="en-US" sz="2400" dirty="0" err="1" smtClean="0">
                <a:sym typeface="Wingdings" pitchFamily="2" charset="2"/>
              </a:rPr>
              <a:t>gaya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bekerja</a:t>
            </a:r>
            <a:endParaRPr lang="en-US" sz="2400" dirty="0" smtClean="0">
              <a:sym typeface="Wingdings" pitchFamily="2" charset="2"/>
            </a:endParaRPr>
          </a:p>
          <a:p>
            <a:pPr lvl="1">
              <a:spcBef>
                <a:spcPts val="0"/>
              </a:spcBef>
            </a:pPr>
            <a:r>
              <a:rPr lang="en-US" sz="2400" dirty="0" smtClean="0">
                <a:sym typeface="Wingdings" pitchFamily="2" charset="2"/>
              </a:rPr>
              <a:t>L : </a:t>
            </a:r>
            <a:r>
              <a:rPr lang="en-US" sz="2400" dirty="0" err="1" smtClean="0">
                <a:sym typeface="Wingdings" pitchFamily="2" charset="2"/>
              </a:rPr>
              <a:t>panjang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batang</a:t>
            </a:r>
            <a:endParaRPr lang="en-US" sz="2400" dirty="0" smtClean="0">
              <a:sym typeface="Wingdings" pitchFamily="2" charset="2"/>
            </a:endParaRPr>
          </a:p>
          <a:p>
            <a:pPr lvl="1">
              <a:spcBef>
                <a:spcPts val="0"/>
              </a:spcBef>
            </a:pPr>
            <a:r>
              <a:rPr lang="en-US" sz="2400" dirty="0" smtClean="0">
                <a:sym typeface="Wingdings" pitchFamily="2" charset="2"/>
              </a:rPr>
              <a:t>A : </a:t>
            </a:r>
            <a:r>
              <a:rPr lang="en-US" sz="2400" dirty="0" err="1" smtClean="0">
                <a:sym typeface="Wingdings" pitchFamily="2" charset="2"/>
              </a:rPr>
              <a:t>luas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penampang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batang</a:t>
            </a:r>
            <a:endParaRPr lang="en-US" sz="2400" dirty="0" smtClean="0">
              <a:sym typeface="Wingdings" pitchFamily="2" charset="2"/>
            </a:endParaRPr>
          </a:p>
          <a:p>
            <a:pPr lvl="1">
              <a:spcBef>
                <a:spcPts val="0"/>
              </a:spcBef>
            </a:pPr>
            <a:r>
              <a:rPr lang="en-US" sz="2400" dirty="0" smtClean="0">
                <a:sym typeface="Wingdings" pitchFamily="2" charset="2"/>
              </a:rPr>
              <a:t>E : </a:t>
            </a:r>
            <a:r>
              <a:rPr lang="en-US" sz="2400" dirty="0" err="1" smtClean="0">
                <a:sym typeface="Wingdings" pitchFamily="2" charset="2"/>
              </a:rPr>
              <a:t>konstanta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elastik</a:t>
            </a:r>
            <a:r>
              <a:rPr lang="en-US" sz="2400" dirty="0" smtClean="0">
                <a:sym typeface="Wingdings" pitchFamily="2" charset="2"/>
              </a:rPr>
              <a:t> material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sym typeface="Symbol"/>
              </a:rPr>
              <a:t> : </a:t>
            </a:r>
            <a:r>
              <a:rPr lang="en-US" sz="2400" dirty="0" err="1" smtClean="0">
                <a:sym typeface="Symbol"/>
              </a:rPr>
              <a:t>pertambahan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panjang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batang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Hooke’s Law</a:t>
            </a:r>
            <a:endParaRPr lang="en-US" sz="40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 Placeholder 9"/>
              <p:cNvSpPr>
                <a:spLocks noGrp="1"/>
              </p:cNvSpPr>
              <p:nvPr>
                <p:ph type="body" sz="half" idx="2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𝛿</m:t>
                      </m:r>
                      <m:r>
                        <a:rPr lang="en-US" sz="28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𝑙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𝐸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2643182"/>
            <a:ext cx="3383864" cy="378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7024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1538" y="857232"/>
            <a:ext cx="3929090" cy="44291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Gaya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prismatik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terdistribusi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penampang</a:t>
            </a:r>
            <a:r>
              <a:rPr lang="en-US" dirty="0" smtClean="0"/>
              <a:t> </a:t>
            </a:r>
            <a:r>
              <a:rPr lang="en-US" dirty="0" err="1" smtClean="0"/>
              <a:t>batangnya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per unit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dinotasikan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regangan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Hooke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sz="3100" dirty="0" err="1" smtClean="0"/>
              <a:t>dituliskan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Hooke’s Law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 Placeholder 3"/>
              <p:cNvSpPr>
                <a:spLocks noGrp="1"/>
              </p:cNvSpPr>
              <p:nvPr>
                <p:ph type="body" sz="half" idx="2"/>
              </p:nvPr>
            </p:nvSpPr>
            <p:spPr/>
            <p:txBody>
              <a:bodyPr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𝝈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𝑭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𝑨</m:t>
                          </m:r>
                        </m:den>
                      </m:f>
                    </m:oMath>
                  </m:oMathPara>
                </a14:m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dirty="0" smtClean="0"/>
                  <a:t>Unit </a:t>
                </a:r>
                <a:r>
                  <a:rPr lang="en-US" dirty="0" err="1" smtClean="0"/>
                  <a:t>gayatarikdibagidenganluasanpenampang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𝝐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𝜹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𝒍</m:t>
                          </m:r>
                        </m:den>
                      </m:f>
                    </m:oMath>
                  </m:oMathPara>
                </a14:m>
                <a:endParaRPr lang="en-US" b="1" dirty="0" smtClean="0"/>
              </a:p>
              <a:p>
                <a:pPr algn="ctr"/>
                <a:r>
                  <a:rPr lang="en-US" dirty="0" smtClean="0"/>
                  <a:t>unit </a:t>
                </a:r>
                <a:r>
                  <a:rPr lang="en-US" dirty="0" err="1" smtClean="0"/>
                  <a:t>penambahanpanjangdibagidenganpanjangawalbatang</a:t>
                </a:r>
                <a:endParaRPr lang="en-US" dirty="0"/>
              </a:p>
            </p:txBody>
          </p:sp>
        </mc:Choice>
        <mc:Fallback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11971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4714884"/>
            <a:ext cx="4699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0249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28794" y="1285860"/>
            <a:ext cx="281940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Kesetimbangan</a:t>
            </a:r>
            <a:r>
              <a:rPr lang="en-US" dirty="0"/>
              <a:t> </a:t>
            </a:r>
            <a:r>
              <a:rPr lang="en-US" dirty="0" err="1"/>
              <a:t>Hubungan</a:t>
            </a:r>
            <a:endParaRPr lang="en-US" dirty="0"/>
          </a:p>
          <a:p>
            <a:pPr algn="ctr"/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tarik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elongasi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5786446" y="2357430"/>
            <a:ext cx="2895600" cy="2286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5786446" y="5000636"/>
            <a:ext cx="2667000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: SIFAT MATERIAL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1857356" y="4214818"/>
            <a:ext cx="2590800" cy="1600200"/>
          </a:xfrm>
          <a:prstGeom prst="cloudCallout">
            <a:avLst>
              <a:gd name="adj1" fmla="val 94276"/>
              <a:gd name="adj2" fmla="val 46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Batas-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: </a:t>
            </a:r>
          </a:p>
          <a:p>
            <a:pPr algn="ctr"/>
            <a:r>
              <a:rPr lang="en-US" dirty="0"/>
              <a:t>BATAS PROPORSIONAL</a:t>
            </a:r>
          </a:p>
        </p:txBody>
      </p:sp>
      <p:sp>
        <p:nvSpPr>
          <p:cNvPr id="10" name="Bent Arrow 9"/>
          <p:cNvSpPr/>
          <p:nvPr/>
        </p:nvSpPr>
        <p:spPr>
          <a:xfrm rot="5400000">
            <a:off x="5890412" y="610390"/>
            <a:ext cx="687404" cy="2895600"/>
          </a:xfrm>
          <a:prstGeom prst="bentArrow">
            <a:avLst>
              <a:gd name="adj1" fmla="val 25000"/>
              <a:gd name="adj2" fmla="val 28150"/>
              <a:gd name="adj3" fmla="val 39173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16200000" flipH="1">
            <a:off x="3814750" y="2257424"/>
            <a:ext cx="914400" cy="2971800"/>
          </a:xfrm>
          <a:prstGeom prst="bentArrow">
            <a:avLst>
              <a:gd name="adj1" fmla="val 25000"/>
              <a:gd name="adj2" fmla="val 28150"/>
              <a:gd name="adj3" fmla="val 39173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567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Diagram </a:t>
            </a:r>
            <a:r>
              <a:rPr lang="en-US" sz="4000" dirty="0" err="1"/>
              <a:t>Uji</a:t>
            </a:r>
            <a:r>
              <a:rPr lang="en-US" sz="4000" dirty="0"/>
              <a:t> </a:t>
            </a:r>
            <a:r>
              <a:rPr lang="en-US" sz="4000" dirty="0" err="1"/>
              <a:t>Tarik</a:t>
            </a:r>
            <a:endParaRPr lang="en-US" sz="4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199"/>
            <a:ext cx="7696200" cy="551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192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Diagram </a:t>
            </a:r>
            <a:r>
              <a:rPr lang="en-US" sz="4000" dirty="0" err="1"/>
              <a:t>Uji</a:t>
            </a:r>
            <a:r>
              <a:rPr lang="en-US" sz="4000" dirty="0"/>
              <a:t> </a:t>
            </a:r>
            <a:r>
              <a:rPr lang="en-US" sz="4000" dirty="0" err="1"/>
              <a:t>Tarik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357818" y="1408176"/>
            <a:ext cx="3571900" cy="4878344"/>
          </a:xfrm>
        </p:spPr>
        <p:txBody>
          <a:bodyPr>
            <a:norm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small values of the strain the relationship is linear </a:t>
            </a:r>
            <a:r>
              <a:rPr lang="en-US" dirty="0" smtClean="0"/>
              <a:t>(straight line</a:t>
            </a:r>
            <a:r>
              <a:rPr lang="en-US" dirty="0"/>
              <a:t>) and the stress is </a:t>
            </a:r>
            <a:r>
              <a:rPr lang="en-US" dirty="0" smtClean="0"/>
              <a:t>proportional </a:t>
            </a:r>
            <a:r>
              <a:rPr lang="en-US" dirty="0"/>
              <a:t>to the strain. This </a:t>
            </a:r>
            <a:r>
              <a:rPr lang="en-US" dirty="0" err="1" smtClean="0"/>
              <a:t>behaviour</a:t>
            </a:r>
            <a:r>
              <a:rPr lang="en-US" dirty="0" smtClean="0"/>
              <a:t> is </a:t>
            </a:r>
            <a:r>
              <a:rPr lang="en-US" dirty="0"/>
              <a:t>valid until the stress reaches the </a:t>
            </a:r>
            <a:r>
              <a:rPr lang="en-US" b="1" i="1" dirty="0"/>
              <a:t>proportional limit </a:t>
            </a:r>
            <a:r>
              <a:rPr lang="en-US" b="1" i="1" dirty="0" err="1" smtClean="0"/>
              <a:t>σ</a:t>
            </a:r>
            <a:r>
              <a:rPr lang="en-US" b="1" i="1" baseline="-25000" dirty="0" err="1" smtClean="0"/>
              <a:t>P</a:t>
            </a:r>
            <a:r>
              <a:rPr lang="en-US" i="1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If </a:t>
            </a:r>
            <a:r>
              <a:rPr lang="en-US" dirty="0" smtClean="0"/>
              <a:t>the stress </a:t>
            </a:r>
            <a:r>
              <a:rPr lang="en-US" dirty="0"/>
              <a:t>exceeds the proportional limit the strain begins to </a:t>
            </a:r>
            <a:r>
              <a:rPr lang="en-US" dirty="0" smtClean="0"/>
              <a:t>increase more </a:t>
            </a:r>
            <a:r>
              <a:rPr lang="en-US" dirty="0"/>
              <a:t>rapidly and the slope of the curve decreases. This </a:t>
            </a:r>
            <a:r>
              <a:rPr lang="en-US" dirty="0" smtClean="0"/>
              <a:t>continues until </a:t>
            </a:r>
            <a:r>
              <a:rPr lang="en-US" dirty="0"/>
              <a:t>the stress reaches the </a:t>
            </a:r>
            <a:r>
              <a:rPr lang="en-US" b="1" dirty="0"/>
              <a:t>yield stress </a:t>
            </a:r>
            <a:r>
              <a:rPr lang="en-US" b="1" i="1" dirty="0" err="1" smtClean="0"/>
              <a:t>σ</a:t>
            </a:r>
            <a:r>
              <a:rPr lang="en-US" b="1" i="1" baseline="-25000" dirty="0" err="1" smtClean="0"/>
              <a:t>Y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From this point of </a:t>
            </a:r>
            <a:r>
              <a:rPr lang="en-US" dirty="0" smtClean="0"/>
              <a:t>the stress-strain </a:t>
            </a:r>
            <a:r>
              <a:rPr lang="en-US" dirty="0"/>
              <a:t>diagram the strain increases at a practically </a:t>
            </a:r>
            <a:r>
              <a:rPr lang="en-US" dirty="0" smtClean="0"/>
              <a:t>constant stress</a:t>
            </a:r>
            <a:r>
              <a:rPr lang="en-US" dirty="0"/>
              <a:t>: the material begins to </a:t>
            </a:r>
            <a:r>
              <a:rPr lang="en-US" b="1" i="1" dirty="0" smtClean="0"/>
              <a:t>yield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At the end of the yielding </a:t>
            </a:r>
            <a:r>
              <a:rPr lang="en-US" dirty="0" smtClean="0"/>
              <a:t>the slope </a:t>
            </a:r>
            <a:r>
              <a:rPr lang="en-US" dirty="0"/>
              <a:t>of the curve increases again which shows that the </a:t>
            </a:r>
            <a:r>
              <a:rPr lang="en-US" dirty="0" smtClean="0"/>
              <a:t>material can </a:t>
            </a:r>
            <a:r>
              <a:rPr lang="en-US" dirty="0"/>
              <a:t>sustain an additional load. This phenomenon is called </a:t>
            </a:r>
            <a:r>
              <a:rPr lang="en-US" b="1" i="1" dirty="0" smtClean="0"/>
              <a:t>strain hardening</a:t>
            </a:r>
            <a:r>
              <a:rPr lang="en-US" dirty="0"/>
              <a:t>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49" y="1066800"/>
            <a:ext cx="4622318" cy="387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6426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350</TotalTime>
  <Words>600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KEKUATAN BAHAN  (Strength of Materials)</vt:lpstr>
      <vt:lpstr>Elastisitas</vt:lpstr>
      <vt:lpstr>Elastisitas</vt:lpstr>
      <vt:lpstr>Elastisitas</vt:lpstr>
      <vt:lpstr>Hooke’s Law</vt:lpstr>
      <vt:lpstr>Hooke’s Law</vt:lpstr>
      <vt:lpstr>Diagram Uji Tarik</vt:lpstr>
      <vt:lpstr>Diagram Uji Tarik</vt:lpstr>
      <vt:lpstr>Diagram Uji Tarik</vt:lpstr>
      <vt:lpstr>Diagram Uji Tarik</vt:lpstr>
      <vt:lpstr>Working Stress</vt:lpstr>
      <vt:lpstr>Working Stress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PRAM</dc:creator>
  <cp:lastModifiedBy>FUJITSU</cp:lastModifiedBy>
  <cp:revision>23</cp:revision>
  <dcterms:created xsi:type="dcterms:W3CDTF">2011-10-04T15:01:12Z</dcterms:created>
  <dcterms:modified xsi:type="dcterms:W3CDTF">2016-03-22T10:25:04Z</dcterms:modified>
</cp:coreProperties>
</file>