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55D4A-EF9C-403F-B804-BB5F3D8991E1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080EA-AD99-4809-9FF2-BFC53F146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290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4688"/>
            <a:ext cx="5027893" cy="4037190"/>
          </a:xfrm>
        </p:spPr>
        <p:txBody>
          <a:bodyPr/>
          <a:lstStyle/>
          <a:p>
            <a:r>
              <a:rPr lang="en-GB" u="sng"/>
              <a:t>Slide 3 </a:t>
            </a:r>
            <a:endParaRPr lang="en-GB"/>
          </a:p>
          <a:p>
            <a:r>
              <a:rPr lang="en-GB"/>
              <a:t>This drawing is showing a classical design of a twin screw compressor, which SKF received from the OEM customer.</a:t>
            </a:r>
          </a:p>
          <a:p>
            <a:r>
              <a:rPr lang="en-GB"/>
              <a:t>A very important feature, which affects also the life calculation, is how the bearing arrangement is lubricated. The received design is oil flooded.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290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44688"/>
            <a:ext cx="5027893" cy="4037190"/>
          </a:xfrm>
        </p:spPr>
        <p:txBody>
          <a:bodyPr/>
          <a:lstStyle/>
          <a:p>
            <a:r>
              <a:rPr lang="en-GB" u="sng"/>
              <a:t>Slide 3 </a:t>
            </a:r>
            <a:endParaRPr lang="en-GB"/>
          </a:p>
          <a:p>
            <a:r>
              <a:rPr lang="en-GB"/>
              <a:t>This drawing is showing a classical design of a twin screw compressor, which SKF received from the OEM customer.</a:t>
            </a:r>
          </a:p>
          <a:p>
            <a:r>
              <a:rPr lang="en-GB"/>
              <a:t>A very important feature, which affects also the life calculation, is how the bearing arrangement is lubricated. The received design is oil flooded.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6EC319-4617-4445-95C7-FBD0DF5B7BA0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78C3E5-A4DC-452F-92AC-3026291F3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EC319-4617-4445-95C7-FBD0DF5B7BA0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78C3E5-A4DC-452F-92AC-3026291F3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EC319-4617-4445-95C7-FBD0DF5B7BA0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78C3E5-A4DC-452F-92AC-3026291F3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EC319-4617-4445-95C7-FBD0DF5B7BA0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78C3E5-A4DC-452F-92AC-3026291F30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EC319-4617-4445-95C7-FBD0DF5B7BA0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78C3E5-A4DC-452F-92AC-3026291F30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EC319-4617-4445-95C7-FBD0DF5B7BA0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78C3E5-A4DC-452F-92AC-3026291F30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EC319-4617-4445-95C7-FBD0DF5B7BA0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78C3E5-A4DC-452F-92AC-3026291F3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EC319-4617-4445-95C7-FBD0DF5B7BA0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78C3E5-A4DC-452F-92AC-3026291F30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6EC319-4617-4445-95C7-FBD0DF5B7BA0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78C3E5-A4DC-452F-92AC-3026291F3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F6EC319-4617-4445-95C7-FBD0DF5B7BA0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78C3E5-A4DC-452F-92AC-3026291F3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6EC319-4617-4445-95C7-FBD0DF5B7BA0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78C3E5-A4DC-452F-92AC-3026291F30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F6EC319-4617-4445-95C7-FBD0DF5B7BA0}" type="datetimeFigureOut">
              <a:rPr lang="en-US" smtClean="0"/>
              <a:pPr/>
              <a:t>12/11/2011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678C3E5-A4DC-452F-92AC-3026291F30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haroni" pitchFamily="2" charset="-79"/>
                <a:cs typeface="Aharoni" pitchFamily="2" charset="-79"/>
              </a:rPr>
              <a:t>GAMBAR BANTALAN GELINDING YANG DISEDERHANAKAN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SARJIYANA</a:t>
            </a:r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69784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 </a:t>
            </a:r>
            <a:r>
              <a:rPr lang="en-US" sz="2400" dirty="0" err="1" smtClean="0"/>
              <a:t>bagan</a:t>
            </a:r>
            <a:endParaRPr lang="en-US" sz="24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2716" y="1295400"/>
            <a:ext cx="6159684" cy="471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Cara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memberi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nomor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bantalan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81438"/>
            <a:ext cx="8776698" cy="46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92162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bantalan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disederhanakan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latin typeface="Brush Script MT" pitchFamily="66" charset="0"/>
              </a:rPr>
              <a:t>TERIMA KASIH</a:t>
            </a:r>
            <a:endParaRPr lang="en-US" sz="6000" dirty="0">
              <a:latin typeface="Brush Script MT" pitchFamily="66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30"/>
          <p:cNvSpPr>
            <a:spLocks noGrp="1" noChangeArrowheads="1"/>
          </p:cNvSpPr>
          <p:nvPr>
            <p:ph idx="1"/>
          </p:nvPr>
        </p:nvSpPr>
        <p:spPr>
          <a:xfrm>
            <a:off x="457200" y="3124199"/>
            <a:ext cx="4114800" cy="2590801"/>
          </a:xfrm>
        </p:spPr>
        <p:txBody>
          <a:bodyPr>
            <a:normAutofit/>
          </a:bodyPr>
          <a:lstStyle/>
          <a:p>
            <a:r>
              <a:rPr lang="en-US" sz="2800" dirty="0"/>
              <a:t>Bearing quality</a:t>
            </a:r>
          </a:p>
          <a:p>
            <a:r>
              <a:rPr lang="en-US" sz="2800" dirty="0"/>
              <a:t>Installation</a:t>
            </a:r>
          </a:p>
          <a:p>
            <a:r>
              <a:rPr lang="en-US" sz="2800" dirty="0"/>
              <a:t>Operating environment</a:t>
            </a:r>
          </a:p>
          <a:p>
            <a:r>
              <a:rPr lang="en-US" sz="2800" dirty="0"/>
              <a:t>Maintenance</a:t>
            </a:r>
          </a:p>
        </p:txBody>
      </p:sp>
      <p:sp>
        <p:nvSpPr>
          <p:cNvPr id="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The factor effecting the performance of rolling element bearings</a:t>
            </a:r>
          </a:p>
        </p:txBody>
      </p:sp>
      <p:pic>
        <p:nvPicPr>
          <p:cNvPr id="6" name="Picture 1031" descr="blc_animated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29000" y="2692400"/>
            <a:ext cx="5572125" cy="35560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Gambar</a:t>
            </a:r>
            <a:r>
              <a:rPr lang="en-US" sz="2800" dirty="0" smtClean="0"/>
              <a:t> </a:t>
            </a:r>
            <a:r>
              <a:rPr lang="en-US" sz="2800" dirty="0" err="1" smtClean="0"/>
              <a:t>bantalan</a:t>
            </a:r>
            <a:r>
              <a:rPr lang="en-US" sz="2800" dirty="0" smtClean="0"/>
              <a:t> </a:t>
            </a:r>
            <a:r>
              <a:rPr lang="en-US" sz="2800" dirty="0" err="1" smtClean="0"/>
              <a:t>gelinding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digambar</a:t>
            </a:r>
            <a:r>
              <a:rPr lang="en-US" sz="2800" dirty="0" smtClean="0"/>
              <a:t> </a:t>
            </a:r>
            <a:r>
              <a:rPr lang="en-US" sz="2800" dirty="0" err="1" smtClean="0"/>
              <a:t>menurut</a:t>
            </a:r>
            <a:r>
              <a:rPr lang="en-US" sz="2800" dirty="0" smtClean="0"/>
              <a:t> </a:t>
            </a:r>
            <a:r>
              <a:rPr lang="en-US" sz="2800" dirty="0" err="1" smtClean="0"/>
              <a:t>aturan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standar</a:t>
            </a:r>
            <a:r>
              <a:rPr lang="en-US" sz="2800" dirty="0" smtClean="0"/>
              <a:t> </a:t>
            </a:r>
            <a:r>
              <a:rPr lang="en-US" sz="2800" dirty="0" err="1" smtClean="0"/>
              <a:t>gambar</a:t>
            </a:r>
            <a:r>
              <a:rPr lang="en-US" sz="2800" dirty="0" smtClean="0"/>
              <a:t> </a:t>
            </a:r>
            <a:r>
              <a:rPr lang="en-US" sz="2800" dirty="0" err="1" smtClean="0"/>
              <a:t>biasa</a:t>
            </a:r>
            <a:r>
              <a:rPr lang="en-US" sz="2800" dirty="0" smtClean="0"/>
              <a:t>.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gambar</a:t>
            </a:r>
            <a:r>
              <a:rPr lang="en-US" sz="2800" dirty="0" smtClean="0"/>
              <a:t> </a:t>
            </a:r>
            <a:r>
              <a:rPr lang="en-US" sz="2800" dirty="0" err="1" smtClean="0"/>
              <a:t>susunan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gambar</a:t>
            </a:r>
            <a:r>
              <a:rPr lang="en-US" sz="2800" dirty="0" smtClean="0"/>
              <a:t> </a:t>
            </a:r>
            <a:r>
              <a:rPr lang="en-US" sz="2800" dirty="0" err="1" smtClean="0"/>
              <a:t>bagan</a:t>
            </a:r>
            <a:r>
              <a:rPr lang="en-US" sz="2800" dirty="0" smtClean="0"/>
              <a:t>, </a:t>
            </a:r>
            <a:r>
              <a:rPr lang="en-US" sz="2800" dirty="0" err="1" smtClean="0"/>
              <a:t>penyajiannya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disederhanakan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dijelaskan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nomor</a:t>
            </a:r>
            <a:r>
              <a:rPr lang="en-US" sz="2800" dirty="0" smtClean="0"/>
              <a:t> </a:t>
            </a:r>
            <a:r>
              <a:rPr lang="en-US" sz="2800" dirty="0" err="1" smtClean="0"/>
              <a:t>bantalan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PENDAHULUAN</a:t>
            </a:r>
            <a:endParaRPr lang="en-US" sz="36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 noGrp="1"/>
          </p:cNvGrpSpPr>
          <p:nvPr>
            <p:ph idx="1"/>
          </p:nvPr>
        </p:nvGrpSpPr>
        <p:grpSpPr bwMode="auto">
          <a:xfrm>
            <a:off x="1338945" y="1676400"/>
            <a:ext cx="6433968" cy="3883574"/>
            <a:chOff x="1728" y="1888"/>
            <a:chExt cx="2802" cy="1904"/>
          </a:xfrm>
        </p:grpSpPr>
        <p:pic>
          <p:nvPicPr>
            <p:cNvPr id="5" name="Picture 10" descr="pict calculation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42" y="1888"/>
              <a:ext cx="2688" cy="1808"/>
            </a:xfrm>
            <a:prstGeom prst="rect">
              <a:avLst/>
            </a:prstGeom>
            <a:noFill/>
          </p:spPr>
        </p:pic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1776" y="3663"/>
              <a:ext cx="240" cy="81"/>
            </a:xfrm>
            <a:prstGeom prst="rect">
              <a:avLst/>
            </a:prstGeom>
            <a:gradFill rotWithShape="0">
              <a:gsLst>
                <a:gs pos="0">
                  <a:srgbClr val="3366CC"/>
                </a:gs>
                <a:gs pos="100000">
                  <a:srgbClr val="0000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12"/>
            <p:cNvSpPr txBox="1">
              <a:spLocks noChangeArrowheads="1"/>
            </p:cNvSpPr>
            <p:nvPr/>
          </p:nvSpPr>
          <p:spPr bwMode="auto">
            <a:xfrm flipH="1">
              <a:off x="1728" y="358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i="1">
                  <a:solidFill>
                    <a:schemeClr val="bg1"/>
                  </a:solidFill>
                  <a:latin typeface="Comic Sans MS" pitchFamily="66" charset="0"/>
                </a:rPr>
                <a:t>nm</a:t>
              </a:r>
            </a:p>
          </p:txBody>
        </p:sp>
      </p:grp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sracbb_tn9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2561" y="1481138"/>
            <a:ext cx="6398877" cy="4525962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noFill/>
          <a:ln/>
        </p:spPr>
        <p:txBody>
          <a:bodyPr>
            <a:noAutofit/>
          </a:bodyPr>
          <a:lstStyle/>
          <a:p>
            <a:pPr algn="l"/>
            <a:r>
              <a:rPr lang="en-GB" sz="3600" dirty="0">
                <a:latin typeface="Chevin-DemiBold" pitchFamily="34" charset="0"/>
              </a:rPr>
              <a:t>ACBB Explorer – improvements overview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acbb_2rs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0590" y="1481138"/>
            <a:ext cx="6402819" cy="4525962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noFill/>
          <a:ln/>
        </p:spPr>
        <p:txBody>
          <a:bodyPr>
            <a:normAutofit/>
          </a:bodyPr>
          <a:lstStyle/>
          <a:p>
            <a:pPr algn="l"/>
            <a:r>
              <a:rPr lang="en-GB" sz="3600" dirty="0">
                <a:latin typeface="Chevin-DemiBold" pitchFamily="34" charset="0"/>
              </a:rPr>
              <a:t>Explorer improvements (cont´d)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602" name="Object 2"/>
          <p:cNvGraphicFramePr>
            <a:graphicFrameLocks noChangeAspect="1"/>
          </p:cNvGraphicFramePr>
          <p:nvPr/>
        </p:nvGraphicFramePr>
        <p:xfrm>
          <a:off x="1133475" y="1430338"/>
          <a:ext cx="5105400" cy="4054475"/>
        </p:xfrm>
        <a:graphic>
          <a:graphicData uri="http://schemas.openxmlformats.org/presentationml/2006/ole">
            <p:oleObj spid="_x0000_s1026" name="Photo Editor Photo" r:id="rId4" imgW="2495238" imgH="1980952" progId="">
              <p:embed/>
            </p:oleObj>
          </a:graphicData>
        </a:graphic>
      </p:graphicFrame>
      <p:sp>
        <p:nvSpPr>
          <p:cNvPr id="2816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8975" y="368300"/>
            <a:ext cx="8305800" cy="10033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GB" sz="4000" dirty="0">
                <a:latin typeface="Chevin-DemiBold" pitchFamily="34" charset="0"/>
              </a:rPr>
              <a:t>Twin Screw Compressor</a:t>
            </a:r>
            <a:r>
              <a:rPr lang="en-GB" dirty="0">
                <a:latin typeface="Chevin-DemiBold" pitchFamily="34" charset="0"/>
              </a:rPr>
              <a:t/>
            </a:r>
            <a:br>
              <a:rPr lang="en-GB" dirty="0">
                <a:latin typeface="Chevin-DemiBold" pitchFamily="34" charset="0"/>
              </a:rPr>
            </a:br>
            <a:r>
              <a:rPr lang="en-GB" sz="2000" dirty="0">
                <a:latin typeface="Chevin-DemiBold" pitchFamily="34" charset="0"/>
              </a:rPr>
              <a:t>Oil flooded air compressor</a:t>
            </a:r>
          </a:p>
        </p:txBody>
      </p:sp>
      <p:sp>
        <p:nvSpPr>
          <p:cNvPr id="281604" name="Line 4"/>
          <p:cNvSpPr>
            <a:spLocks noChangeShapeType="1"/>
          </p:cNvSpPr>
          <p:nvPr/>
        </p:nvSpPr>
        <p:spPr bwMode="auto">
          <a:xfrm flipH="1">
            <a:off x="5819775" y="2208213"/>
            <a:ext cx="114300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1605" name="Line 5"/>
          <p:cNvSpPr>
            <a:spLocks noChangeShapeType="1"/>
          </p:cNvSpPr>
          <p:nvPr/>
        </p:nvSpPr>
        <p:spPr bwMode="auto">
          <a:xfrm>
            <a:off x="4524375" y="2208213"/>
            <a:ext cx="106680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6316663" y="1674813"/>
            <a:ext cx="1374775" cy="523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1400" b="1" dirty="0">
                <a:latin typeface="Chevin-Medium" pitchFamily="34" charset="0"/>
              </a:rPr>
              <a:t>QJ 308 MA/C2L</a:t>
            </a:r>
          </a:p>
          <a:p>
            <a:pPr algn="ctr"/>
            <a:r>
              <a:rPr lang="de-AT" sz="1400" b="1" dirty="0">
                <a:latin typeface="Chevin-Medium" pitchFamily="34" charset="0"/>
              </a:rPr>
              <a:t>"Male rotor"</a:t>
            </a:r>
            <a:endParaRPr lang="en-US" sz="1400" b="1" dirty="0">
              <a:latin typeface="Chevin-Medium" pitchFamily="34" charset="0"/>
            </a:endParaRPr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3957638" y="1684338"/>
            <a:ext cx="1127125" cy="523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1400" b="1" dirty="0">
                <a:latin typeface="Chevin-Medium" pitchFamily="34" charset="0"/>
              </a:rPr>
              <a:t>NU 308 ECP</a:t>
            </a:r>
          </a:p>
          <a:p>
            <a:pPr algn="ctr"/>
            <a:r>
              <a:rPr lang="de-AT" sz="1400" b="1" dirty="0">
                <a:latin typeface="Chevin-Medium" pitchFamily="34" charset="0"/>
              </a:rPr>
              <a:t>"Male rotor"</a:t>
            </a:r>
            <a:endParaRPr lang="en-US" sz="1400" b="1" dirty="0">
              <a:latin typeface="Chevin-Medium" pitchFamily="34" charset="0"/>
            </a:endParaRPr>
          </a:p>
        </p:txBody>
      </p:sp>
      <p:sp>
        <p:nvSpPr>
          <p:cNvPr id="281608" name="Line 8"/>
          <p:cNvSpPr>
            <a:spLocks noChangeShapeType="1"/>
          </p:cNvSpPr>
          <p:nvPr/>
        </p:nvSpPr>
        <p:spPr bwMode="auto">
          <a:xfrm flipH="1">
            <a:off x="3000375" y="2208213"/>
            <a:ext cx="152400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1609" name="Line 9"/>
          <p:cNvSpPr>
            <a:spLocks noChangeShapeType="1"/>
          </p:cNvSpPr>
          <p:nvPr/>
        </p:nvSpPr>
        <p:spPr bwMode="auto">
          <a:xfrm flipH="1" flipV="1">
            <a:off x="5819775" y="4646613"/>
            <a:ext cx="106680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1610" name="Line 10"/>
          <p:cNvSpPr>
            <a:spLocks noChangeShapeType="1"/>
          </p:cNvSpPr>
          <p:nvPr/>
        </p:nvSpPr>
        <p:spPr bwMode="auto">
          <a:xfrm flipV="1">
            <a:off x="4448175" y="4646613"/>
            <a:ext cx="121920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81611" name="Text Box 11"/>
          <p:cNvSpPr txBox="1">
            <a:spLocks noChangeArrowheads="1"/>
          </p:cNvSpPr>
          <p:nvPr/>
        </p:nvSpPr>
        <p:spPr bwMode="auto">
          <a:xfrm>
            <a:off x="6240463" y="5484813"/>
            <a:ext cx="1374775" cy="523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1400" b="1" dirty="0">
                <a:latin typeface="Chevin-Medium" pitchFamily="34" charset="0"/>
              </a:rPr>
              <a:t>QJ 308 MA/C2L</a:t>
            </a:r>
          </a:p>
          <a:p>
            <a:pPr algn="ctr"/>
            <a:r>
              <a:rPr lang="de-AT" sz="1400" b="1" dirty="0">
                <a:latin typeface="Chevin-Medium" pitchFamily="34" charset="0"/>
              </a:rPr>
              <a:t>"Female rotor"</a:t>
            </a:r>
            <a:endParaRPr lang="en-US" sz="1400" b="1" dirty="0">
              <a:latin typeface="Chevin-Medium" pitchFamily="34" charset="0"/>
            </a:endParaRPr>
          </a:p>
        </p:txBody>
      </p:sp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3795713" y="5494338"/>
            <a:ext cx="1298575" cy="523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1400" b="1" dirty="0">
                <a:latin typeface="Chevin-Medium" pitchFamily="34" charset="0"/>
              </a:rPr>
              <a:t>NU 308 ECP</a:t>
            </a:r>
          </a:p>
          <a:p>
            <a:pPr algn="ctr"/>
            <a:r>
              <a:rPr lang="de-AT" sz="1400" b="1" dirty="0">
                <a:latin typeface="Chevin-Medium" pitchFamily="34" charset="0"/>
              </a:rPr>
              <a:t>"Female rotor"</a:t>
            </a:r>
            <a:endParaRPr lang="en-US" sz="1400" b="1" dirty="0">
              <a:latin typeface="Chevin-Medium" pitchFamily="34" charset="0"/>
            </a:endParaRPr>
          </a:p>
        </p:txBody>
      </p:sp>
      <p:sp>
        <p:nvSpPr>
          <p:cNvPr id="281613" name="Line 13"/>
          <p:cNvSpPr>
            <a:spLocks noChangeShapeType="1"/>
          </p:cNvSpPr>
          <p:nvPr/>
        </p:nvSpPr>
        <p:spPr bwMode="auto">
          <a:xfrm flipH="1" flipV="1">
            <a:off x="2924175" y="4646613"/>
            <a:ext cx="1524000" cy="838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1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1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animBg="1"/>
      <p:bldP spid="281604" grpId="0" animBg="1"/>
      <p:bldP spid="281605" grpId="0" animBg="1"/>
      <p:bldP spid="281606" grpId="0" animBg="1"/>
      <p:bldP spid="281607" grpId="0" animBg="1"/>
      <p:bldP spid="281608" grpId="0" animBg="1"/>
      <p:bldP spid="281609" grpId="0" animBg="1"/>
      <p:bldP spid="281610" grpId="0" animBg="1"/>
      <p:bldP spid="281611" grpId="0" animBg="1"/>
      <p:bldP spid="281612" grpId="0" animBg="1"/>
      <p:bldP spid="2816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304800"/>
            <a:ext cx="8305800" cy="1003300"/>
          </a:xfrm>
          <a:noFill/>
          <a:ln/>
        </p:spPr>
        <p:txBody>
          <a:bodyPr>
            <a:normAutofit/>
          </a:bodyPr>
          <a:lstStyle/>
          <a:p>
            <a:r>
              <a:rPr lang="en-GB" sz="3600" dirty="0">
                <a:latin typeface="Chevin-DemiBold" pitchFamily="34" charset="0"/>
              </a:rPr>
              <a:t>Centrifugal process pump</a:t>
            </a:r>
          </a:p>
        </p:txBody>
      </p:sp>
      <p:graphicFrame>
        <p:nvGraphicFramePr>
          <p:cNvPr id="267267" name="Object 3"/>
          <p:cNvGraphicFramePr>
            <a:graphicFrameLocks noChangeAspect="1"/>
          </p:cNvGraphicFramePr>
          <p:nvPr/>
        </p:nvGraphicFramePr>
        <p:xfrm>
          <a:off x="1125538" y="1335088"/>
          <a:ext cx="6938962" cy="4052887"/>
        </p:xfrm>
        <a:graphic>
          <a:graphicData uri="http://schemas.openxmlformats.org/presentationml/2006/ole">
            <p:oleObj spid="_x0000_s2050" name="Photo Editor Photo" r:id="rId4" imgW="32828571" imgH="23419048" progId="">
              <p:embed/>
            </p:oleObj>
          </a:graphicData>
        </a:graphic>
      </p:graphicFrame>
      <p:sp>
        <p:nvSpPr>
          <p:cNvPr id="267268" name="Line 4"/>
          <p:cNvSpPr>
            <a:spLocks noChangeShapeType="1"/>
          </p:cNvSpPr>
          <p:nvPr/>
        </p:nvSpPr>
        <p:spPr bwMode="auto">
          <a:xfrm flipV="1">
            <a:off x="4711700" y="3621088"/>
            <a:ext cx="1117600" cy="1666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7269" name="Line 5"/>
          <p:cNvSpPr>
            <a:spLocks noChangeShapeType="1"/>
          </p:cNvSpPr>
          <p:nvPr/>
        </p:nvSpPr>
        <p:spPr bwMode="auto">
          <a:xfrm flipH="1" flipV="1">
            <a:off x="6069013" y="3670300"/>
            <a:ext cx="1606550" cy="800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7270" name="Line 6"/>
          <p:cNvSpPr>
            <a:spLocks noChangeShapeType="1"/>
          </p:cNvSpPr>
          <p:nvPr/>
        </p:nvSpPr>
        <p:spPr bwMode="auto">
          <a:xfrm flipV="1">
            <a:off x="3049588" y="3609975"/>
            <a:ext cx="977900" cy="1666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sm" len="lg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267271" name="Text Box 7"/>
          <p:cNvSpPr txBox="1">
            <a:spLocks noChangeArrowheads="1"/>
          </p:cNvSpPr>
          <p:nvPr/>
        </p:nvSpPr>
        <p:spPr bwMode="auto">
          <a:xfrm>
            <a:off x="2295525" y="5494338"/>
            <a:ext cx="1100138" cy="3111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AT" sz="1400" b="1" dirty="0">
                <a:latin typeface="Chevin-Medium" pitchFamily="34" charset="0"/>
              </a:rPr>
              <a:t>NU 212 ECJ</a:t>
            </a:r>
            <a:endParaRPr lang="en-US" sz="1400" b="1" dirty="0">
              <a:latin typeface="Chevin-Medium" pitchFamily="34" charset="0"/>
            </a:endParaRPr>
          </a:p>
        </p:txBody>
      </p:sp>
      <p:sp>
        <p:nvSpPr>
          <p:cNvPr id="267272" name="Text Box 8"/>
          <p:cNvSpPr txBox="1">
            <a:spLocks noChangeArrowheads="1"/>
          </p:cNvSpPr>
          <p:nvPr/>
        </p:nvSpPr>
        <p:spPr bwMode="auto">
          <a:xfrm>
            <a:off x="3933825" y="5494338"/>
            <a:ext cx="1450975" cy="523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1400" b="1" dirty="0">
                <a:latin typeface="Chevin-Medium" pitchFamily="34" charset="0"/>
              </a:rPr>
              <a:t>7212 BECBM</a:t>
            </a:r>
          </a:p>
          <a:p>
            <a:pPr algn="ctr"/>
            <a:r>
              <a:rPr lang="de-AT" sz="1400" b="1" dirty="0">
                <a:latin typeface="Chevin-Medium" pitchFamily="34" charset="0"/>
              </a:rPr>
              <a:t>"Non Drive Side"</a:t>
            </a:r>
            <a:endParaRPr lang="en-US" sz="1400" b="1" dirty="0">
              <a:latin typeface="Chevin-Medium" pitchFamily="34" charset="0"/>
            </a:endParaRPr>
          </a:p>
        </p:txBody>
      </p:sp>
      <p:sp>
        <p:nvSpPr>
          <p:cNvPr id="267273" name="Text Box 9"/>
          <p:cNvSpPr txBox="1">
            <a:spLocks noChangeArrowheads="1"/>
          </p:cNvSpPr>
          <p:nvPr/>
        </p:nvSpPr>
        <p:spPr bwMode="auto">
          <a:xfrm>
            <a:off x="7727950" y="4305300"/>
            <a:ext cx="1203325" cy="5238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de-AT" sz="1400" b="1" dirty="0">
                <a:latin typeface="Chevin-Medium" pitchFamily="34" charset="0"/>
              </a:rPr>
              <a:t>7212 BECBM</a:t>
            </a:r>
          </a:p>
          <a:p>
            <a:pPr algn="ctr"/>
            <a:r>
              <a:rPr lang="de-AT" sz="1400" b="1" dirty="0">
                <a:latin typeface="Chevin-Medium" pitchFamily="34" charset="0"/>
              </a:rPr>
              <a:t>"Drive Side"</a:t>
            </a:r>
            <a:endParaRPr lang="en-US" sz="1400" b="1" dirty="0">
              <a:latin typeface="Chevin-Medium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7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 animBg="1"/>
      <p:bldP spid="267268" grpId="0" animBg="1"/>
      <p:bldP spid="267269" grpId="0" animBg="1"/>
      <p:bldP spid="267270" grpId="0" animBg="1"/>
      <p:bldP spid="267271" grpId="0" animBg="1"/>
      <p:bldP spid="267272" grpId="0" animBg="1"/>
      <p:bldP spid="2672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810000"/>
          </a:xfrm>
        </p:spPr>
        <p:txBody>
          <a:bodyPr>
            <a:noAutofit/>
          </a:bodyPr>
          <a:lstStyle/>
          <a:p>
            <a:pPr algn="just"/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Bantalan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gelinding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digambar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sesuai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ukuran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terdapat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katalog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dikeluarkan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perusahaan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membuat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bantalan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kecuali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isinya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harus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diperkirakan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sebanding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ukuran-ukuran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luarnya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Nomor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bantalan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gelinding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internasional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telah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distandarkan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memenuhi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persyaratan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mampu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tukar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hal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bantalan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gelinding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dapat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disajikan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gambar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disederhanakan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Nomor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bantalan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gelinding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dituliskan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ujung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garis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penunjuk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, yang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berpangkal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anak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panah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garis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profil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 err="1" smtClean="0">
                <a:latin typeface="Arial" pitchFamily="34" charset="0"/>
                <a:cs typeface="Arial" pitchFamily="34" charset="0"/>
              </a:rPr>
              <a:t>bantalan</a:t>
            </a:r>
            <a:r>
              <a:rPr lang="en-US" sz="23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sz="3600" dirty="0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3600" dirty="0" smtClean="0"/>
              <a:t> </a:t>
            </a:r>
            <a:r>
              <a:rPr lang="en-US" sz="3600" dirty="0" err="1" smtClean="0"/>
              <a:t>umum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gambar</a:t>
            </a:r>
            <a:r>
              <a:rPr lang="en-US" sz="3600" dirty="0" smtClean="0"/>
              <a:t> </a:t>
            </a:r>
            <a:r>
              <a:rPr lang="en-US" sz="3600" dirty="0" err="1" smtClean="0"/>
              <a:t>bantalan</a:t>
            </a:r>
            <a:r>
              <a:rPr lang="en-US" sz="3600" dirty="0" smtClean="0"/>
              <a:t> </a:t>
            </a:r>
            <a:r>
              <a:rPr lang="en-US" sz="3600" dirty="0" err="1" smtClean="0"/>
              <a:t>gelinding</a:t>
            </a:r>
            <a:r>
              <a:rPr lang="en-US" sz="3600" dirty="0" smtClean="0"/>
              <a:t> yang </a:t>
            </a:r>
            <a:r>
              <a:rPr lang="en-US" sz="3600" dirty="0" err="1" smtClean="0"/>
              <a:t>disederhanakan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</TotalTime>
  <Words>308</Words>
  <Application>Microsoft Office PowerPoint</Application>
  <PresentationFormat>On-screen Show (4:3)</PresentationFormat>
  <Paragraphs>42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Concourse</vt:lpstr>
      <vt:lpstr>Photo Editor Photo</vt:lpstr>
      <vt:lpstr>GAMBAR BANTALAN GELINDING YANG DISEDERHANAKAN</vt:lpstr>
      <vt:lpstr>The factor effecting the performance of rolling element bearings</vt:lpstr>
      <vt:lpstr>PENDAHULUAN</vt:lpstr>
      <vt:lpstr>Slide 4</vt:lpstr>
      <vt:lpstr>ACBB Explorer – improvements overview</vt:lpstr>
      <vt:lpstr>Explorer improvements (cont´d)</vt:lpstr>
      <vt:lpstr>Twin Screw Compressor Oil flooded air compressor</vt:lpstr>
      <vt:lpstr>Centrifugal process pump</vt:lpstr>
      <vt:lpstr>Cara umum untuk gambar bantalan gelinding yang disederhanakan.</vt:lpstr>
      <vt:lpstr>Contoh gambar bagan</vt:lpstr>
      <vt:lpstr>Cara memberi nomor bantalan</vt:lpstr>
      <vt:lpstr>Gambar bantalan yang disederhanakan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Sarjiyana</dc:creator>
  <cp:lastModifiedBy>Sarjiyana</cp:lastModifiedBy>
  <cp:revision>17</cp:revision>
  <dcterms:created xsi:type="dcterms:W3CDTF">2011-01-15T02:41:47Z</dcterms:created>
  <dcterms:modified xsi:type="dcterms:W3CDTF">2011-12-11T16:48:34Z</dcterms:modified>
</cp:coreProperties>
</file>