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81D5-79D2-462F-8EEE-5FB94E599121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1BCB3-5DBB-4818-A4C8-86D885A8DB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81D5-79D2-462F-8EEE-5FB94E599121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1BCB3-5DBB-4818-A4C8-86D885A8D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81D5-79D2-462F-8EEE-5FB94E599121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1BCB3-5DBB-4818-A4C8-86D885A8D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81D5-79D2-462F-8EEE-5FB94E599121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1BCB3-5DBB-4818-A4C8-86D885A8D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81D5-79D2-462F-8EEE-5FB94E599121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1BCB3-5DBB-4818-A4C8-86D885A8DB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81D5-79D2-462F-8EEE-5FB94E599121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1BCB3-5DBB-4818-A4C8-86D885A8D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81D5-79D2-462F-8EEE-5FB94E599121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1BCB3-5DBB-4818-A4C8-86D885A8D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81D5-79D2-462F-8EEE-5FB94E599121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1BCB3-5DBB-4818-A4C8-86D885A8D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81D5-79D2-462F-8EEE-5FB94E599121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1BCB3-5DBB-4818-A4C8-86D885A8DB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81D5-79D2-462F-8EEE-5FB94E599121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1BCB3-5DBB-4818-A4C8-86D885A8D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81D5-79D2-462F-8EEE-5FB94E599121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1BCB3-5DBB-4818-A4C8-86D885A8DB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CD281D5-79D2-462F-8EEE-5FB94E599121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241BCB3-5DBB-4818-A4C8-86D885A8DB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200400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PENGELASAN BAJA KARBON DAN PADUAN RENDAH DENGAN SMAW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743200"/>
            <a:ext cx="7406640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>
            <a:normAutofit/>
          </a:bodyPr>
          <a:lstStyle/>
          <a:p>
            <a:pPr marL="288925" lvl="0" indent="-282575" algn="just"/>
            <a:r>
              <a:rPr lang="en-US" sz="2400" i="1" dirty="0" err="1" smtClean="0"/>
              <a:t>Electroda</a:t>
            </a:r>
            <a:r>
              <a:rPr lang="en-US" sz="2400" i="1" dirty="0" smtClean="0"/>
              <a:t> E70XX (</a:t>
            </a:r>
            <a:r>
              <a:rPr lang="en-US" sz="2400" i="1" dirty="0" err="1" smtClean="0"/>
              <a:t>kekuatan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tarik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logam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las</a:t>
            </a:r>
            <a:r>
              <a:rPr lang="en-US" sz="2400" i="1" dirty="0" smtClean="0"/>
              <a:t> 70 </a:t>
            </a:r>
            <a:r>
              <a:rPr lang="en-US" sz="2400" i="1" dirty="0" err="1" smtClean="0"/>
              <a:t>ksi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atau</a:t>
            </a:r>
            <a:r>
              <a:rPr lang="en-US" sz="2400" i="1" dirty="0" smtClean="0"/>
              <a:t> 485 </a:t>
            </a:r>
            <a:r>
              <a:rPr lang="en-US" sz="2400" i="1" dirty="0" err="1" smtClean="0"/>
              <a:t>MPa</a:t>
            </a:r>
            <a:r>
              <a:rPr lang="en-US" sz="2400" i="1" dirty="0" smtClean="0"/>
              <a:t>)</a:t>
            </a:r>
            <a:endParaRPr lang="en-US" sz="2400" dirty="0" smtClean="0"/>
          </a:p>
          <a:p>
            <a:pPr marL="282575" indent="-282575" algn="just"/>
            <a:r>
              <a:rPr lang="en-US" sz="2400" dirty="0" err="1" smtClean="0"/>
              <a:t>Elektroda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cocok</a:t>
            </a:r>
            <a:r>
              <a:rPr lang="en-US" sz="2400" dirty="0" smtClean="0"/>
              <a:t> </a:t>
            </a:r>
            <a:r>
              <a:rPr lang="en-US" sz="2400" dirty="0" err="1" smtClean="0"/>
              <a:t>dipakai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mengelas</a:t>
            </a:r>
            <a:r>
              <a:rPr lang="en-US" sz="2400" dirty="0" smtClean="0"/>
              <a:t> </a:t>
            </a:r>
            <a:r>
              <a:rPr lang="en-US" sz="2400" dirty="0" err="1" smtClean="0"/>
              <a:t>baja-baja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selang</a:t>
            </a:r>
            <a:r>
              <a:rPr lang="en-US" sz="2400" dirty="0" smtClean="0"/>
              <a:t> </a:t>
            </a:r>
            <a:r>
              <a:rPr lang="en-US" sz="2400" dirty="0" err="1" smtClean="0"/>
              <a:t>kekuatan</a:t>
            </a:r>
            <a:r>
              <a:rPr lang="en-US" sz="2400" dirty="0" smtClean="0"/>
              <a:t> </a:t>
            </a:r>
            <a:r>
              <a:rPr lang="en-US" sz="2400" dirty="0" err="1" smtClean="0"/>
              <a:t>tariknya</a:t>
            </a:r>
            <a:r>
              <a:rPr lang="en-US" sz="2400" dirty="0" smtClean="0"/>
              <a:t> </a:t>
            </a:r>
            <a:r>
              <a:rPr lang="en-US" sz="2400" dirty="0" err="1" smtClean="0"/>
              <a:t>cukup</a:t>
            </a:r>
            <a:r>
              <a:rPr lang="en-US" sz="2400" dirty="0" smtClean="0"/>
              <a:t> </a:t>
            </a:r>
            <a:r>
              <a:rPr lang="en-US" sz="2400" dirty="0" err="1" smtClean="0"/>
              <a:t>lebar</a:t>
            </a:r>
            <a:r>
              <a:rPr lang="en-US" sz="2400" dirty="0" smtClean="0"/>
              <a:t> (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dikatakan</a:t>
            </a:r>
            <a:r>
              <a:rPr lang="en-US" sz="2400" dirty="0" smtClean="0"/>
              <a:t> </a:t>
            </a:r>
            <a:r>
              <a:rPr lang="en-US" sz="2400" dirty="0" err="1" smtClean="0"/>
              <a:t>aplikasinya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luas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seri</a:t>
            </a:r>
            <a:r>
              <a:rPr lang="en-US" sz="2400" dirty="0" smtClean="0"/>
              <a:t> E60XX). </a:t>
            </a:r>
            <a:r>
              <a:rPr lang="en-US" sz="2400" dirty="0" err="1" smtClean="0"/>
              <a:t>Tipe-tipe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E7015, E7016, E7018, </a:t>
            </a:r>
            <a:r>
              <a:rPr lang="en-US" sz="2400" dirty="0" err="1" smtClean="0"/>
              <a:t>dan</a:t>
            </a:r>
            <a:r>
              <a:rPr lang="en-US" sz="2400" dirty="0" smtClean="0"/>
              <a:t> E7048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elektroda</a:t>
            </a:r>
            <a:r>
              <a:rPr lang="en-US" sz="2400" dirty="0" smtClean="0"/>
              <a:t> </a:t>
            </a:r>
            <a:r>
              <a:rPr lang="en-US" sz="2400" dirty="0" err="1" smtClean="0"/>
              <a:t>pelindung</a:t>
            </a:r>
            <a:r>
              <a:rPr lang="en-US" sz="2400" dirty="0" smtClean="0"/>
              <a:t> </a:t>
            </a:r>
            <a:r>
              <a:rPr lang="en-US" sz="2400" dirty="0" err="1" smtClean="0"/>
              <a:t>berhidrogen</a:t>
            </a:r>
            <a:r>
              <a:rPr lang="en-US" sz="2400" dirty="0" smtClean="0"/>
              <a:t> </a:t>
            </a:r>
            <a:r>
              <a:rPr lang="en-US" sz="2400" dirty="0" err="1" smtClean="0"/>
              <a:t>rendah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situasi</a:t>
            </a:r>
            <a:r>
              <a:rPr lang="en-US" sz="2400" dirty="0" smtClean="0"/>
              <a:t>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retak</a:t>
            </a:r>
            <a:r>
              <a:rPr lang="en-US" sz="2400" dirty="0" smtClean="0"/>
              <a:t> </a:t>
            </a:r>
            <a:r>
              <a:rPr lang="en-US" sz="2400" dirty="0" err="1" smtClean="0"/>
              <a:t>akibat</a:t>
            </a:r>
            <a:r>
              <a:rPr lang="en-US" sz="2400" dirty="0" smtClean="0"/>
              <a:t> </a:t>
            </a:r>
            <a:r>
              <a:rPr lang="en-US" sz="2400" dirty="0" err="1" smtClean="0"/>
              <a:t>hidrogen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200" b="1" dirty="0" err="1"/>
              <a:t>Klasifikasi</a:t>
            </a:r>
            <a:r>
              <a:rPr lang="en-US" sz="3200" b="1" dirty="0"/>
              <a:t> </a:t>
            </a:r>
            <a:r>
              <a:rPr lang="en-US" sz="3200" b="1" dirty="0" err="1"/>
              <a:t>Menurut</a:t>
            </a:r>
            <a:r>
              <a:rPr lang="en-US" sz="3200" b="1" dirty="0"/>
              <a:t> </a:t>
            </a:r>
            <a:r>
              <a:rPr lang="en-US" sz="3200" b="1" dirty="0" err="1"/>
              <a:t>Sifat-Sifat</a:t>
            </a:r>
            <a:r>
              <a:rPr lang="en-US" sz="3200" b="1" dirty="0"/>
              <a:t> </a:t>
            </a:r>
            <a:r>
              <a:rPr lang="en-US" sz="3200" b="1" dirty="0" err="1" smtClean="0"/>
              <a:t>Elektrode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>
            <a:normAutofit/>
          </a:bodyPr>
          <a:lstStyle/>
          <a:p>
            <a:pPr marL="120650" indent="0" algn="just">
              <a:buNone/>
            </a:pP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spesifik</a:t>
            </a:r>
            <a:r>
              <a:rPr lang="en-US" sz="2400" dirty="0" smtClean="0"/>
              <a:t>,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aplikasi</a:t>
            </a:r>
            <a:r>
              <a:rPr lang="en-US" sz="2400" dirty="0" smtClean="0"/>
              <a:t> </a:t>
            </a:r>
            <a:r>
              <a:rPr lang="en-US" sz="2400" dirty="0" err="1" smtClean="0"/>
              <a:t>las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SMAW, </a:t>
            </a:r>
            <a:r>
              <a:rPr lang="en-US" sz="2400" dirty="0" err="1" smtClean="0"/>
              <a:t>elektroda</a:t>
            </a:r>
            <a:r>
              <a:rPr lang="en-US" sz="2400" dirty="0" smtClean="0"/>
              <a:t> </a:t>
            </a:r>
            <a:r>
              <a:rPr lang="en-US" sz="2400" dirty="0" err="1" smtClean="0"/>
              <a:t>digolongkan</a:t>
            </a:r>
            <a:r>
              <a:rPr lang="en-US" sz="2400" dirty="0" smtClean="0"/>
              <a:t> </a:t>
            </a:r>
            <a:r>
              <a:rPr lang="en-US" sz="2400" dirty="0" err="1" smtClean="0"/>
              <a:t>sifat-sifat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pPr algn="just"/>
            <a:endParaRPr lang="en-US" sz="2400" dirty="0" smtClean="0"/>
          </a:p>
          <a:p>
            <a:pPr lvl="0" algn="just"/>
            <a:r>
              <a:rPr lang="en-US" sz="2400" i="1" dirty="0" smtClean="0"/>
              <a:t>Fast-Fill Electrodes</a:t>
            </a:r>
            <a:endParaRPr lang="en-US" sz="2400" dirty="0" smtClean="0"/>
          </a:p>
          <a:p>
            <a:pPr lvl="0" algn="just"/>
            <a:r>
              <a:rPr lang="en-US" sz="2400" i="1" dirty="0" smtClean="0"/>
              <a:t>Fast-Freeze Electrodes</a:t>
            </a:r>
            <a:endParaRPr lang="en-US" sz="2400" dirty="0" smtClean="0"/>
          </a:p>
          <a:p>
            <a:pPr lvl="0" algn="just"/>
            <a:r>
              <a:rPr lang="en-US" sz="2400" i="1" dirty="0" smtClean="0"/>
              <a:t>Fill-Freeze Electrodes</a:t>
            </a:r>
            <a:endParaRPr lang="en-US" sz="2400" dirty="0" smtClean="0"/>
          </a:p>
          <a:p>
            <a:pPr lvl="0" algn="just"/>
            <a:r>
              <a:rPr lang="en-US" sz="2400" i="1" dirty="0" smtClean="0"/>
              <a:t>Low-Hydrogen Electrodes</a:t>
            </a:r>
            <a:endParaRPr lang="en-US" sz="2400" dirty="0" smtClean="0"/>
          </a:p>
          <a:p>
            <a:pPr algn="just"/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7943088" cy="5486400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en-US" sz="2200" i="1" dirty="0" smtClean="0"/>
              <a:t>Fast-Fill Electrodes</a:t>
            </a:r>
            <a:endParaRPr lang="en-US" sz="2200" dirty="0" smtClean="0"/>
          </a:p>
          <a:p>
            <a:pPr algn="just">
              <a:spcBef>
                <a:spcPts val="0"/>
              </a:spcBef>
            </a:pP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jenis</a:t>
            </a:r>
            <a:r>
              <a:rPr lang="en-US" sz="2200" dirty="0" smtClean="0"/>
              <a:t> </a:t>
            </a:r>
            <a:r>
              <a:rPr lang="en-US" sz="2200" dirty="0" err="1" smtClean="0"/>
              <a:t>elektroda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pendepositan</a:t>
            </a:r>
            <a:r>
              <a:rPr lang="en-US" sz="2200" dirty="0" smtClean="0"/>
              <a:t> </a:t>
            </a:r>
            <a:r>
              <a:rPr lang="en-US" sz="2200" dirty="0" err="1" smtClean="0"/>
              <a:t>cepat</a:t>
            </a:r>
            <a:r>
              <a:rPr lang="en-US" sz="2200" dirty="0" smtClean="0"/>
              <a:t>, </a:t>
            </a:r>
            <a:r>
              <a:rPr lang="en-US" sz="2200" dirty="0" err="1" smtClean="0"/>
              <a:t>pembekuan</a:t>
            </a:r>
            <a:r>
              <a:rPr lang="en-US" sz="2200" dirty="0" smtClean="0"/>
              <a:t> </a:t>
            </a:r>
            <a:r>
              <a:rPr lang="en-US" sz="2200" dirty="0" err="1" smtClean="0"/>
              <a:t>lasan</a:t>
            </a:r>
            <a:r>
              <a:rPr lang="en-US" sz="2200" dirty="0" smtClean="0"/>
              <a:t> </a:t>
            </a:r>
            <a:r>
              <a:rPr lang="en-US" sz="2200" dirty="0" err="1" smtClean="0"/>
              <a:t>agak</a:t>
            </a:r>
            <a:r>
              <a:rPr lang="en-US" sz="2200" dirty="0" smtClean="0"/>
              <a:t> </a:t>
            </a:r>
            <a:r>
              <a:rPr lang="en-US" sz="2200" dirty="0" err="1" smtClean="0"/>
              <a:t>lambat</a:t>
            </a:r>
            <a:r>
              <a:rPr lang="en-US" sz="2200" dirty="0" smtClean="0"/>
              <a:t> </a:t>
            </a:r>
            <a:r>
              <a:rPr lang="en-US" sz="2200" dirty="0" err="1" smtClean="0"/>
              <a:t>sehingga</a:t>
            </a:r>
            <a:r>
              <a:rPr lang="en-US" sz="2200" dirty="0" smtClean="0"/>
              <a:t> </a:t>
            </a:r>
            <a:r>
              <a:rPr lang="en-US" sz="2200" dirty="0" err="1" smtClean="0"/>
              <a:t>sesuai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pengelasan</a:t>
            </a:r>
            <a:r>
              <a:rPr lang="en-US" sz="2200" dirty="0" smtClean="0"/>
              <a:t> flat. </a:t>
            </a:r>
            <a:r>
              <a:rPr lang="en-US" sz="2200" dirty="0" err="1" smtClean="0"/>
              <a:t>Penetrasi</a:t>
            </a:r>
            <a:r>
              <a:rPr lang="en-US" sz="2200" dirty="0" smtClean="0"/>
              <a:t> </a:t>
            </a:r>
            <a:r>
              <a:rPr lang="en-US" sz="2200" dirty="0" err="1" smtClean="0"/>
              <a:t>dangkal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minimum admixture</a:t>
            </a:r>
          </a:p>
          <a:p>
            <a:pPr lvl="0" algn="just">
              <a:spcBef>
                <a:spcPts val="0"/>
              </a:spcBef>
            </a:pP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pengelasan</a:t>
            </a:r>
            <a:r>
              <a:rPr lang="en-US" sz="2200" dirty="0" smtClean="0"/>
              <a:t> </a:t>
            </a:r>
            <a:r>
              <a:rPr lang="en-US" sz="2200" dirty="0" err="1" smtClean="0"/>
              <a:t>pelat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tebal</a:t>
            </a:r>
            <a:r>
              <a:rPr lang="en-US" sz="2200" dirty="0" smtClean="0"/>
              <a:t> ≥3/16</a:t>
            </a:r>
          </a:p>
          <a:p>
            <a:pPr lvl="0" algn="just">
              <a:spcBef>
                <a:spcPts val="0"/>
              </a:spcBef>
            </a:pPr>
            <a:r>
              <a:rPr lang="en-US" sz="2200" dirty="0" err="1" smtClean="0"/>
              <a:t>Untuk</a:t>
            </a:r>
            <a:r>
              <a:rPr lang="en-US" sz="2200" dirty="0" smtClean="0"/>
              <a:t> flat fillet, </a:t>
            </a:r>
            <a:r>
              <a:rPr lang="en-US" sz="2200" dirty="0" err="1" smtClean="0"/>
              <a:t>horizontale</a:t>
            </a:r>
            <a:r>
              <a:rPr lang="en-US" sz="2200" dirty="0" smtClean="0"/>
              <a:t> fillet, lap </a:t>
            </a:r>
            <a:r>
              <a:rPr lang="en-US" sz="2200" dirty="0" err="1" smtClean="0"/>
              <a:t>dan</a:t>
            </a:r>
            <a:r>
              <a:rPr lang="en-US" sz="2200" dirty="0" smtClean="0"/>
              <a:t> deep grove butt weld</a:t>
            </a:r>
          </a:p>
          <a:p>
            <a:pPr lvl="0" algn="just">
              <a:spcBef>
                <a:spcPts val="0"/>
              </a:spcBef>
            </a:pP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pengelasan</a:t>
            </a:r>
            <a:r>
              <a:rPr lang="en-US" sz="2200" dirty="0" smtClean="0"/>
              <a:t> medium carbon steel yang </a:t>
            </a:r>
            <a:r>
              <a:rPr lang="en-US" sz="2200" dirty="0" err="1" smtClean="0"/>
              <a:t>sensitif</a:t>
            </a:r>
            <a:r>
              <a:rPr lang="en-US" sz="2200" dirty="0" smtClean="0"/>
              <a:t> </a:t>
            </a:r>
            <a:r>
              <a:rPr lang="en-US" sz="2200" dirty="0" err="1" smtClean="0"/>
              <a:t>terhadap</a:t>
            </a:r>
            <a:r>
              <a:rPr lang="en-US" sz="2200" dirty="0" smtClean="0"/>
              <a:t> </a:t>
            </a:r>
            <a:r>
              <a:rPr lang="en-US" sz="2200" dirty="0" err="1" smtClean="0"/>
              <a:t>keretakan</a:t>
            </a:r>
            <a:r>
              <a:rPr lang="en-US" sz="2200" dirty="0" smtClean="0"/>
              <a:t>.</a:t>
            </a:r>
          </a:p>
          <a:p>
            <a:pPr algn="just">
              <a:spcBef>
                <a:spcPts val="0"/>
              </a:spcBef>
            </a:pPr>
            <a:r>
              <a:rPr lang="en-US" sz="2200" dirty="0" err="1" smtClean="0"/>
              <a:t>Bila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menggunakan</a:t>
            </a:r>
            <a:r>
              <a:rPr lang="en-US" sz="2200" dirty="0" smtClean="0"/>
              <a:t> </a:t>
            </a:r>
            <a:r>
              <a:rPr lang="en-US" sz="2200" dirty="0" err="1" smtClean="0"/>
              <a:t>elektroda</a:t>
            </a:r>
            <a:r>
              <a:rPr lang="en-US" sz="2200" dirty="0" smtClean="0"/>
              <a:t> low hydrogen </a:t>
            </a:r>
            <a:r>
              <a:rPr lang="en-US" sz="2200" dirty="0" err="1" smtClean="0"/>
              <a:t>masa</a:t>
            </a:r>
            <a:r>
              <a:rPr lang="en-US" sz="2200" dirty="0" smtClean="0"/>
              <a:t> </a:t>
            </a:r>
            <a:r>
              <a:rPr lang="en-US" sz="2200" dirty="0" err="1" smtClean="0"/>
              <a:t>harus</a:t>
            </a:r>
            <a:r>
              <a:rPr lang="en-US" sz="2200" dirty="0" smtClean="0"/>
              <a:t> </a:t>
            </a:r>
            <a:r>
              <a:rPr lang="en-US" sz="2200" dirty="0" err="1" smtClean="0"/>
              <a:t>dilakukan</a:t>
            </a:r>
            <a:r>
              <a:rPr lang="en-US" sz="2200" dirty="0" smtClean="0"/>
              <a:t> pre heat. </a:t>
            </a:r>
            <a:r>
              <a:rPr lang="en-US" sz="2200" dirty="0" err="1" smtClean="0"/>
              <a:t>Jenis</a:t>
            </a:r>
            <a:r>
              <a:rPr lang="en-US" sz="2200" dirty="0" smtClean="0"/>
              <a:t> </a:t>
            </a:r>
            <a:r>
              <a:rPr lang="en-US" sz="2200" dirty="0" err="1" smtClean="0"/>
              <a:t>elektroda</a:t>
            </a:r>
            <a:r>
              <a:rPr lang="en-US" sz="2200" dirty="0" smtClean="0"/>
              <a:t> </a:t>
            </a:r>
            <a:r>
              <a:rPr lang="en-US" sz="2200" dirty="0" err="1" smtClean="0"/>
              <a:t>ini</a:t>
            </a:r>
            <a:r>
              <a:rPr lang="en-US" sz="2200" dirty="0" smtClean="0"/>
              <a:t> </a:t>
            </a:r>
            <a:r>
              <a:rPr lang="en-US" sz="2200" dirty="0" err="1" smtClean="0"/>
              <a:t>mengandung</a:t>
            </a:r>
            <a:r>
              <a:rPr lang="en-US" sz="2200" dirty="0" smtClean="0"/>
              <a:t> 50% iron powder. </a:t>
            </a:r>
            <a:r>
              <a:rPr lang="en-US" sz="2200" dirty="0" err="1" smtClean="0"/>
              <a:t>Arus</a:t>
            </a:r>
            <a:r>
              <a:rPr lang="en-US" sz="2200" dirty="0" smtClean="0"/>
              <a:t> </a:t>
            </a:r>
            <a:r>
              <a:rPr lang="en-US" sz="2200" dirty="0" err="1" smtClean="0"/>
              <a:t>pengelasan</a:t>
            </a:r>
            <a:r>
              <a:rPr lang="en-US" sz="2200" dirty="0" smtClean="0"/>
              <a:t>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besar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elektroda</a:t>
            </a:r>
            <a:r>
              <a:rPr lang="en-US" sz="2200" dirty="0" smtClean="0"/>
              <a:t> </a:t>
            </a:r>
            <a:r>
              <a:rPr lang="en-US" sz="2200" dirty="0" err="1" smtClean="0"/>
              <a:t>jenis</a:t>
            </a:r>
            <a:r>
              <a:rPr lang="en-US" sz="2200" dirty="0" smtClean="0"/>
              <a:t> lain. </a:t>
            </a:r>
          </a:p>
          <a:p>
            <a:pPr algn="just">
              <a:spcBef>
                <a:spcPts val="0"/>
              </a:spcBef>
            </a:pPr>
            <a:r>
              <a:rPr lang="en-US" sz="2200" dirty="0" err="1" smtClean="0"/>
              <a:t>Contoh</a:t>
            </a:r>
            <a:r>
              <a:rPr lang="en-US" sz="2200" dirty="0" smtClean="0"/>
              <a:t> : Fast Fill Electrodes</a:t>
            </a:r>
          </a:p>
          <a:p>
            <a:pPr algn="just">
              <a:spcBef>
                <a:spcPts val="0"/>
              </a:spcBef>
            </a:pPr>
            <a:r>
              <a:rPr lang="en-US" sz="2200" dirty="0" smtClean="0"/>
              <a:t>E7024; E6027; E7020; A1; E7024</a:t>
            </a:r>
          </a:p>
          <a:p>
            <a:pPr algn="just"/>
            <a:endParaRPr lang="en-US" sz="2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en-US" sz="2200" dirty="0" err="1" smtClean="0"/>
              <a:t>Bila</a:t>
            </a:r>
            <a:r>
              <a:rPr lang="en-US" sz="2200" dirty="0" smtClean="0"/>
              <a:t> </a:t>
            </a:r>
            <a:r>
              <a:rPr lang="en-US" sz="2200" dirty="0" err="1" smtClean="0"/>
              <a:t>menggunakan</a:t>
            </a:r>
            <a:r>
              <a:rPr lang="en-US" sz="2200" dirty="0" smtClean="0"/>
              <a:t> AC </a:t>
            </a:r>
            <a:r>
              <a:rPr lang="en-US" sz="2200" dirty="0" err="1" smtClean="0"/>
              <a:t>kecepatan</a:t>
            </a:r>
            <a:r>
              <a:rPr lang="en-US" sz="2200" dirty="0" smtClean="0"/>
              <a:t> </a:t>
            </a:r>
            <a:r>
              <a:rPr lang="en-US" sz="2200" dirty="0" err="1" smtClean="0"/>
              <a:t>tinggi</a:t>
            </a:r>
            <a:r>
              <a:rPr lang="en-US" sz="2200" dirty="0" smtClean="0"/>
              <a:t> </a:t>
            </a:r>
            <a:r>
              <a:rPr lang="en-US" sz="2200" dirty="0" err="1" smtClean="0"/>
              <a:t>menggunakan</a:t>
            </a:r>
            <a:r>
              <a:rPr lang="en-US" sz="2200" dirty="0" smtClean="0"/>
              <a:t> DCEP </a:t>
            </a:r>
            <a:r>
              <a:rPr lang="en-US" sz="2200" dirty="0" err="1" smtClean="0"/>
              <a:t>cenderung</a:t>
            </a:r>
            <a:r>
              <a:rPr lang="en-US" sz="2200" dirty="0" smtClean="0"/>
              <a:t> </a:t>
            </a:r>
            <a:r>
              <a:rPr lang="en-US" sz="2200" dirty="0" err="1" smtClean="0"/>
              <a:t>terjadi</a:t>
            </a:r>
            <a:r>
              <a:rPr lang="en-US" sz="2200" dirty="0" smtClean="0"/>
              <a:t> arc blow.</a:t>
            </a:r>
          </a:p>
          <a:p>
            <a:pPr algn="just">
              <a:spcBef>
                <a:spcPts val="0"/>
              </a:spcBef>
            </a:pP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pengelasan</a:t>
            </a:r>
            <a:r>
              <a:rPr lang="en-US" sz="2200" dirty="0" smtClean="0"/>
              <a:t> </a:t>
            </a:r>
            <a:r>
              <a:rPr lang="en-US" sz="2200" dirty="0" err="1" smtClean="0"/>
              <a:t>posisi</a:t>
            </a:r>
            <a:r>
              <a:rPr lang="en-US" sz="2200" dirty="0" smtClean="0"/>
              <a:t> flat </a:t>
            </a:r>
            <a:r>
              <a:rPr lang="en-US" sz="2200" dirty="0" err="1" smtClean="0"/>
              <a:t>memakai</a:t>
            </a:r>
            <a:r>
              <a:rPr lang="en-US" sz="2200" dirty="0" smtClean="0"/>
              <a:t> “drag technique” </a:t>
            </a:r>
            <a:r>
              <a:rPr lang="en-US" sz="2200" dirty="0" err="1" smtClean="0"/>
              <a:t>yaitu</a:t>
            </a:r>
            <a:r>
              <a:rPr lang="en-US" sz="2200" dirty="0" smtClean="0"/>
              <a:t> </a:t>
            </a:r>
            <a:r>
              <a:rPr lang="en-US" sz="2200" dirty="0" err="1" smtClean="0"/>
              <a:t>ujung</a:t>
            </a:r>
            <a:r>
              <a:rPr lang="en-US" sz="2200" dirty="0" smtClean="0"/>
              <a:t> </a:t>
            </a:r>
            <a:r>
              <a:rPr lang="en-US" sz="2200" dirty="0" err="1" smtClean="0"/>
              <a:t>elektroda</a:t>
            </a:r>
            <a:r>
              <a:rPr lang="en-US" sz="2200" dirty="0" smtClean="0"/>
              <a:t> </a:t>
            </a:r>
            <a:r>
              <a:rPr lang="en-US" sz="2200" dirty="0" err="1" smtClean="0"/>
              <a:t>menempel</a:t>
            </a:r>
            <a:r>
              <a:rPr lang="en-US" sz="2200" dirty="0" smtClean="0"/>
              <a:t> </a:t>
            </a:r>
            <a:r>
              <a:rPr lang="en-US" sz="2200" dirty="0" err="1" smtClean="0"/>
              <a:t>ringan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base metal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sudut</a:t>
            </a:r>
            <a:r>
              <a:rPr lang="en-US" sz="2200" dirty="0" smtClean="0"/>
              <a:t> 10-30</a:t>
            </a:r>
            <a:r>
              <a:rPr lang="en-US" sz="2200" baseline="30000" dirty="0" smtClean="0"/>
              <a:t>o</a:t>
            </a:r>
            <a:r>
              <a:rPr lang="en-US" sz="2200" dirty="0" smtClean="0"/>
              <a:t> </a:t>
            </a:r>
            <a:r>
              <a:rPr lang="en-US" sz="2200" dirty="0" err="1" smtClean="0"/>
              <a:t>terhadap</a:t>
            </a:r>
            <a:r>
              <a:rPr lang="en-US" sz="2200" dirty="0" smtClean="0"/>
              <a:t> </a:t>
            </a:r>
            <a:r>
              <a:rPr lang="en-US" sz="2200" dirty="0" err="1" smtClean="0"/>
              <a:t>vertikal</a:t>
            </a:r>
            <a:r>
              <a:rPr lang="en-US" sz="2200" dirty="0" smtClean="0"/>
              <a:t> </a:t>
            </a:r>
            <a:r>
              <a:rPr lang="en-US" sz="2200" dirty="0" err="1" smtClean="0"/>
              <a:t>bergerak</a:t>
            </a:r>
            <a:r>
              <a:rPr lang="en-US" sz="2200" dirty="0" smtClean="0"/>
              <a:t> </a:t>
            </a:r>
            <a:r>
              <a:rPr lang="en-US" sz="2200" dirty="0" err="1" smtClean="0"/>
              <a:t>sesuai</a:t>
            </a:r>
            <a:r>
              <a:rPr lang="en-US" sz="2200" dirty="0" smtClean="0"/>
              <a:t> </a:t>
            </a:r>
            <a:r>
              <a:rPr lang="en-US" sz="2200" dirty="0" err="1" smtClean="0"/>
              <a:t>arah</a:t>
            </a:r>
            <a:r>
              <a:rPr lang="en-US" sz="2200" dirty="0" smtClean="0"/>
              <a:t> </a:t>
            </a:r>
            <a:r>
              <a:rPr lang="en-US" sz="2200" dirty="0" err="1" smtClean="0"/>
              <a:t>pengelasan</a:t>
            </a:r>
            <a:r>
              <a:rPr lang="en-US" sz="2200" dirty="0" smtClean="0"/>
              <a:t>.</a:t>
            </a:r>
          </a:p>
          <a:p>
            <a:pPr algn="just">
              <a:spcBef>
                <a:spcPts val="0"/>
              </a:spcBef>
            </a:pP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produk</a:t>
            </a:r>
            <a:r>
              <a:rPr lang="en-US" sz="2200" dirty="0" smtClean="0"/>
              <a:t> </a:t>
            </a:r>
            <a:r>
              <a:rPr lang="en-US" sz="2200" dirty="0" err="1" smtClean="0"/>
              <a:t>comersial</a:t>
            </a:r>
            <a:r>
              <a:rPr lang="en-US" sz="2200" dirty="0" smtClean="0"/>
              <a:t> quality </a:t>
            </a:r>
            <a:r>
              <a:rPr lang="en-US" sz="2200" dirty="0" err="1" smtClean="0"/>
              <a:t>gunakan</a:t>
            </a:r>
            <a:r>
              <a:rPr lang="en-US" sz="2200" dirty="0" smtClean="0"/>
              <a:t> </a:t>
            </a:r>
            <a:r>
              <a:rPr lang="en-US" sz="2200" dirty="0" err="1" smtClean="0"/>
              <a:t>arus</a:t>
            </a:r>
            <a:r>
              <a:rPr lang="en-US" sz="2200" dirty="0" smtClean="0"/>
              <a:t> center range +5-10 Ampere,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X-ray quality </a:t>
            </a:r>
            <a:r>
              <a:rPr lang="en-US" sz="2200" dirty="0" err="1" smtClean="0"/>
              <a:t>gunakan</a:t>
            </a:r>
            <a:r>
              <a:rPr lang="en-US" sz="2200" dirty="0" smtClean="0"/>
              <a:t> </a:t>
            </a:r>
            <a:r>
              <a:rPr lang="en-US" sz="2200" dirty="0" err="1" smtClean="0"/>
              <a:t>arus</a:t>
            </a:r>
            <a:r>
              <a:rPr lang="en-US" sz="2200" dirty="0" smtClean="0"/>
              <a:t> ≤ center range.</a:t>
            </a:r>
          </a:p>
          <a:p>
            <a:pPr algn="just">
              <a:spcBef>
                <a:spcPts val="0"/>
              </a:spcBef>
            </a:pPr>
            <a:r>
              <a:rPr lang="en-US" sz="2200" dirty="0" err="1" smtClean="0"/>
              <a:t>Pengelasan</a:t>
            </a:r>
            <a:r>
              <a:rPr lang="en-US" sz="2200" dirty="0" smtClean="0"/>
              <a:t> horizontal fillet </a:t>
            </a:r>
            <a:r>
              <a:rPr lang="en-US" sz="2200" dirty="0" err="1" smtClean="0"/>
              <a:t>electroda</a:t>
            </a:r>
            <a:r>
              <a:rPr lang="en-US" sz="2200" dirty="0" smtClean="0"/>
              <a:t> </a:t>
            </a:r>
            <a:r>
              <a:rPr lang="en-US" sz="2200" dirty="0" err="1" smtClean="0"/>
              <a:t>membentuk</a:t>
            </a:r>
            <a:r>
              <a:rPr lang="en-US" sz="2200" dirty="0" smtClean="0"/>
              <a:t> </a:t>
            </a:r>
            <a:r>
              <a:rPr lang="en-US" sz="2200" dirty="0" err="1" smtClean="0"/>
              <a:t>posisi</a:t>
            </a:r>
            <a:r>
              <a:rPr lang="en-US" sz="2200" dirty="0" smtClean="0"/>
              <a:t> </a:t>
            </a:r>
            <a:r>
              <a:rPr lang="en-US" sz="2200" dirty="0" err="1" smtClean="0"/>
              <a:t>sudut</a:t>
            </a:r>
            <a:r>
              <a:rPr lang="en-US" sz="2200" dirty="0" smtClean="0"/>
              <a:t> 45</a:t>
            </a:r>
            <a:r>
              <a:rPr lang="en-US" sz="2200" baseline="30000" dirty="0" smtClean="0"/>
              <a:t>o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drag technique.</a:t>
            </a:r>
          </a:p>
          <a:p>
            <a:pPr algn="just"/>
            <a:endParaRPr lang="en-US" sz="2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sz="2200" i="1" dirty="0" smtClean="0"/>
              <a:t>Fast-Freeze Electrodes</a:t>
            </a:r>
            <a:endParaRPr lang="en-US" sz="2200" dirty="0" smtClean="0"/>
          </a:p>
          <a:p>
            <a:pPr algn="just"/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jenis</a:t>
            </a:r>
            <a:r>
              <a:rPr lang="en-US" sz="2200" dirty="0" smtClean="0"/>
              <a:t> </a:t>
            </a:r>
            <a:r>
              <a:rPr lang="en-US" sz="2200" dirty="0" err="1" smtClean="0"/>
              <a:t>electroda</a:t>
            </a:r>
            <a:r>
              <a:rPr lang="en-US" sz="2200" dirty="0" smtClean="0"/>
              <a:t> </a:t>
            </a:r>
            <a:r>
              <a:rPr lang="en-US" sz="2200" dirty="0" err="1" smtClean="0"/>
              <a:t>pembekuan</a:t>
            </a:r>
            <a:r>
              <a:rPr lang="en-US" sz="2200" dirty="0" smtClean="0"/>
              <a:t> </a:t>
            </a:r>
            <a:r>
              <a:rPr lang="en-US" sz="2200" dirty="0" err="1" smtClean="0"/>
              <a:t>cepat</a:t>
            </a:r>
            <a:r>
              <a:rPr lang="en-US" sz="2200" dirty="0" smtClean="0"/>
              <a:t>, </a:t>
            </a:r>
            <a:r>
              <a:rPr lang="en-US" sz="2200" dirty="0" err="1" smtClean="0"/>
              <a:t>digunakan</a:t>
            </a:r>
            <a:r>
              <a:rPr lang="en-US" sz="2200" dirty="0" smtClean="0"/>
              <a:t> </a:t>
            </a:r>
            <a:r>
              <a:rPr lang="en-US" sz="2200" dirty="0" err="1" smtClean="0"/>
              <a:t>khususnya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posisi</a:t>
            </a:r>
            <a:r>
              <a:rPr lang="en-US" sz="2200" dirty="0" smtClean="0"/>
              <a:t> </a:t>
            </a:r>
            <a:r>
              <a:rPr lang="en-US" sz="2200" dirty="0" err="1" smtClean="0"/>
              <a:t>pengelasan</a:t>
            </a:r>
            <a:r>
              <a:rPr lang="en-US" sz="2200" dirty="0" smtClean="0"/>
              <a:t> </a:t>
            </a:r>
            <a:r>
              <a:rPr lang="en-US" sz="2200" dirty="0" err="1" smtClean="0"/>
              <a:t>seperti</a:t>
            </a:r>
            <a:r>
              <a:rPr lang="en-US" sz="2200" dirty="0" smtClean="0"/>
              <a:t> : </a:t>
            </a:r>
            <a:r>
              <a:rPr lang="en-US" sz="2200" dirty="0" err="1" smtClean="0"/>
              <a:t>vertikal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over head </a:t>
            </a:r>
            <a:r>
              <a:rPr lang="en-US" sz="2200" dirty="0" err="1" smtClean="0"/>
              <a:t>jenis</a:t>
            </a:r>
            <a:r>
              <a:rPr lang="en-US" sz="2200" dirty="0" smtClean="0"/>
              <a:t> </a:t>
            </a:r>
            <a:r>
              <a:rPr lang="en-US" sz="2200" dirty="0" err="1" smtClean="0"/>
              <a:t>ini</a:t>
            </a:r>
            <a:r>
              <a:rPr lang="en-US" sz="2200" dirty="0" smtClean="0"/>
              <a:t> </a:t>
            </a:r>
            <a:r>
              <a:rPr lang="en-US" sz="2200" dirty="0" err="1" smtClean="0"/>
              <a:t>walaupun</a:t>
            </a:r>
            <a:r>
              <a:rPr lang="en-US" sz="2200" dirty="0" smtClean="0"/>
              <a:t> </a:t>
            </a:r>
            <a:r>
              <a:rPr lang="en-US" sz="2200" dirty="0" err="1" smtClean="0"/>
              <a:t>termasuk</a:t>
            </a:r>
            <a:r>
              <a:rPr lang="en-US" sz="2200" dirty="0" smtClean="0"/>
              <a:t> </a:t>
            </a:r>
            <a:r>
              <a:rPr lang="en-US" sz="2200" dirty="0" err="1" smtClean="0"/>
              <a:t>jenis</a:t>
            </a:r>
            <a:r>
              <a:rPr lang="en-US" sz="2200" dirty="0" smtClean="0"/>
              <a:t> </a:t>
            </a:r>
            <a:r>
              <a:rPr lang="en-US" sz="2200" dirty="0" err="1" smtClean="0"/>
              <a:t>pengelasan</a:t>
            </a:r>
            <a:r>
              <a:rPr lang="en-US" sz="2200" dirty="0" smtClean="0"/>
              <a:t> </a:t>
            </a:r>
            <a:r>
              <a:rPr lang="en-US" sz="2200" dirty="0" err="1" smtClean="0"/>
              <a:t>lambat</a:t>
            </a:r>
            <a:r>
              <a:rPr lang="en-US" sz="2200" dirty="0" smtClean="0"/>
              <a:t> </a:t>
            </a:r>
            <a:r>
              <a:rPr lang="en-US" sz="2200" dirty="0" err="1" smtClean="0"/>
              <a:t>tetapi</a:t>
            </a:r>
            <a:r>
              <a:rPr lang="en-US" sz="2200" dirty="0" smtClean="0"/>
              <a:t> </a:t>
            </a:r>
            <a:r>
              <a:rPr lang="en-US" sz="2200" dirty="0" err="1" smtClean="0"/>
              <a:t>menurut</a:t>
            </a:r>
            <a:r>
              <a:rPr lang="en-US" sz="2200" dirty="0" smtClean="0"/>
              <a:t> </a:t>
            </a:r>
            <a:r>
              <a:rPr lang="en-US" sz="2200" dirty="0" err="1" smtClean="0"/>
              <a:t>ketrampilan</a:t>
            </a:r>
            <a:r>
              <a:rPr lang="en-US" sz="2200" dirty="0" smtClean="0"/>
              <a:t> </a:t>
            </a:r>
            <a:r>
              <a:rPr lang="en-US" sz="2200" dirty="0" err="1" smtClean="0"/>
              <a:t>juru</a:t>
            </a:r>
            <a:r>
              <a:rPr lang="en-US" sz="2200" dirty="0" smtClean="0"/>
              <a:t> </a:t>
            </a:r>
            <a:r>
              <a:rPr lang="en-US" sz="2200" dirty="0" err="1" smtClean="0"/>
              <a:t>las</a:t>
            </a:r>
            <a:r>
              <a:rPr lang="en-US" sz="2200" dirty="0" smtClean="0"/>
              <a:t>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tinggi</a:t>
            </a:r>
            <a:r>
              <a:rPr lang="en-US" sz="2200" dirty="0" smtClean="0"/>
              <a:t>.</a:t>
            </a:r>
          </a:p>
          <a:p>
            <a:pPr algn="just"/>
            <a:r>
              <a:rPr lang="en-US" sz="2200" dirty="0" smtClean="0"/>
              <a:t>Fast-Freeze Electrodes </a:t>
            </a:r>
            <a:r>
              <a:rPr lang="en-US" sz="2200" dirty="0" err="1" smtClean="0"/>
              <a:t>menghasilkan</a:t>
            </a:r>
            <a:r>
              <a:rPr lang="en-US" sz="2200" dirty="0" smtClean="0"/>
              <a:t> </a:t>
            </a:r>
            <a:r>
              <a:rPr lang="en-US" sz="2200" dirty="0" err="1" smtClean="0"/>
              <a:t>penetrasi</a:t>
            </a:r>
            <a:r>
              <a:rPr lang="en-US" sz="2200" dirty="0" smtClean="0"/>
              <a:t> </a:t>
            </a:r>
            <a:r>
              <a:rPr lang="en-US" sz="2200" dirty="0" err="1" smtClean="0"/>
              <a:t>dangkal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“maximum admixture” slag </a:t>
            </a:r>
            <a:r>
              <a:rPr lang="en-US" sz="2200" dirty="0" err="1" smtClean="0"/>
              <a:t>tipis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busur</a:t>
            </a:r>
            <a:r>
              <a:rPr lang="en-US" sz="2200" dirty="0" smtClean="0"/>
              <a:t> </a:t>
            </a:r>
            <a:r>
              <a:rPr lang="en-US" sz="2200" dirty="0" err="1" smtClean="0"/>
              <a:t>mudah</a:t>
            </a:r>
            <a:r>
              <a:rPr lang="en-US" sz="2200" dirty="0" smtClean="0"/>
              <a:t> </a:t>
            </a:r>
            <a:r>
              <a:rPr lang="en-US" sz="2200" dirty="0" err="1" smtClean="0"/>
              <a:t>dikendalikan</a:t>
            </a:r>
            <a:r>
              <a:rPr lang="en-US" sz="2200" dirty="0" smtClean="0"/>
              <a:t>.</a:t>
            </a:r>
          </a:p>
          <a:p>
            <a:pPr algn="just"/>
            <a:r>
              <a:rPr lang="en-US" sz="2200" dirty="0" err="1" smtClean="0"/>
              <a:t>Sesuai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pengelasan</a:t>
            </a:r>
            <a:r>
              <a:rPr lang="en-US" sz="2200" dirty="0" smtClean="0"/>
              <a:t> </a:t>
            </a:r>
            <a:r>
              <a:rPr lang="en-US" sz="2200" dirty="0" err="1" smtClean="0"/>
              <a:t>vertikal</a:t>
            </a:r>
            <a:r>
              <a:rPr lang="en-US" sz="2200" dirty="0" smtClean="0"/>
              <a:t> uphill </a:t>
            </a:r>
            <a:r>
              <a:rPr lang="en-US" sz="2200" dirty="0" err="1" smtClean="0"/>
              <a:t>dan</a:t>
            </a:r>
            <a:r>
              <a:rPr lang="en-US" sz="2200" dirty="0" smtClean="0"/>
              <a:t> over head x-ray quality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pilagalnanized</a:t>
            </a:r>
            <a:r>
              <a:rPr lang="en-US" sz="2200" dirty="0" smtClean="0"/>
              <a:t>, plated, painted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permukaan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bersih</a:t>
            </a:r>
            <a:r>
              <a:rPr lang="en-US" sz="2200" dirty="0" smtClean="0"/>
              <a:t>, sheet metal.</a:t>
            </a:r>
          </a:p>
          <a:p>
            <a:pPr algn="just"/>
            <a:endParaRPr lang="en-US" sz="2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943088" cy="50292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en-US" sz="2200" dirty="0" err="1" smtClean="0"/>
              <a:t>Contoh</a:t>
            </a:r>
            <a:r>
              <a:rPr lang="en-US" sz="2200" dirty="0" smtClean="0"/>
              <a:t> : E 6010, </a:t>
            </a:r>
            <a:r>
              <a:rPr lang="en-US" sz="2200" dirty="0" err="1" smtClean="0"/>
              <a:t>jenis</a:t>
            </a:r>
            <a:r>
              <a:rPr lang="en-US" sz="2200" dirty="0" smtClean="0"/>
              <a:t> fast freeze, DECP </a:t>
            </a:r>
            <a:r>
              <a:rPr lang="en-US" sz="2200" dirty="0" err="1" smtClean="0"/>
              <a:t>vertikal</a:t>
            </a:r>
            <a:r>
              <a:rPr lang="en-US" sz="2200" dirty="0" smtClean="0"/>
              <a:t> </a:t>
            </a:r>
            <a:r>
              <a:rPr lang="en-US" sz="2200" i="1" dirty="0" smtClean="0"/>
              <a:t>uphill</a:t>
            </a:r>
            <a:endParaRPr lang="en-US" sz="2200" dirty="0" smtClean="0"/>
          </a:p>
          <a:p>
            <a:pPr algn="just">
              <a:spcBef>
                <a:spcPts val="0"/>
              </a:spcBef>
            </a:pPr>
            <a:r>
              <a:rPr lang="en-US" sz="2200" dirty="0" smtClean="0"/>
              <a:t>E 6011, AC,DCEP </a:t>
            </a:r>
            <a:r>
              <a:rPr lang="en-US" sz="2200" dirty="0" err="1" smtClean="0"/>
              <a:t>vertikal</a:t>
            </a:r>
            <a:r>
              <a:rPr lang="en-US" sz="2200" dirty="0" smtClean="0"/>
              <a:t> down,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jenis</a:t>
            </a:r>
            <a:r>
              <a:rPr lang="en-US" sz="2200" dirty="0" smtClean="0"/>
              <a:t> general fast freeze</a:t>
            </a:r>
          </a:p>
          <a:p>
            <a:pPr algn="just">
              <a:spcBef>
                <a:spcPts val="0"/>
              </a:spcBef>
            </a:pPr>
            <a:r>
              <a:rPr lang="en-US" sz="2200" dirty="0" smtClean="0"/>
              <a:t>7010-A1 </a:t>
            </a:r>
            <a:r>
              <a:rPr lang="en-US" sz="2200" dirty="0" err="1" smtClean="0"/>
              <a:t>untuk</a:t>
            </a:r>
            <a:r>
              <a:rPr lang="en-US" sz="2200" dirty="0" smtClean="0"/>
              <a:t> high strength </a:t>
            </a:r>
            <a:r>
              <a:rPr lang="en-US" sz="2200" dirty="0" err="1" smtClean="0"/>
              <a:t>pipa</a:t>
            </a:r>
            <a:r>
              <a:rPr lang="en-US" sz="2200" dirty="0" smtClean="0"/>
              <a:t> x 52/x56</a:t>
            </a:r>
          </a:p>
          <a:p>
            <a:pPr algn="just">
              <a:spcBef>
                <a:spcPts val="0"/>
              </a:spcBef>
            </a:pPr>
            <a:r>
              <a:rPr lang="en-US" sz="2200" dirty="0" smtClean="0"/>
              <a:t>7010-G</a:t>
            </a:r>
          </a:p>
          <a:p>
            <a:pPr algn="just">
              <a:spcBef>
                <a:spcPts val="0"/>
              </a:spcBef>
            </a:pPr>
            <a:endParaRPr lang="en-US" sz="2200" dirty="0" smtClean="0"/>
          </a:p>
          <a:p>
            <a:pPr algn="just">
              <a:spcBef>
                <a:spcPts val="0"/>
              </a:spcBef>
              <a:buNone/>
            </a:pPr>
            <a:r>
              <a:rPr lang="en-US" sz="2200" dirty="0" err="1" smtClean="0"/>
              <a:t>Aplikasi</a:t>
            </a:r>
            <a:endParaRPr lang="en-US" sz="2200" dirty="0" smtClean="0"/>
          </a:p>
          <a:p>
            <a:pPr lvl="0" algn="just">
              <a:spcBef>
                <a:spcPts val="0"/>
              </a:spcBef>
            </a:pPr>
            <a:r>
              <a:rPr lang="en-US" sz="2200" dirty="0" smtClean="0"/>
              <a:t>Flat : </a:t>
            </a:r>
            <a:r>
              <a:rPr lang="en-US" sz="2200" dirty="0" err="1" smtClean="0"/>
              <a:t>Panjang</a:t>
            </a:r>
            <a:r>
              <a:rPr lang="en-US" sz="2200" dirty="0" smtClean="0"/>
              <a:t> </a:t>
            </a:r>
            <a:r>
              <a:rPr lang="en-US" sz="2200" dirty="0" err="1" smtClean="0"/>
              <a:t>busur</a:t>
            </a:r>
            <a:r>
              <a:rPr lang="en-US" sz="2200" dirty="0" smtClean="0"/>
              <a:t> ≤ 1/8 inc</a:t>
            </a:r>
          </a:p>
          <a:p>
            <a:pPr algn="just">
              <a:spcBef>
                <a:spcPts val="0"/>
              </a:spcBef>
            </a:pPr>
            <a:r>
              <a:rPr lang="en-US" sz="2200" dirty="0" smtClean="0"/>
              <a:t>Ampere : </a:t>
            </a:r>
            <a:r>
              <a:rPr lang="en-US" sz="2200" dirty="0" err="1" smtClean="0"/>
              <a:t>Midle</a:t>
            </a:r>
            <a:r>
              <a:rPr lang="en-US" sz="2200" dirty="0" smtClean="0"/>
              <a:t> up to high portion of range</a:t>
            </a:r>
          </a:p>
          <a:p>
            <a:pPr lvl="0" algn="just">
              <a:spcBef>
                <a:spcPts val="0"/>
              </a:spcBef>
            </a:pPr>
            <a:r>
              <a:rPr lang="en-US" sz="2200" dirty="0" err="1" smtClean="0"/>
              <a:t>Vertikal</a:t>
            </a:r>
            <a:r>
              <a:rPr lang="en-US" sz="2200" dirty="0" smtClean="0"/>
              <a:t> : </a:t>
            </a:r>
            <a:r>
              <a:rPr lang="en-US" sz="2200" dirty="0" err="1" smtClean="0"/>
              <a:t>Panjang</a:t>
            </a:r>
            <a:r>
              <a:rPr lang="en-US" sz="2200" dirty="0" smtClean="0"/>
              <a:t> </a:t>
            </a:r>
            <a:r>
              <a:rPr lang="en-US" sz="2200" dirty="0" err="1" smtClean="0"/>
              <a:t>busur</a:t>
            </a:r>
            <a:r>
              <a:rPr lang="en-US" sz="2200" dirty="0" smtClean="0"/>
              <a:t> ≤ 3/16 inc</a:t>
            </a:r>
          </a:p>
          <a:p>
            <a:pPr algn="just">
              <a:spcBef>
                <a:spcPts val="0"/>
              </a:spcBef>
            </a:pPr>
            <a:r>
              <a:rPr lang="en-US" sz="2200" dirty="0" err="1" smtClean="0"/>
              <a:t>Vertikal</a:t>
            </a:r>
            <a:r>
              <a:rPr lang="en-US" sz="2200" dirty="0" smtClean="0"/>
              <a:t> down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pengelasan</a:t>
            </a:r>
            <a:r>
              <a:rPr lang="en-US" sz="2200" dirty="0" smtClean="0"/>
              <a:t> </a:t>
            </a:r>
            <a:r>
              <a:rPr lang="en-US" sz="2200" dirty="0" err="1" smtClean="0"/>
              <a:t>pelat</a:t>
            </a:r>
            <a:r>
              <a:rPr lang="en-US" sz="2200" dirty="0" smtClean="0"/>
              <a:t> </a:t>
            </a:r>
            <a:r>
              <a:rPr lang="en-US" sz="2200" dirty="0" err="1" smtClean="0"/>
              <a:t>tipis</a:t>
            </a:r>
            <a:endParaRPr lang="en-US" sz="2200" dirty="0" smtClean="0"/>
          </a:p>
          <a:p>
            <a:pPr algn="just">
              <a:spcBef>
                <a:spcPts val="0"/>
              </a:spcBef>
            </a:pPr>
            <a:r>
              <a:rPr lang="en-US" sz="2200" dirty="0" err="1" smtClean="0"/>
              <a:t>Vertikal</a:t>
            </a:r>
            <a:r>
              <a:rPr lang="en-US" sz="2200" dirty="0" smtClean="0"/>
              <a:t> up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arus</a:t>
            </a:r>
            <a:r>
              <a:rPr lang="en-US" sz="2200" dirty="0" smtClean="0"/>
              <a:t> </a:t>
            </a:r>
            <a:r>
              <a:rPr lang="en-US" sz="2200" dirty="0" err="1" smtClean="0"/>
              <a:t>porsion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pengelasan</a:t>
            </a:r>
            <a:r>
              <a:rPr lang="en-US" sz="2200" dirty="0" smtClean="0"/>
              <a:t> </a:t>
            </a:r>
            <a:r>
              <a:rPr lang="en-US" sz="2200" dirty="0" err="1" smtClean="0"/>
              <a:t>pelat</a:t>
            </a:r>
            <a:r>
              <a:rPr lang="en-US" sz="2200" dirty="0" smtClean="0"/>
              <a:t> </a:t>
            </a:r>
            <a:r>
              <a:rPr lang="en-US" sz="2200" dirty="0" err="1" smtClean="0"/>
              <a:t>tebal</a:t>
            </a:r>
            <a:endParaRPr lang="en-US" sz="2200" dirty="0" smtClean="0"/>
          </a:p>
          <a:p>
            <a:pPr lvl="0" algn="just">
              <a:spcBef>
                <a:spcPts val="0"/>
              </a:spcBef>
            </a:pPr>
            <a:r>
              <a:rPr lang="en-US" sz="2200" dirty="0" smtClean="0"/>
              <a:t>Horizontal, Over head : Stringer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electroda</a:t>
            </a:r>
            <a:r>
              <a:rPr lang="en-US" sz="2200" dirty="0" smtClean="0"/>
              <a:t> θ ≤ 3/16 inc</a:t>
            </a:r>
          </a:p>
          <a:p>
            <a:pPr algn="just">
              <a:spcBef>
                <a:spcPts val="0"/>
              </a:spcBef>
            </a:pPr>
            <a:endParaRPr lang="en-US" sz="2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7943088" cy="5562600"/>
          </a:xfrm>
        </p:spPr>
        <p:txBody>
          <a:bodyPr>
            <a:noAutofit/>
          </a:bodyPr>
          <a:lstStyle/>
          <a:p>
            <a:pPr lvl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i="1" dirty="0" smtClean="0"/>
              <a:t>Fill-Freeze Electrodes</a:t>
            </a:r>
            <a:endParaRPr lang="en-US" sz="2200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200" dirty="0" err="1" smtClean="0"/>
              <a:t>Merupakan</a:t>
            </a:r>
            <a:r>
              <a:rPr lang="en-US" sz="2200" dirty="0" smtClean="0"/>
              <a:t> </a:t>
            </a:r>
            <a:r>
              <a:rPr lang="en-US" sz="2200" dirty="0" err="1" smtClean="0"/>
              <a:t>perpaduan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fast-freeze </a:t>
            </a:r>
            <a:r>
              <a:rPr lang="en-US" sz="2200" dirty="0" err="1" smtClean="0"/>
              <a:t>dan</a:t>
            </a:r>
            <a:r>
              <a:rPr lang="en-US" sz="2200" dirty="0" smtClean="0"/>
              <a:t> fast-fill, medium deposit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penetrasi</a:t>
            </a:r>
            <a:r>
              <a:rPr lang="en-US" sz="2200" dirty="0" smtClean="0"/>
              <a:t>, </a:t>
            </a:r>
            <a:r>
              <a:rPr lang="en-US" sz="2200" dirty="0" err="1" smtClean="0"/>
              <a:t>penggunaan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semua</a:t>
            </a:r>
            <a:r>
              <a:rPr lang="en-US" sz="2200" dirty="0" smtClean="0"/>
              <a:t> </a:t>
            </a:r>
            <a:r>
              <a:rPr lang="en-US" sz="2200" dirty="0" err="1" smtClean="0"/>
              <a:t>posisi</a:t>
            </a:r>
            <a:r>
              <a:rPr lang="en-US" sz="2200" dirty="0" smtClean="0"/>
              <a:t> </a:t>
            </a:r>
            <a:r>
              <a:rPr lang="en-US" sz="2200" dirty="0" err="1" smtClean="0"/>
              <a:t>pengelasan</a:t>
            </a:r>
            <a:r>
              <a:rPr lang="en-US" sz="2200" dirty="0" smtClean="0"/>
              <a:t> </a:t>
            </a:r>
            <a:r>
              <a:rPr lang="en-US" sz="2200" dirty="0" err="1" smtClean="0"/>
              <a:t>seperti</a:t>
            </a:r>
            <a:r>
              <a:rPr lang="en-US" sz="2200" dirty="0" smtClean="0"/>
              <a:t> :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en-US" sz="2200" dirty="0" smtClean="0"/>
              <a:t>Down hill filter &amp; laps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en-US" sz="2200" dirty="0" err="1" smtClean="0"/>
              <a:t>Lasan</a:t>
            </a:r>
            <a:r>
              <a:rPr lang="en-US" sz="2200" dirty="0" smtClean="0"/>
              <a:t> </a:t>
            </a:r>
            <a:r>
              <a:rPr lang="en-US" sz="2200" dirty="0" err="1" smtClean="0"/>
              <a:t>pendek-pendek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perubahan</a:t>
            </a:r>
            <a:r>
              <a:rPr lang="en-US" sz="2200" dirty="0" smtClean="0"/>
              <a:t> </a:t>
            </a:r>
            <a:r>
              <a:rPr lang="en-US" sz="2200" dirty="0" err="1" smtClean="0"/>
              <a:t>arah</a:t>
            </a:r>
            <a:r>
              <a:rPr lang="en-US" sz="2200" dirty="0" smtClean="0"/>
              <a:t> </a:t>
            </a:r>
            <a:r>
              <a:rPr lang="en-US" sz="2200" dirty="0" err="1" smtClean="0"/>
              <a:t>las</a:t>
            </a:r>
            <a:endParaRPr lang="en-US" sz="2200" dirty="0" smtClean="0"/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en-US" sz="2200" dirty="0" smtClean="0"/>
              <a:t>Fast-fill joint </a:t>
            </a:r>
            <a:r>
              <a:rPr lang="en-US" sz="2200" dirty="0" err="1" smtClean="0"/>
              <a:t>bila</a:t>
            </a:r>
            <a:r>
              <a:rPr lang="en-US" sz="2200" dirty="0" smtClean="0"/>
              <a:t> </a:t>
            </a:r>
            <a:r>
              <a:rPr lang="en-US" sz="2200" dirty="0" err="1" smtClean="0"/>
              <a:t>kondisi</a:t>
            </a:r>
            <a:r>
              <a:rPr lang="en-US" sz="2200" dirty="0" smtClean="0"/>
              <a:t> fit up </a:t>
            </a:r>
            <a:r>
              <a:rPr lang="en-US" sz="2200" dirty="0" err="1" smtClean="0"/>
              <a:t>jelek</a:t>
            </a:r>
            <a:endParaRPr lang="en-US" sz="2200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 err="1" smtClean="0"/>
              <a:t>Contoh</a:t>
            </a:r>
            <a:r>
              <a:rPr lang="en-US" sz="2200" dirty="0" smtClean="0"/>
              <a:t> : 6012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200" dirty="0" smtClean="0"/>
              <a:t>6013- </a:t>
            </a:r>
            <a:r>
              <a:rPr lang="en-US" sz="2200" dirty="0" err="1" smtClean="0"/>
              <a:t>baik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listrik</a:t>
            </a:r>
            <a:r>
              <a:rPr lang="en-US" sz="2200" dirty="0" smtClean="0"/>
              <a:t> AC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200" dirty="0" smtClean="0"/>
              <a:t>7014- </a:t>
            </a:r>
            <a:r>
              <a:rPr lang="en-US" sz="2200" dirty="0" err="1" smtClean="0"/>
              <a:t>mengandung</a:t>
            </a:r>
            <a:r>
              <a:rPr lang="en-US" sz="2200" dirty="0" smtClean="0"/>
              <a:t> iron powder </a:t>
            </a:r>
            <a:r>
              <a:rPr lang="en-US" sz="2200" dirty="0" err="1" smtClean="0"/>
              <a:t>terbesar</a:t>
            </a:r>
            <a:r>
              <a:rPr lang="en-US" sz="2200" dirty="0" smtClean="0"/>
              <a:t> </a:t>
            </a:r>
            <a:r>
              <a:rPr lang="en-US" sz="2200" dirty="0" err="1" smtClean="0"/>
              <a:t>diantara</a:t>
            </a:r>
            <a:r>
              <a:rPr lang="en-US" sz="2200" dirty="0" smtClean="0"/>
              <a:t> fill-freeze electrodes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n-US" sz="2200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n-US" sz="2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685800"/>
            <a:ext cx="7943088" cy="556260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 err="1" smtClean="0"/>
              <a:t>Aplikasi</a:t>
            </a:r>
            <a:endParaRPr lang="en-US" sz="2200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proses</a:t>
            </a:r>
            <a:r>
              <a:rPr lang="en-US" sz="2200" dirty="0" smtClean="0"/>
              <a:t> </a:t>
            </a:r>
            <a:r>
              <a:rPr lang="en-US" sz="2200" dirty="0" err="1" smtClean="0"/>
              <a:t>pengelasan</a:t>
            </a:r>
            <a:r>
              <a:rPr lang="en-US" sz="2200" dirty="0" smtClean="0"/>
              <a:t> </a:t>
            </a:r>
            <a:r>
              <a:rPr lang="en-US" sz="2200" dirty="0" err="1" smtClean="0"/>
              <a:t>pelat</a:t>
            </a:r>
            <a:r>
              <a:rPr lang="en-US" sz="2200" dirty="0" smtClean="0"/>
              <a:t> </a:t>
            </a:r>
            <a:r>
              <a:rPr lang="en-US" sz="2200" dirty="0" err="1" smtClean="0"/>
              <a:t>baja</a:t>
            </a:r>
            <a:r>
              <a:rPr lang="en-US" sz="2200" dirty="0" smtClean="0"/>
              <a:t>, </a:t>
            </a:r>
            <a:r>
              <a:rPr lang="en-US" sz="2200" dirty="0" err="1" smtClean="0"/>
              <a:t>bila</a:t>
            </a:r>
            <a:r>
              <a:rPr lang="en-US" sz="2200" dirty="0" smtClean="0"/>
              <a:t> </a:t>
            </a:r>
            <a:r>
              <a:rPr lang="en-US" sz="2200" dirty="0" err="1" smtClean="0"/>
              <a:t>penggunaan</a:t>
            </a:r>
            <a:r>
              <a:rPr lang="en-US" sz="2200" dirty="0" smtClean="0"/>
              <a:t> DCE </a:t>
            </a:r>
            <a:r>
              <a:rPr lang="en-US" sz="2200" dirty="0" err="1" smtClean="0"/>
              <a:t>menyebabkan</a:t>
            </a:r>
            <a:r>
              <a:rPr lang="en-US" sz="2200" dirty="0" smtClean="0"/>
              <a:t> arc blow, </a:t>
            </a:r>
            <a:r>
              <a:rPr lang="en-US" sz="2200" dirty="0" err="1" smtClean="0"/>
              <a:t>disarankan</a:t>
            </a:r>
            <a:r>
              <a:rPr lang="en-US" sz="2200" dirty="0" smtClean="0"/>
              <a:t> </a:t>
            </a:r>
            <a:r>
              <a:rPr lang="en-US" sz="2200" dirty="0" err="1" smtClean="0"/>
              <a:t>menggunakan</a:t>
            </a:r>
            <a:r>
              <a:rPr lang="en-US" sz="2200" dirty="0" smtClean="0"/>
              <a:t> </a:t>
            </a:r>
            <a:r>
              <a:rPr lang="en-US" sz="2200" dirty="0" err="1" smtClean="0"/>
              <a:t>listrik</a:t>
            </a:r>
            <a:r>
              <a:rPr lang="en-US" sz="2200" dirty="0" smtClean="0"/>
              <a:t> AC.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en-US" sz="2200" dirty="0" smtClean="0"/>
              <a:t>Flat : </a:t>
            </a:r>
            <a:r>
              <a:rPr lang="en-US" sz="2200" dirty="0" err="1" smtClean="0"/>
              <a:t>Panjang</a:t>
            </a:r>
            <a:r>
              <a:rPr lang="en-US" sz="2200" dirty="0" smtClean="0"/>
              <a:t> </a:t>
            </a:r>
            <a:r>
              <a:rPr lang="en-US" sz="2200" dirty="0" err="1" smtClean="0"/>
              <a:t>busur</a:t>
            </a:r>
            <a:r>
              <a:rPr lang="en-US" sz="2200" dirty="0" smtClean="0"/>
              <a:t> ≤ 1/8 inc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200" dirty="0" smtClean="0"/>
              <a:t>Root pass-stringer </a:t>
            </a:r>
            <a:r>
              <a:rPr lang="en-US" sz="2200" dirty="0" err="1" smtClean="0"/>
              <a:t>atau</a:t>
            </a:r>
            <a:r>
              <a:rPr lang="en-US" sz="2200" dirty="0" smtClean="0"/>
              <a:t> semi weaving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kondisi</a:t>
            </a:r>
            <a:r>
              <a:rPr lang="en-US" sz="2200" dirty="0" smtClean="0"/>
              <a:t> fit up </a:t>
            </a:r>
            <a:r>
              <a:rPr lang="en-US" sz="2200" dirty="0" err="1" smtClean="0"/>
              <a:t>jelek</a:t>
            </a:r>
            <a:r>
              <a:rPr lang="en-US" sz="2200" dirty="0" smtClean="0"/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200" dirty="0" err="1" smtClean="0"/>
              <a:t>Arus</a:t>
            </a:r>
            <a:r>
              <a:rPr lang="en-US" sz="2200" dirty="0" smtClean="0"/>
              <a:t> middle up to high portion range ampere </a:t>
            </a:r>
            <a:r>
              <a:rPr lang="en-US" sz="2200" dirty="0" err="1" smtClean="0"/>
              <a:t>dan</a:t>
            </a:r>
            <a:r>
              <a:rPr lang="en-US" sz="2200" dirty="0" smtClean="0"/>
              <a:t> speed </a:t>
            </a:r>
            <a:r>
              <a:rPr lang="en-US" sz="2200" dirty="0" err="1" smtClean="0"/>
              <a:t>sebesar</a:t>
            </a:r>
            <a:r>
              <a:rPr lang="en-US" sz="2200" dirty="0" smtClean="0"/>
              <a:t> </a:t>
            </a:r>
            <a:r>
              <a:rPr lang="en-US" sz="2200" dirty="0" err="1" smtClean="0"/>
              <a:t>mungkin</a:t>
            </a:r>
            <a:r>
              <a:rPr lang="en-US" sz="2200" dirty="0" smtClean="0"/>
              <a:t>.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en-US" sz="2200" dirty="0" smtClean="0"/>
              <a:t>V/OH : Electrode θ ≤ 3/16 inc</a:t>
            </a:r>
          </a:p>
          <a:p>
            <a:pPr lvl="0">
              <a:spcBef>
                <a:spcPts val="0"/>
              </a:spcBef>
            </a:pPr>
            <a:r>
              <a:rPr lang="en-US" sz="2200" dirty="0" smtClean="0"/>
              <a:t>V/DOW : String </a:t>
            </a:r>
            <a:r>
              <a:rPr lang="en-US" sz="2200" dirty="0" err="1" smtClean="0"/>
              <a:t>atau</a:t>
            </a:r>
            <a:r>
              <a:rPr lang="en-US" sz="2200" dirty="0" smtClean="0"/>
              <a:t> semi weaving, </a:t>
            </a:r>
            <a:r>
              <a:rPr lang="en-US" sz="2200" dirty="0" err="1" smtClean="0"/>
              <a:t>bila</a:t>
            </a:r>
            <a:r>
              <a:rPr lang="en-US" sz="2200" dirty="0" smtClean="0"/>
              <a:t> </a:t>
            </a:r>
            <a:r>
              <a:rPr lang="en-US" sz="2200" dirty="0" err="1" smtClean="0"/>
              <a:t>memakai</a:t>
            </a:r>
            <a:r>
              <a:rPr lang="en-US" sz="2200" dirty="0" smtClean="0"/>
              <a:t> E 6012 </a:t>
            </a:r>
            <a:r>
              <a:rPr lang="en-US" sz="2200" dirty="0" err="1" smtClean="0"/>
              <a:t>teknik</a:t>
            </a:r>
            <a:r>
              <a:rPr lang="en-US" sz="2200" dirty="0" smtClean="0"/>
              <a:t> yang </a:t>
            </a:r>
            <a:r>
              <a:rPr lang="en-US" sz="2200" dirty="0" err="1" smtClean="0"/>
              <a:t>sesuai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drag technique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arus</a:t>
            </a:r>
            <a:r>
              <a:rPr lang="en-US" sz="2200" dirty="0" smtClean="0"/>
              <a:t> higher portion.</a:t>
            </a:r>
          </a:p>
          <a:p>
            <a:pPr lvl="0">
              <a:spcBef>
                <a:spcPts val="0"/>
              </a:spcBef>
            </a:pPr>
            <a:r>
              <a:rPr lang="en-US" sz="2200" dirty="0" smtClean="0"/>
              <a:t>OH : Stringer </a:t>
            </a:r>
            <a:r>
              <a:rPr lang="en-US" sz="2200" dirty="0" err="1" smtClean="0"/>
              <a:t>untuk</a:t>
            </a:r>
            <a:r>
              <a:rPr lang="en-US" sz="2200" dirty="0" smtClean="0"/>
              <a:t> whipping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circuler</a:t>
            </a:r>
            <a:r>
              <a:rPr lang="en-US" sz="2200" dirty="0" smtClean="0"/>
              <a:t> motion </a:t>
            </a:r>
            <a:r>
              <a:rPr lang="en-US" sz="2200" dirty="0" err="1" smtClean="0"/>
              <a:t>untuk</a:t>
            </a:r>
            <a:r>
              <a:rPr lang="en-US" sz="2200" dirty="0" smtClean="0"/>
              <a:t> center,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boleh</a:t>
            </a:r>
            <a:r>
              <a:rPr lang="en-US" sz="2200" dirty="0" smtClean="0"/>
              <a:t> </a:t>
            </a:r>
            <a:r>
              <a:rPr lang="en-US" sz="2200" dirty="0" err="1" smtClean="0"/>
              <a:t>diayun</a:t>
            </a:r>
            <a:r>
              <a:rPr lang="en-US" sz="2200" dirty="0" smtClean="0"/>
              <a:t>. </a:t>
            </a:r>
            <a:r>
              <a:rPr lang="en-US" sz="2200" dirty="0" err="1" smtClean="0"/>
              <a:t>Arus</a:t>
            </a:r>
            <a:r>
              <a:rPr lang="en-US" sz="2200" dirty="0" smtClean="0"/>
              <a:t> lower portion.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endParaRPr lang="en-US" sz="2200" dirty="0" smtClean="0"/>
          </a:p>
          <a:p>
            <a:pPr>
              <a:spcBef>
                <a:spcPts val="0"/>
              </a:spcBef>
            </a:pPr>
            <a:endParaRPr lang="en-US" sz="2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609600"/>
            <a:ext cx="7943088" cy="5638800"/>
          </a:xfrm>
        </p:spPr>
        <p:txBody>
          <a:bodyPr>
            <a:normAutofit fontScale="70000" lnSpcReduction="20000"/>
          </a:bodyPr>
          <a:lstStyle/>
          <a:p>
            <a:pPr lvl="0" algn="just">
              <a:buNone/>
            </a:pPr>
            <a:r>
              <a:rPr lang="en-US" i="1" dirty="0" smtClean="0"/>
              <a:t>Low-Hydrogen Electrodes</a:t>
            </a:r>
            <a:endParaRPr lang="en-US" dirty="0" smtClean="0"/>
          </a:p>
          <a:p>
            <a:pPr algn="just"/>
            <a:r>
              <a:rPr lang="en-US" dirty="0" err="1" smtClean="0"/>
              <a:t>Electroda</a:t>
            </a:r>
            <a:r>
              <a:rPr lang="en-US" dirty="0" smtClean="0"/>
              <a:t> </a:t>
            </a:r>
            <a:r>
              <a:rPr lang="en-US" dirty="0" err="1" smtClean="0"/>
              <a:t>dikemas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bungkus</a:t>
            </a:r>
            <a:r>
              <a:rPr lang="en-US" dirty="0" smtClean="0"/>
              <a:t> </a:t>
            </a:r>
            <a:r>
              <a:rPr lang="en-US" dirty="0" err="1" smtClean="0"/>
              <a:t>hermatic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pembungkusnya</a:t>
            </a:r>
            <a:r>
              <a:rPr lang="en-US" dirty="0" smtClean="0"/>
              <a:t> </a:t>
            </a:r>
            <a:r>
              <a:rPr lang="en-US" dirty="0" err="1" smtClean="0"/>
              <a:t>dibuka</a:t>
            </a:r>
            <a:r>
              <a:rPr lang="en-US" dirty="0" smtClean="0"/>
              <a:t>, </a:t>
            </a:r>
            <a:r>
              <a:rPr lang="en-US" dirty="0" err="1" smtClean="0"/>
              <a:t>elektroda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dry storage 90-150</a:t>
            </a:r>
            <a:r>
              <a:rPr lang="en-US" baseline="30000" dirty="0" smtClean="0"/>
              <a:t>o</a:t>
            </a:r>
            <a:r>
              <a:rPr lang="en-US" dirty="0" smtClean="0"/>
              <a:t>C</a:t>
            </a:r>
          </a:p>
          <a:p>
            <a:pPr algn="just"/>
            <a:r>
              <a:rPr lang="en-US" dirty="0" err="1" smtClean="0"/>
              <a:t>Electroda</a:t>
            </a:r>
            <a:r>
              <a:rPr lang="en-US" dirty="0" smtClean="0"/>
              <a:t> yang </a:t>
            </a:r>
            <a:r>
              <a:rPr lang="en-US" dirty="0" err="1" smtClean="0"/>
              <a:t>lembab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smtClean="0"/>
              <a:t>Moisture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internal porosity.</a:t>
            </a:r>
          </a:p>
          <a:p>
            <a:pPr algn="just"/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pengelasan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material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harderability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porosity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under bead cracking.</a:t>
            </a:r>
          </a:p>
          <a:p>
            <a:pPr lvl="0" algn="just"/>
            <a:r>
              <a:rPr lang="en-US" dirty="0" smtClean="0"/>
              <a:t>Moisture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internal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porosity.</a:t>
            </a:r>
          </a:p>
          <a:p>
            <a:pPr lvl="0" algn="just"/>
            <a:r>
              <a:rPr lang="en-US" dirty="0" smtClean="0"/>
              <a:t>Moisture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; Porosity, under bead cracking, weld crack.</a:t>
            </a:r>
          </a:p>
          <a:p>
            <a:pPr algn="just">
              <a:buNone/>
            </a:pP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low </a:t>
            </a:r>
            <a:r>
              <a:rPr lang="en-US" dirty="0" err="1" smtClean="0"/>
              <a:t>hidrogen</a:t>
            </a:r>
            <a:r>
              <a:rPr lang="en-US" dirty="0" smtClean="0"/>
              <a:t> electrode:</a:t>
            </a:r>
          </a:p>
          <a:p>
            <a:pPr lvl="0" algn="just"/>
            <a:r>
              <a:rPr lang="en-US" dirty="0" smtClean="0"/>
              <a:t>AWS A 5.1 : 230-260oC </a:t>
            </a:r>
            <a:r>
              <a:rPr lang="en-US" dirty="0" err="1" smtClean="0"/>
              <a:t>selama</a:t>
            </a:r>
            <a:r>
              <a:rPr lang="en-US" dirty="0" smtClean="0"/>
              <a:t> 2 jam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smtClean="0"/>
              <a:t>AWS A 5.5 : 370-430oC </a:t>
            </a:r>
            <a:r>
              <a:rPr lang="en-US" dirty="0" err="1" smtClean="0"/>
              <a:t>selama</a:t>
            </a:r>
            <a:r>
              <a:rPr lang="en-US" dirty="0" smtClean="0"/>
              <a:t> 1 jam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57200"/>
            <a:ext cx="7943088" cy="6172200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en-US" dirty="0" smtClean="0"/>
              <a:t>AWS D 1.1 </a:t>
            </a:r>
            <a:r>
              <a:rPr lang="en-US" dirty="0" err="1" smtClean="0"/>
              <a:t>mensyaratkan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algn="just"/>
            <a:r>
              <a:rPr lang="en-US" dirty="0" smtClean="0"/>
              <a:t>APPROVED ATMOSPHERIC EXPOSURE TIME PERIODS</a:t>
            </a:r>
          </a:p>
          <a:p>
            <a:pPr algn="just"/>
            <a:r>
              <a:rPr lang="en-US" dirty="0" smtClean="0"/>
              <a:t>A.51 E 70XX – 4 hours max</a:t>
            </a:r>
          </a:p>
          <a:p>
            <a:pPr algn="just"/>
            <a:r>
              <a:rPr lang="en-US" dirty="0" smtClean="0"/>
              <a:t>A.51 E 70XX – 4 hours max</a:t>
            </a:r>
          </a:p>
          <a:p>
            <a:pPr algn="just"/>
            <a:r>
              <a:rPr lang="en-US" dirty="0" smtClean="0"/>
              <a:t>E 80XX – 2 hours max</a:t>
            </a:r>
          </a:p>
          <a:p>
            <a:pPr algn="just"/>
            <a:r>
              <a:rPr lang="en-US" dirty="0" smtClean="0"/>
              <a:t>E 90XX – 1 hours max</a:t>
            </a:r>
          </a:p>
          <a:p>
            <a:pPr algn="just"/>
            <a:r>
              <a:rPr lang="en-US" dirty="0" smtClean="0"/>
              <a:t>E 100XX – ½ hours max</a:t>
            </a:r>
          </a:p>
          <a:p>
            <a:pPr algn="just"/>
            <a:r>
              <a:rPr lang="en-US" dirty="0" smtClean="0"/>
              <a:t>E 110XX – ½ hours max</a:t>
            </a:r>
          </a:p>
          <a:p>
            <a:pPr algn="just"/>
            <a:endParaRPr lang="en-US" dirty="0" smtClean="0"/>
          </a:p>
          <a:p>
            <a:pPr algn="just">
              <a:buNone/>
            </a:pP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elektroda</a:t>
            </a:r>
            <a:r>
              <a:rPr lang="en-US" dirty="0" smtClean="0"/>
              <a:t> low </a:t>
            </a:r>
            <a:r>
              <a:rPr lang="en-US" dirty="0" err="1" smtClean="0"/>
              <a:t>hidrogen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:</a:t>
            </a:r>
          </a:p>
          <a:p>
            <a:pPr lvl="0" algn="just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pengelasan</a:t>
            </a:r>
            <a:r>
              <a:rPr lang="en-US" dirty="0" smtClean="0"/>
              <a:t> X-ray quality, </a:t>
            </a:r>
            <a:r>
              <a:rPr lang="en-US" dirty="0" err="1" smtClean="0"/>
              <a:t>lasan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mekanis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pengelasan</a:t>
            </a:r>
            <a:r>
              <a:rPr lang="en-US" dirty="0" smtClean="0"/>
              <a:t> material yang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retak</a:t>
            </a:r>
            <a:r>
              <a:rPr lang="en-US" dirty="0" smtClean="0"/>
              <a:t>, </a:t>
            </a:r>
            <a:r>
              <a:rPr lang="en-US" dirty="0" err="1" smtClean="0"/>
              <a:t>lasan</a:t>
            </a:r>
            <a:r>
              <a:rPr lang="en-US" dirty="0" smtClean="0"/>
              <a:t> </a:t>
            </a:r>
            <a:r>
              <a:rPr lang="en-US" dirty="0" err="1" smtClean="0"/>
              <a:t>tahan</a:t>
            </a:r>
            <a:r>
              <a:rPr lang="en-US" dirty="0" smtClean="0"/>
              <a:t> </a:t>
            </a:r>
            <a:r>
              <a:rPr lang="en-US" dirty="0" err="1" smtClean="0"/>
              <a:t>retak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pengelasan</a:t>
            </a:r>
            <a:r>
              <a:rPr lang="en-US" dirty="0" smtClean="0"/>
              <a:t> </a:t>
            </a:r>
            <a:r>
              <a:rPr lang="en-US" dirty="0" err="1" smtClean="0"/>
              <a:t>baja</a:t>
            </a:r>
            <a:r>
              <a:rPr lang="en-US" dirty="0" smtClean="0"/>
              <a:t> medium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karbon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 </a:t>
            </a:r>
            <a:r>
              <a:rPr lang="en-US" dirty="0" err="1" smtClean="0"/>
              <a:t>Tahan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hot short crack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pengelasan</a:t>
            </a:r>
            <a:r>
              <a:rPr lang="en-US" dirty="0" smtClean="0"/>
              <a:t> </a:t>
            </a:r>
            <a:r>
              <a:rPr lang="en-US" dirty="0" err="1" smtClean="0"/>
              <a:t>baja</a:t>
            </a:r>
            <a:r>
              <a:rPr lang="en-US" dirty="0" smtClean="0"/>
              <a:t> phosphor.</a:t>
            </a:r>
          </a:p>
          <a:p>
            <a:pPr lvl="0" algn="just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pengelasan</a:t>
            </a:r>
            <a:r>
              <a:rPr lang="en-US" dirty="0" smtClean="0"/>
              <a:t> material </a:t>
            </a:r>
            <a:r>
              <a:rPr lang="en-US" dirty="0" err="1" smtClean="0"/>
              <a:t>tebal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pengelasan</a:t>
            </a:r>
            <a:r>
              <a:rPr lang="en-US" dirty="0" smtClean="0"/>
              <a:t> mild </a:t>
            </a:r>
            <a:r>
              <a:rPr lang="en-US" dirty="0" err="1" smtClean="0"/>
              <a:t>dan</a:t>
            </a:r>
            <a:r>
              <a:rPr lang="en-US" dirty="0" smtClean="0"/>
              <a:t> alloy steel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pra</a:t>
            </a:r>
            <a:r>
              <a:rPr lang="en-US" dirty="0" smtClean="0"/>
              <a:t> </a:t>
            </a:r>
            <a:r>
              <a:rPr lang="en-US" dirty="0" err="1" smtClean="0"/>
              <a:t>regang</a:t>
            </a:r>
            <a:r>
              <a:rPr lang="en-US" dirty="0" smtClean="0"/>
              <a:t> yang </a:t>
            </a:r>
            <a:r>
              <a:rPr lang="en-US" dirty="0" err="1" smtClean="0"/>
              <a:t>beresiko</a:t>
            </a:r>
            <a:r>
              <a:rPr lang="en-US" dirty="0" smtClean="0"/>
              <a:t> </a:t>
            </a:r>
            <a:r>
              <a:rPr lang="en-US" dirty="0" err="1" smtClean="0"/>
              <a:t>retak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shringkage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smtClean="0"/>
              <a:t>Temperature preheat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dibanding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elektroda</a:t>
            </a:r>
            <a:r>
              <a:rPr lang="en-US" dirty="0" smtClean="0"/>
              <a:t> yang lain.</a:t>
            </a:r>
          </a:p>
          <a:p>
            <a:pPr lvl="0"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Pengelasan</a:t>
            </a:r>
            <a:r>
              <a:rPr lang="en-US" sz="3200" b="1" dirty="0" smtClean="0"/>
              <a:t> Baja </a:t>
            </a:r>
            <a:r>
              <a:rPr lang="en-US" sz="3200" b="1" dirty="0" err="1" smtClean="0"/>
              <a:t>Karbon</a:t>
            </a:r>
            <a:r>
              <a:rPr lang="en-US" sz="3200" b="1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943088" cy="5029200"/>
          </a:xfrm>
        </p:spPr>
        <p:txBody>
          <a:bodyPr>
            <a:noAutofit/>
          </a:bodyPr>
          <a:lstStyle/>
          <a:p>
            <a:pPr marL="225425" lvl="2" indent="-225425" algn="just" defTabSz="165100"/>
            <a:r>
              <a:rPr lang="en-US" b="1" dirty="0" err="1" smtClean="0"/>
              <a:t>Jenis</a:t>
            </a:r>
            <a:r>
              <a:rPr lang="en-US" b="1" dirty="0" smtClean="0"/>
              <a:t> Baja </a:t>
            </a:r>
            <a:r>
              <a:rPr lang="en-US" b="1" dirty="0" err="1" smtClean="0"/>
              <a:t>Karbon</a:t>
            </a:r>
            <a:endParaRPr lang="en-US" dirty="0" smtClean="0"/>
          </a:p>
          <a:p>
            <a:pPr lvl="0" algn="just"/>
            <a:r>
              <a:rPr lang="en-US" sz="2200" b="1" i="1" dirty="0" smtClean="0"/>
              <a:t>Low Carbon</a:t>
            </a:r>
            <a:endParaRPr lang="en-US" sz="2200" dirty="0" smtClean="0"/>
          </a:p>
          <a:p>
            <a:pPr marL="365125" indent="-20638" algn="just">
              <a:buNone/>
            </a:pPr>
            <a:r>
              <a:rPr lang="en-US" sz="2200" dirty="0" smtClean="0"/>
              <a:t>C &lt; 0,3 %</a:t>
            </a:r>
          </a:p>
          <a:p>
            <a:pPr marL="365125" indent="-20638" algn="just">
              <a:buNone/>
            </a:pP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menimbulkan</a:t>
            </a:r>
            <a:r>
              <a:rPr lang="en-US" sz="2200" dirty="0" smtClean="0"/>
              <a:t> </a:t>
            </a:r>
            <a:r>
              <a:rPr lang="en-US" sz="2200" dirty="0" err="1" smtClean="0"/>
              <a:t>masalah</a:t>
            </a:r>
            <a:r>
              <a:rPr lang="en-US" sz="2200" dirty="0" smtClean="0"/>
              <a:t>, </a:t>
            </a:r>
            <a:r>
              <a:rPr lang="en-US" sz="2200" dirty="0" err="1" smtClean="0"/>
              <a:t>selama</a:t>
            </a:r>
            <a:r>
              <a:rPr lang="en-US" sz="2200" dirty="0" smtClean="0"/>
              <a:t> </a:t>
            </a:r>
            <a:r>
              <a:rPr lang="en-US" sz="2200" dirty="0" err="1" smtClean="0"/>
              <a:t>tebal</a:t>
            </a:r>
            <a:r>
              <a:rPr lang="en-US" sz="2200" dirty="0" smtClean="0"/>
              <a:t> </a:t>
            </a:r>
            <a:r>
              <a:rPr lang="en-US" sz="2200" dirty="0" err="1" smtClean="0"/>
              <a:t>kurang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1 inch,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memerlukan</a:t>
            </a:r>
            <a:r>
              <a:rPr lang="en-US" sz="2200" dirty="0" smtClean="0"/>
              <a:t> </a:t>
            </a:r>
            <a:r>
              <a:rPr lang="en-US" sz="2200" i="1" dirty="0" smtClean="0"/>
              <a:t>pre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i="1" dirty="0" smtClean="0"/>
              <a:t>post heating</a:t>
            </a:r>
            <a:r>
              <a:rPr lang="en-US" sz="2200" dirty="0" smtClean="0"/>
              <a:t> </a:t>
            </a:r>
            <a:r>
              <a:rPr lang="en-US" sz="2200" dirty="0" err="1" smtClean="0"/>
              <a:t>umumnya</a:t>
            </a:r>
            <a:r>
              <a:rPr lang="en-US" sz="2200" dirty="0" smtClean="0"/>
              <a:t> </a:t>
            </a:r>
            <a:r>
              <a:rPr lang="en-US" sz="2200" dirty="0" err="1" smtClean="0"/>
              <a:t>elektrode</a:t>
            </a:r>
            <a:r>
              <a:rPr lang="en-US" sz="2200" dirty="0" smtClean="0"/>
              <a:t> </a:t>
            </a:r>
            <a:r>
              <a:rPr lang="en-US" sz="2200" dirty="0" err="1" smtClean="0"/>
              <a:t>mempunyai</a:t>
            </a:r>
            <a:r>
              <a:rPr lang="en-US" sz="2200" dirty="0" smtClean="0"/>
              <a:t> </a:t>
            </a:r>
            <a:r>
              <a:rPr lang="en-US" sz="2200" i="1" dirty="0" smtClean="0"/>
              <a:t>low carbon</a:t>
            </a:r>
            <a:r>
              <a:rPr lang="en-US" sz="2200" dirty="0" smtClean="0"/>
              <a:t>.</a:t>
            </a:r>
          </a:p>
          <a:p>
            <a:pPr lvl="0" algn="just"/>
            <a:r>
              <a:rPr lang="en-US" sz="2200" b="1" i="1" dirty="0" smtClean="0"/>
              <a:t>Medium Carbon</a:t>
            </a:r>
            <a:endParaRPr lang="en-US" sz="2200" dirty="0" smtClean="0"/>
          </a:p>
          <a:p>
            <a:pPr marL="365125" indent="-20638" algn="just">
              <a:buNone/>
            </a:pPr>
            <a:r>
              <a:rPr lang="en-US" sz="2200" dirty="0" smtClean="0"/>
              <a:t>C </a:t>
            </a:r>
            <a:r>
              <a:rPr lang="en-US" sz="2200" dirty="0" err="1" smtClean="0"/>
              <a:t>antara</a:t>
            </a:r>
            <a:r>
              <a:rPr lang="en-US" sz="2200" dirty="0" smtClean="0"/>
              <a:t> 0,3 – 0,5 %</a:t>
            </a:r>
          </a:p>
          <a:p>
            <a:pPr marL="365125" indent="-20638" algn="just">
              <a:buNone/>
            </a:pPr>
            <a:r>
              <a:rPr lang="en-US" sz="2200" dirty="0" err="1" smtClean="0"/>
              <a:t>Memerlukan</a:t>
            </a:r>
            <a:r>
              <a:rPr lang="en-US" sz="2200" dirty="0" smtClean="0"/>
              <a:t> </a:t>
            </a:r>
            <a:r>
              <a:rPr lang="en-US" sz="2200" i="1" dirty="0" smtClean="0"/>
              <a:t>pre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i="1" dirty="0" smtClean="0"/>
              <a:t>post heating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kedua-duanya</a:t>
            </a:r>
            <a:r>
              <a:rPr lang="en-US" sz="2200" dirty="0" smtClean="0"/>
              <a:t>. </a:t>
            </a:r>
            <a:r>
              <a:rPr lang="en-US" sz="2200" dirty="0" err="1" smtClean="0"/>
              <a:t>Kadang-kadang</a:t>
            </a:r>
            <a:r>
              <a:rPr lang="en-US" sz="2200" dirty="0" smtClean="0"/>
              <a:t> </a:t>
            </a:r>
            <a:r>
              <a:rPr lang="en-US" sz="2200" dirty="0" err="1" smtClean="0"/>
              <a:t>dipakai</a:t>
            </a:r>
            <a:r>
              <a:rPr lang="en-US" sz="2200" dirty="0" smtClean="0"/>
              <a:t> </a:t>
            </a:r>
            <a:r>
              <a:rPr lang="en-US" sz="2200" dirty="0" err="1" smtClean="0"/>
              <a:t>kampuh</a:t>
            </a:r>
            <a:r>
              <a:rPr lang="en-US" sz="2200" dirty="0" smtClean="0"/>
              <a:t> </a:t>
            </a:r>
            <a:r>
              <a:rPr lang="en-US" sz="2200" dirty="0" err="1" smtClean="0"/>
              <a:t>bebas</a:t>
            </a:r>
            <a:r>
              <a:rPr lang="en-US" sz="2200" dirty="0" smtClean="0"/>
              <a:t>.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mengurangi</a:t>
            </a:r>
            <a:r>
              <a:rPr lang="en-US" sz="2200" dirty="0" smtClean="0"/>
              <a:t> </a:t>
            </a:r>
            <a:r>
              <a:rPr lang="en-US" sz="2200" dirty="0" err="1" smtClean="0"/>
              <a:t>kecepatan</a:t>
            </a:r>
            <a:r>
              <a:rPr lang="en-US" sz="2200" dirty="0" smtClean="0"/>
              <a:t> </a:t>
            </a:r>
            <a:r>
              <a:rPr lang="en-US" sz="2200" dirty="0" err="1" smtClean="0"/>
              <a:t>pendinginan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memperkecil</a:t>
            </a:r>
            <a:r>
              <a:rPr lang="en-US" sz="2200" dirty="0" smtClean="0"/>
              <a:t> </a:t>
            </a:r>
            <a:r>
              <a:rPr lang="en-US" sz="2200" dirty="0" err="1" smtClean="0"/>
              <a:t>retak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adanya</a:t>
            </a:r>
            <a:r>
              <a:rPr lang="en-US" sz="2200" dirty="0" smtClean="0"/>
              <a:t> multiple. </a:t>
            </a:r>
            <a:r>
              <a:rPr lang="en-US" sz="2200" dirty="0" err="1" smtClean="0"/>
              <a:t>Pemilihan</a:t>
            </a:r>
            <a:r>
              <a:rPr lang="en-US" sz="2200" dirty="0" smtClean="0"/>
              <a:t> </a:t>
            </a:r>
            <a:r>
              <a:rPr lang="en-US" sz="2200" i="1" dirty="0" err="1" smtClean="0"/>
              <a:t>elektrode</a:t>
            </a:r>
            <a:r>
              <a:rPr lang="en-US" sz="2200" i="1" dirty="0" smtClean="0"/>
              <a:t> low </a:t>
            </a:r>
            <a:r>
              <a:rPr lang="en-US" sz="2200" i="1" dirty="0" err="1" smtClean="0"/>
              <a:t>hidrogen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kadar</a:t>
            </a:r>
            <a:r>
              <a:rPr lang="en-US" sz="2200" dirty="0" smtClean="0"/>
              <a:t> carbon </a:t>
            </a:r>
            <a:r>
              <a:rPr lang="en-US" sz="2200" dirty="0" err="1" smtClean="0"/>
              <a:t>juga</a:t>
            </a:r>
            <a:r>
              <a:rPr lang="en-US" sz="2200" dirty="0" smtClean="0"/>
              <a:t> medium.</a:t>
            </a:r>
          </a:p>
          <a:p>
            <a:pPr algn="just"/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200" dirty="0" err="1" smtClean="0"/>
              <a:t>Karakteristik</a:t>
            </a:r>
            <a:r>
              <a:rPr lang="en-US" sz="2200" dirty="0" smtClean="0"/>
              <a:t> </a:t>
            </a:r>
            <a:r>
              <a:rPr lang="en-US" sz="2200" dirty="0" err="1" smtClean="0"/>
              <a:t>elektroda</a:t>
            </a:r>
            <a:r>
              <a:rPr lang="en-US" sz="2200" dirty="0" smtClean="0"/>
              <a:t> low </a:t>
            </a:r>
            <a:r>
              <a:rPr lang="en-US" sz="2200" dirty="0" err="1" smtClean="0"/>
              <a:t>hidrogen</a:t>
            </a:r>
            <a:r>
              <a:rPr lang="en-US" sz="2200" dirty="0" smtClean="0"/>
              <a:t> :</a:t>
            </a:r>
          </a:p>
          <a:p>
            <a:pPr lvl="0" algn="just"/>
            <a:r>
              <a:rPr lang="en-US" sz="2200" dirty="0" smtClean="0"/>
              <a:t>7018 : </a:t>
            </a:r>
            <a:r>
              <a:rPr lang="en-US" sz="2200" dirty="0" err="1" smtClean="0"/>
              <a:t>Mempunyai</a:t>
            </a:r>
            <a:r>
              <a:rPr lang="en-US" sz="2200" dirty="0" smtClean="0"/>
              <a:t> </a:t>
            </a:r>
            <a:r>
              <a:rPr lang="en-US" sz="2200" dirty="0" err="1" smtClean="0"/>
              <a:t>sifat</a:t>
            </a:r>
            <a:r>
              <a:rPr lang="en-US" sz="2200" dirty="0" smtClean="0"/>
              <a:t> fill-freeze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semua</a:t>
            </a:r>
            <a:r>
              <a:rPr lang="en-US" sz="2200" dirty="0" smtClean="0"/>
              <a:t> </a:t>
            </a:r>
            <a:r>
              <a:rPr lang="en-US" sz="2200" dirty="0" err="1" smtClean="0"/>
              <a:t>posisi</a:t>
            </a:r>
            <a:r>
              <a:rPr lang="en-US" sz="2200" dirty="0" smtClean="0"/>
              <a:t> </a:t>
            </a:r>
            <a:r>
              <a:rPr lang="en-US" sz="2200" dirty="0" err="1" smtClean="0"/>
              <a:t>pengelasan</a:t>
            </a:r>
            <a:r>
              <a:rPr lang="en-US" sz="2200" dirty="0" smtClean="0"/>
              <a:t> </a:t>
            </a:r>
            <a:r>
              <a:rPr lang="en-US" sz="2200" dirty="0" err="1" smtClean="0"/>
              <a:t>karena</a:t>
            </a:r>
            <a:r>
              <a:rPr lang="en-US" sz="2200" dirty="0" smtClean="0"/>
              <a:t> </a:t>
            </a:r>
            <a:r>
              <a:rPr lang="en-US" sz="2200" dirty="0" err="1" smtClean="0"/>
              <a:t>mengandung</a:t>
            </a:r>
            <a:r>
              <a:rPr lang="en-US" sz="2200" dirty="0" smtClean="0"/>
              <a:t> iron powder.</a:t>
            </a:r>
          </a:p>
          <a:p>
            <a:pPr lvl="0" algn="just"/>
            <a:r>
              <a:rPr lang="en-US" sz="2200" dirty="0" smtClean="0"/>
              <a:t>7028 : </a:t>
            </a:r>
            <a:r>
              <a:rPr lang="en-US" sz="2200" dirty="0" err="1" smtClean="0"/>
              <a:t>Mempunyai</a:t>
            </a:r>
            <a:r>
              <a:rPr lang="en-US" sz="2200" dirty="0" smtClean="0"/>
              <a:t> </a:t>
            </a:r>
            <a:r>
              <a:rPr lang="en-US" sz="2200" dirty="0" err="1" smtClean="0"/>
              <a:t>sifat</a:t>
            </a:r>
            <a:r>
              <a:rPr lang="en-US" sz="2200" dirty="0" smtClean="0"/>
              <a:t> fast-fill </a:t>
            </a:r>
            <a:r>
              <a:rPr lang="en-US" sz="2200" dirty="0" err="1" smtClean="0"/>
              <a:t>cocok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pengelasan</a:t>
            </a:r>
            <a:r>
              <a:rPr lang="en-US" sz="2200" dirty="0" smtClean="0"/>
              <a:t> </a:t>
            </a:r>
            <a:r>
              <a:rPr lang="en-US" sz="2200" dirty="0" err="1" smtClean="0"/>
              <a:t>posisi</a:t>
            </a:r>
            <a:r>
              <a:rPr lang="en-US" sz="2200" dirty="0" smtClean="0"/>
              <a:t> 1 F, 2 F, deep groove </a:t>
            </a:r>
            <a:r>
              <a:rPr lang="en-US" sz="2200" dirty="0" err="1" smtClean="0"/>
              <a:t>dan</a:t>
            </a:r>
            <a:r>
              <a:rPr lang="en-US" sz="2200" dirty="0" smtClean="0"/>
              <a:t> laps.</a:t>
            </a:r>
          </a:p>
          <a:p>
            <a:pPr algn="just"/>
            <a:endParaRPr lang="en-US" sz="2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04800"/>
            <a:ext cx="7943088" cy="6324600"/>
          </a:xfrm>
        </p:spPr>
        <p:txBody>
          <a:bodyPr>
            <a:noAutofit/>
          </a:bodyPr>
          <a:lstStyle/>
          <a:p>
            <a:pPr marL="0" indent="-38100" algn="just">
              <a:spcBef>
                <a:spcPts val="0"/>
              </a:spcBef>
              <a:buNone/>
            </a:pPr>
            <a:r>
              <a:rPr lang="en-US" sz="2000" dirty="0" err="1" smtClean="0"/>
              <a:t>Teknik</a:t>
            </a:r>
            <a:r>
              <a:rPr lang="en-US" sz="2000" dirty="0" smtClean="0"/>
              <a:t> </a:t>
            </a:r>
            <a:r>
              <a:rPr lang="en-US" sz="2000" dirty="0" err="1" smtClean="0"/>
              <a:t>pengelasan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elektroda</a:t>
            </a:r>
            <a:r>
              <a:rPr lang="en-US" sz="2000" dirty="0" smtClean="0"/>
              <a:t>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fast-fill electrode.</a:t>
            </a:r>
          </a:p>
          <a:p>
            <a:pPr marL="0" algn="just">
              <a:spcBef>
                <a:spcPts val="0"/>
              </a:spcBef>
            </a:pPr>
            <a:r>
              <a:rPr lang="en-US" sz="2000" dirty="0" err="1" smtClean="0"/>
              <a:t>Penggunaan</a:t>
            </a:r>
            <a:r>
              <a:rPr lang="en-US" sz="2000" dirty="0" smtClean="0"/>
              <a:t> </a:t>
            </a:r>
            <a:r>
              <a:rPr lang="en-US" sz="2000" dirty="0" err="1" smtClean="0"/>
              <a:t>arus</a:t>
            </a:r>
            <a:r>
              <a:rPr lang="en-US" sz="2000" dirty="0" smtClean="0"/>
              <a:t> AC/DCEP</a:t>
            </a:r>
          </a:p>
          <a:p>
            <a:pPr marL="0" algn="just">
              <a:spcBef>
                <a:spcPts val="0"/>
              </a:spcBef>
              <a:buNone/>
            </a:pPr>
            <a:r>
              <a:rPr lang="en-US" sz="2000" dirty="0" err="1" smtClean="0"/>
              <a:t>Aplikasi</a:t>
            </a:r>
            <a:endParaRPr lang="en-US" sz="2000" dirty="0" smtClean="0"/>
          </a:p>
          <a:p>
            <a:pPr marL="0" lvl="0" algn="just">
              <a:spcBef>
                <a:spcPts val="0"/>
              </a:spcBef>
              <a:buNone/>
            </a:pPr>
            <a:r>
              <a:rPr lang="en-US" sz="2000" i="1" dirty="0" smtClean="0"/>
              <a:t>Down Hand</a:t>
            </a:r>
            <a:r>
              <a:rPr lang="en-US" sz="2000" dirty="0" smtClean="0"/>
              <a:t> :</a:t>
            </a:r>
          </a:p>
          <a:p>
            <a:pPr marL="284163" indent="0" algn="just">
              <a:spcBef>
                <a:spcPts val="0"/>
              </a:spcBef>
              <a:buNone/>
            </a:pPr>
            <a:r>
              <a:rPr lang="en-US" sz="2000" dirty="0" smtClean="0"/>
              <a:t>Root pass </a:t>
            </a:r>
            <a:r>
              <a:rPr lang="en-US" sz="2000" dirty="0" err="1" smtClean="0"/>
              <a:t>gunakan</a:t>
            </a:r>
            <a:r>
              <a:rPr lang="en-US" sz="2000" dirty="0" smtClean="0"/>
              <a:t> ampere </a:t>
            </a:r>
            <a:r>
              <a:rPr lang="en-US" sz="2000" dirty="0" err="1" smtClean="0"/>
              <a:t>rendah</a:t>
            </a:r>
            <a:r>
              <a:rPr lang="en-US" sz="2000" dirty="0" smtClean="0"/>
              <a:t>, </a:t>
            </a:r>
            <a:r>
              <a:rPr lang="en-US" sz="2000" dirty="0" err="1" smtClean="0"/>
              <a:t>panjang</a:t>
            </a:r>
            <a:r>
              <a:rPr lang="en-US" sz="2000" dirty="0" smtClean="0"/>
              <a:t> </a:t>
            </a:r>
            <a:r>
              <a:rPr lang="en-US" sz="2000" dirty="0" err="1" smtClean="0"/>
              <a:t>busur</a:t>
            </a:r>
            <a:r>
              <a:rPr lang="en-US" sz="2000" dirty="0" smtClean="0"/>
              <a:t> 1/8 inc </a:t>
            </a:r>
            <a:r>
              <a:rPr lang="en-US" sz="2000" dirty="0" err="1" smtClean="0"/>
              <a:t>atau</a:t>
            </a:r>
            <a:r>
              <a:rPr lang="en-US" sz="2000" dirty="0" smtClean="0"/>
              <a:t> drag technique .</a:t>
            </a:r>
          </a:p>
          <a:p>
            <a:pPr marL="284163" indent="0" algn="just">
              <a:spcBef>
                <a:spcPts val="0"/>
              </a:spcBef>
              <a:buNone/>
            </a:pPr>
            <a:r>
              <a:rPr lang="en-US" sz="2000" dirty="0" err="1" smtClean="0"/>
              <a:t>Penyalaan</a:t>
            </a:r>
            <a:r>
              <a:rPr lang="en-US" sz="2000" dirty="0" smtClean="0"/>
              <a:t> </a:t>
            </a:r>
            <a:r>
              <a:rPr lang="en-US" sz="2000" dirty="0" err="1" smtClean="0"/>
              <a:t>busur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menahan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gerakan</a:t>
            </a:r>
            <a:r>
              <a:rPr lang="en-US" sz="2000" dirty="0" smtClean="0"/>
              <a:t> </a:t>
            </a:r>
            <a:r>
              <a:rPr lang="en-US" sz="2000" dirty="0" err="1" smtClean="0"/>
              <a:t>mundur</a:t>
            </a:r>
            <a:r>
              <a:rPr lang="en-US" sz="2000" dirty="0" smtClean="0"/>
              <a:t> (</a:t>
            </a:r>
            <a:r>
              <a:rPr lang="en-US" sz="2000" i="1" dirty="0" smtClean="0"/>
              <a:t>move back</a:t>
            </a:r>
            <a:r>
              <a:rPr lang="en-US" sz="2000" dirty="0" smtClean="0"/>
              <a:t>)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crator</a:t>
            </a:r>
            <a:r>
              <a:rPr lang="en-US" sz="2000" dirty="0" smtClean="0"/>
              <a:t>.</a:t>
            </a:r>
          </a:p>
          <a:p>
            <a:pPr marL="284163" indent="0" algn="just">
              <a:spcBef>
                <a:spcPts val="0"/>
              </a:spcBef>
              <a:buNone/>
            </a:pPr>
            <a:r>
              <a:rPr lang="en-US" sz="2000" dirty="0" err="1" smtClean="0"/>
              <a:t>Penggunaan</a:t>
            </a:r>
            <a:r>
              <a:rPr lang="en-US" sz="2000" dirty="0" smtClean="0"/>
              <a:t> ampere AC = Ampere DC + 10%</a:t>
            </a:r>
          </a:p>
          <a:p>
            <a:pPr marL="0" lvl="0" algn="just">
              <a:spcBef>
                <a:spcPts val="0"/>
              </a:spcBef>
              <a:buNone/>
            </a:pPr>
            <a:r>
              <a:rPr lang="en-US" sz="2000" dirty="0" smtClean="0"/>
              <a:t>V </a:t>
            </a:r>
            <a:r>
              <a:rPr lang="en-US" sz="2000" i="1" dirty="0" smtClean="0"/>
              <a:t>up hill</a:t>
            </a:r>
            <a:r>
              <a:rPr lang="en-US" sz="2000" dirty="0" smtClean="0"/>
              <a:t> :</a:t>
            </a:r>
          </a:p>
          <a:p>
            <a:pPr marL="284163" indent="0" algn="just">
              <a:spcBef>
                <a:spcPts val="0"/>
              </a:spcBef>
              <a:buNone/>
            </a:pPr>
            <a:r>
              <a:rPr lang="en-US" sz="2000" dirty="0" smtClean="0"/>
              <a:t>Diameter </a:t>
            </a:r>
            <a:r>
              <a:rPr lang="en-US" sz="2000" dirty="0" err="1" smtClean="0"/>
              <a:t>electroda</a:t>
            </a:r>
            <a:r>
              <a:rPr lang="en-US" sz="2000" dirty="0" smtClean="0"/>
              <a:t> &lt; 5/32 inc.</a:t>
            </a:r>
          </a:p>
          <a:p>
            <a:pPr marL="284163" indent="0" algn="just">
              <a:spcBef>
                <a:spcPts val="0"/>
              </a:spcBef>
              <a:buNone/>
            </a:pPr>
            <a:r>
              <a:rPr lang="en-US" sz="2000" dirty="0" smtClean="0"/>
              <a:t>Root pass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string </a:t>
            </a:r>
            <a:r>
              <a:rPr lang="en-US" sz="2000" dirty="0" err="1" smtClean="0"/>
              <a:t>atau</a:t>
            </a:r>
            <a:r>
              <a:rPr lang="en-US" sz="2000" dirty="0" smtClean="0"/>
              <a:t> slight weaving.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mencegah</a:t>
            </a:r>
            <a:r>
              <a:rPr lang="en-US" sz="2000" dirty="0" smtClean="0"/>
              <a:t> slag pocket </a:t>
            </a:r>
            <a:r>
              <a:rPr lang="en-US" sz="2000" dirty="0" err="1" smtClean="0"/>
              <a:t>atau</a:t>
            </a:r>
            <a:r>
              <a:rPr lang="en-US" sz="2000" dirty="0" smtClean="0"/>
              <a:t> under cut, </a:t>
            </a:r>
            <a:r>
              <a:rPr lang="en-US" sz="2000" dirty="0" err="1" smtClean="0"/>
              <a:t>perhentian</a:t>
            </a:r>
            <a:r>
              <a:rPr lang="en-US" sz="2000" dirty="0" smtClean="0"/>
              <a:t> </a:t>
            </a:r>
            <a:r>
              <a:rPr lang="en-US" sz="2000" dirty="0" err="1" smtClean="0"/>
              <a:t>busur</a:t>
            </a:r>
            <a:r>
              <a:rPr lang="en-US" sz="2000" dirty="0" smtClean="0"/>
              <a:t> </a:t>
            </a:r>
            <a:r>
              <a:rPr lang="en-US" sz="2000" dirty="0" err="1" smtClean="0"/>
              <a:t>agak</a:t>
            </a:r>
            <a:r>
              <a:rPr lang="en-US" sz="2000" dirty="0" smtClean="0"/>
              <a:t> lama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tepi</a:t>
            </a:r>
            <a:r>
              <a:rPr lang="en-US" sz="2000" dirty="0" smtClean="0"/>
              <a:t> </a:t>
            </a:r>
            <a:r>
              <a:rPr lang="en-US" sz="2000" dirty="0" err="1" smtClean="0"/>
              <a:t>lasan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melebur</a:t>
            </a:r>
            <a:r>
              <a:rPr lang="en-US" sz="2000" dirty="0" smtClean="0"/>
              <a:t> </a:t>
            </a:r>
            <a:r>
              <a:rPr lang="en-US" sz="2000" dirty="0" err="1" smtClean="0"/>
              <a:t>keluar</a:t>
            </a:r>
            <a:r>
              <a:rPr lang="en-US" sz="2000" dirty="0" smtClean="0"/>
              <a:t> slag pocket. </a:t>
            </a:r>
            <a:r>
              <a:rPr lang="en-US" sz="2000" dirty="0" err="1" smtClean="0"/>
              <a:t>Jangan</a:t>
            </a:r>
            <a:r>
              <a:rPr lang="en-US" sz="2000" dirty="0" smtClean="0"/>
              <a:t> </a:t>
            </a:r>
            <a:r>
              <a:rPr lang="en-US" sz="2000" dirty="0" err="1" smtClean="0"/>
              <a:t>memindahkan</a:t>
            </a:r>
            <a:r>
              <a:rPr lang="en-US" sz="2000" dirty="0" smtClean="0"/>
              <a:t> </a:t>
            </a:r>
            <a:r>
              <a:rPr lang="en-US" sz="2000" dirty="0" err="1" smtClean="0"/>
              <a:t>busur</a:t>
            </a:r>
            <a:r>
              <a:rPr lang="en-US" sz="2000" dirty="0" smtClean="0"/>
              <a:t> </a:t>
            </a:r>
            <a:r>
              <a:rPr lang="en-US" sz="2000" dirty="0" err="1" smtClean="0"/>
              <a:t>keluar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molten pool.</a:t>
            </a:r>
          </a:p>
          <a:p>
            <a:pPr marL="284163" indent="0" algn="just">
              <a:spcBef>
                <a:spcPts val="0"/>
              </a:spcBef>
              <a:buNone/>
            </a:pPr>
            <a:r>
              <a:rPr lang="en-US" sz="2000" dirty="0" err="1" smtClean="0"/>
              <a:t>Pemakaian</a:t>
            </a:r>
            <a:r>
              <a:rPr lang="en-US" sz="2000" dirty="0" smtClean="0"/>
              <a:t> ampere-lower portion.</a:t>
            </a:r>
          </a:p>
          <a:p>
            <a:pPr marL="0" lvl="0" algn="just">
              <a:spcBef>
                <a:spcPts val="0"/>
              </a:spcBef>
              <a:buNone/>
            </a:pPr>
            <a:r>
              <a:rPr lang="en-US" sz="2000" i="1" dirty="0" smtClean="0"/>
              <a:t>OH </a:t>
            </a:r>
            <a:r>
              <a:rPr lang="en-US" sz="2000" dirty="0" smtClean="0"/>
              <a:t>: </a:t>
            </a:r>
          </a:p>
          <a:p>
            <a:pPr marL="284163" indent="0" algn="just">
              <a:spcBef>
                <a:spcPts val="0"/>
              </a:spcBef>
              <a:buNone/>
            </a:pPr>
            <a:r>
              <a:rPr lang="en-US" sz="2000" dirty="0" smtClean="0"/>
              <a:t>Diameter </a:t>
            </a:r>
            <a:r>
              <a:rPr lang="en-US" sz="2000" dirty="0" err="1" smtClean="0"/>
              <a:t>electroda</a:t>
            </a:r>
            <a:r>
              <a:rPr lang="en-US" sz="2000" dirty="0" smtClean="0"/>
              <a:t> &lt; 5/32 inc.</a:t>
            </a:r>
          </a:p>
          <a:p>
            <a:pPr marL="284163" indent="0" algn="just">
              <a:spcBef>
                <a:spcPts val="0"/>
              </a:spcBef>
              <a:buNone/>
            </a:pPr>
            <a:r>
              <a:rPr lang="en-US" sz="2000" dirty="0" smtClean="0"/>
              <a:t>Deposit stringer bead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slight circular </a:t>
            </a:r>
            <a:r>
              <a:rPr lang="en-US" sz="2000" dirty="0" err="1" smtClean="0"/>
              <a:t>pada</a:t>
            </a:r>
            <a:r>
              <a:rPr lang="en-US" sz="2000" dirty="0" smtClean="0"/>
              <a:t> creator, </a:t>
            </a:r>
            <a:r>
              <a:rPr lang="en-US" sz="2000" dirty="0" err="1" smtClean="0"/>
              <a:t>panjang</a:t>
            </a:r>
            <a:r>
              <a:rPr lang="en-US" sz="2000" dirty="0" smtClean="0"/>
              <a:t> </a:t>
            </a:r>
            <a:r>
              <a:rPr lang="en-US" sz="2000" dirty="0" err="1" smtClean="0"/>
              <a:t>busur</a:t>
            </a:r>
            <a:r>
              <a:rPr lang="en-US" sz="2000" dirty="0" smtClean="0"/>
              <a:t> </a:t>
            </a:r>
            <a:r>
              <a:rPr lang="en-US" sz="2000" dirty="0" err="1" smtClean="0"/>
              <a:t>diusahakan</a:t>
            </a:r>
            <a:r>
              <a:rPr lang="en-US" sz="2000" dirty="0" smtClean="0"/>
              <a:t> </a:t>
            </a:r>
            <a:r>
              <a:rPr lang="en-US" sz="2000" dirty="0" err="1" smtClean="0"/>
              <a:t>sependek</a:t>
            </a:r>
            <a:r>
              <a:rPr lang="en-US" sz="2000" dirty="0" smtClean="0"/>
              <a:t> </a:t>
            </a:r>
            <a:r>
              <a:rPr lang="en-US" sz="2000" dirty="0" err="1" smtClean="0"/>
              <a:t>mungkin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gunakan</a:t>
            </a:r>
            <a:r>
              <a:rPr lang="en-US" sz="2000" dirty="0" smtClean="0"/>
              <a:t> low portion ampere.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685800"/>
            <a:ext cx="7943088" cy="5562600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Tabel</a:t>
            </a:r>
            <a:r>
              <a:rPr lang="en-US" sz="2400" b="1" dirty="0" smtClean="0"/>
              <a:t> 3.1. </a:t>
            </a:r>
            <a:r>
              <a:rPr lang="en-US" sz="2400" b="1" dirty="0" err="1" smtClean="0"/>
              <a:t>Kode</a:t>
            </a:r>
            <a:r>
              <a:rPr lang="en-US" sz="2400" b="1" dirty="0" smtClean="0"/>
              <a:t>/ </a:t>
            </a:r>
            <a:r>
              <a:rPr lang="en-US" sz="2400" b="1" dirty="0" err="1" smtClean="0"/>
              <a:t>klasifikasi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posisi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pengelasan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47800" y="1447800"/>
          <a:ext cx="7086601" cy="3276600"/>
        </p:xfrm>
        <a:graphic>
          <a:graphicData uri="http://schemas.openxmlformats.org/drawingml/2006/table">
            <a:tbl>
              <a:tblPr/>
              <a:tblGrid>
                <a:gridCol w="1389876"/>
                <a:gridCol w="1388895"/>
                <a:gridCol w="1389876"/>
                <a:gridCol w="1388895"/>
                <a:gridCol w="1529059"/>
              </a:tblGrid>
              <a:tr h="13106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/>
                          <a:ea typeface="Times New Roman"/>
                        </a:rPr>
                        <a:t>Klasifikasi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/>
                          <a:ea typeface="Times New Roman"/>
                        </a:rPr>
                        <a:t>Posisi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 Las </a:t>
                      </a:r>
                      <a:r>
                        <a:rPr lang="en-US" sz="2000" b="1" dirty="0" err="1">
                          <a:latin typeface="Times New Roman"/>
                          <a:ea typeface="Times New Roman"/>
                        </a:rPr>
                        <a:t>Mendatar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/>
                          <a:ea typeface="Times New Roman"/>
                        </a:rPr>
                        <a:t>Posisi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 Las </a:t>
                      </a:r>
                      <a:r>
                        <a:rPr lang="en-US" sz="2000" b="1" dirty="0" err="1">
                          <a:latin typeface="Times New Roman"/>
                          <a:ea typeface="Times New Roman"/>
                        </a:rPr>
                        <a:t>Horisontal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/>
                          <a:ea typeface="Times New Roman"/>
                        </a:rPr>
                        <a:t>Posisi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 Las </a:t>
                      </a:r>
                      <a:r>
                        <a:rPr lang="en-US" sz="2000" b="1" dirty="0" err="1">
                          <a:latin typeface="Times New Roman"/>
                          <a:ea typeface="Times New Roman"/>
                        </a:rPr>
                        <a:t>Vertikal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Posisi Las Atas Kepala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EXX1X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Ya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Ya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Ya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Ya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EXX2X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Ya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Fillet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Tidak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Tidak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EXX4X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Ya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Ya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Ke-bawah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Ya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57200"/>
            <a:ext cx="7943088" cy="5791200"/>
          </a:xfrm>
        </p:spPr>
        <p:txBody>
          <a:bodyPr/>
          <a:lstStyle/>
          <a:p>
            <a:r>
              <a:rPr lang="en-US" sz="2400" b="1" dirty="0" err="1" smtClean="0"/>
              <a:t>Tabel</a:t>
            </a:r>
            <a:r>
              <a:rPr lang="en-US" sz="2400" b="1" dirty="0" smtClean="0"/>
              <a:t> 3.2. </a:t>
            </a:r>
            <a:r>
              <a:rPr lang="en-US" sz="2400" b="1" dirty="0" err="1" smtClean="0"/>
              <a:t>Kode</a:t>
            </a:r>
            <a:r>
              <a:rPr lang="en-US" sz="2400" b="1" dirty="0" smtClean="0"/>
              <a:t>/ </a:t>
            </a:r>
            <a:r>
              <a:rPr lang="en-US" sz="2400" b="1" dirty="0" err="1" smtClean="0"/>
              <a:t>klasifikasi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flux/ </a:t>
            </a:r>
            <a:r>
              <a:rPr lang="en-US" sz="2400" b="1" dirty="0" err="1" smtClean="0"/>
              <a:t>terak</a:t>
            </a:r>
            <a:endParaRPr lang="en-US" sz="2400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1143003"/>
          <a:ext cx="7620000" cy="5280368"/>
        </p:xfrm>
        <a:graphic>
          <a:graphicData uri="http://schemas.openxmlformats.org/drawingml/2006/table">
            <a:tbl>
              <a:tblPr/>
              <a:tblGrid>
                <a:gridCol w="1213937"/>
                <a:gridCol w="1313090"/>
                <a:gridCol w="1150923"/>
                <a:gridCol w="2890281"/>
                <a:gridCol w="1051769"/>
              </a:tblGrid>
              <a:tr h="7511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Times New Roman"/>
                          <a:ea typeface="Times New Roman"/>
                        </a:rPr>
                        <a:t>Klasifikasi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Times New Roman"/>
                          <a:ea typeface="Times New Roman"/>
                        </a:rPr>
                        <a:t>Arus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 Las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Times New Roman"/>
                          <a:ea typeface="Times New Roman"/>
                        </a:rPr>
                        <a:t>Penetrasi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Fluks/Terak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Serbuk Besi (%)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EXX10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DCEP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Dalam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Cellulose/sodium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0-10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EXXX1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AC-DCEP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Dalam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Cellulose/potassium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EXXX2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AC-DCEN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Sedang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Rutile/sodium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0-10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EXXX3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AC-DC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Dangkal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Rutile/potassium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0-10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EXXX4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AC-DC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Dangkal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Rutile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/iron powder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25-40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EXXX5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DCEP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Sedang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Low Hydrogen/sodium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EXXX6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AC-DCEP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Sedang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Low Hydrogen/potassium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EXXX8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AC-DCEP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Sedang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Low Hydrogen/iron powder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25-40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EXX20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AC-DC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Sedang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Iron oxide/sodium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EXX24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AC-DC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Dangkal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Rutile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/iron powder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EXX27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AC-DC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Sedang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Iron oxide/iron powder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EXX28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AC-DCEP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Sedang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Low hydrogen/iron powder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533400"/>
            <a:ext cx="7943088" cy="5791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200" b="1" dirty="0" err="1" smtClean="0"/>
              <a:t>Tabel</a:t>
            </a:r>
            <a:r>
              <a:rPr lang="en-US" sz="2200" b="1" dirty="0" smtClean="0"/>
              <a:t> 3.3. </a:t>
            </a:r>
            <a:r>
              <a:rPr lang="en-US" sz="2200" b="1" dirty="0" err="1" smtClean="0"/>
              <a:t>Kondisi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penyimpanan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pemanasan-ulang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untuk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elektroda-las-terbungkus</a:t>
            </a:r>
            <a:r>
              <a:rPr lang="en-US" sz="2200" b="1" dirty="0" smtClean="0"/>
              <a:t> Baja </a:t>
            </a:r>
            <a:r>
              <a:rPr lang="en-US" sz="2200" b="1" dirty="0" err="1" smtClean="0"/>
              <a:t>Karbon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Rendah</a:t>
            </a:r>
            <a:endParaRPr lang="en-US" sz="2200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599" y="1524000"/>
          <a:ext cx="8000998" cy="4800600"/>
        </p:xfrm>
        <a:graphic>
          <a:graphicData uri="http://schemas.openxmlformats.org/drawingml/2006/table">
            <a:tbl>
              <a:tblPr/>
              <a:tblGrid>
                <a:gridCol w="2000014"/>
                <a:gridCol w="2000014"/>
                <a:gridCol w="2000014"/>
                <a:gridCol w="2000956"/>
              </a:tblGrid>
              <a:tr h="34290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Electrode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</a:rPr>
                        <a:t>Klasifikasi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 AWS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Times New Roman"/>
                          <a:ea typeface="Times New Roman"/>
                        </a:rPr>
                        <a:t>Kondisi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</a:rPr>
                        <a:t>Penyimpanan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Pemanasan Ulang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Times New Roman"/>
                          <a:ea typeface="Times New Roman"/>
                        </a:rPr>
                        <a:t>Kondisi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</a:rPr>
                        <a:t>Ruangan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Times New Roman"/>
                          <a:ea typeface="Times New Roman"/>
                        </a:rPr>
                        <a:t>Peti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</a:rPr>
                        <a:t>Pemanas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87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E5010, E6011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27</a:t>
                      </a:r>
                      <a:r>
                        <a:rPr lang="en-US" sz="1800" baseline="30000">
                          <a:latin typeface="Times New Roman"/>
                          <a:ea typeface="Times New Roman"/>
                        </a:rPr>
                        <a:t>o</a:t>
                      </a:r>
                      <a:r>
                        <a:rPr lang="en-US" sz="1800">
                          <a:latin typeface="Times New Roman"/>
                          <a:ea typeface="Times New Roman"/>
                        </a:rPr>
                        <a:t>C ± 11</a:t>
                      </a:r>
                      <a:r>
                        <a:rPr lang="en-US" sz="1800" baseline="30000">
                          <a:latin typeface="Times New Roman"/>
                          <a:ea typeface="Times New Roman"/>
                        </a:rPr>
                        <a:t>o</a:t>
                      </a:r>
                      <a:r>
                        <a:rPr lang="en-US" sz="1800">
                          <a:latin typeface="Times New Roman"/>
                          <a:ea typeface="Times New Roman"/>
                        </a:rPr>
                        <a:t>C kelembaban relatif 20 – 60 %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Untuk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kondisi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penyimpanan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dan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pemanasan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ulang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harus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dikonsultasikan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kepada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pemasuk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87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E6012, E6013, E6020, E6027, E7014, E7024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27</a:t>
                      </a:r>
                      <a:r>
                        <a:rPr lang="en-US" sz="1800" baseline="30000" dirty="0">
                          <a:latin typeface="Times New Roman"/>
                          <a:ea typeface="Times New Roman"/>
                        </a:rPr>
                        <a:t>o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C ± 11</a:t>
                      </a:r>
                      <a:r>
                        <a:rPr lang="en-US" sz="1800" baseline="30000" dirty="0">
                          <a:latin typeface="Times New Roman"/>
                          <a:ea typeface="Times New Roman"/>
                        </a:rPr>
                        <a:t>o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C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kelembaban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relatif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Maksimum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 50%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11</a:t>
                      </a:r>
                      <a:r>
                        <a:rPr lang="en-US" sz="1800" baseline="30000">
                          <a:latin typeface="Times New Roman"/>
                          <a:ea typeface="Times New Roman"/>
                        </a:rPr>
                        <a:t> o</a:t>
                      </a:r>
                      <a:r>
                        <a:rPr lang="en-US" sz="1800">
                          <a:latin typeface="Times New Roman"/>
                          <a:ea typeface="Times New Roman"/>
                        </a:rPr>
                        <a:t>C-22</a:t>
                      </a:r>
                      <a:r>
                        <a:rPr lang="en-US" sz="1800" baseline="30000">
                          <a:latin typeface="Times New Roman"/>
                          <a:ea typeface="Times New Roman"/>
                        </a:rPr>
                        <a:t> o</a:t>
                      </a:r>
                      <a:r>
                        <a:rPr lang="en-US" sz="1800">
                          <a:latin typeface="Times New Roman"/>
                          <a:ea typeface="Times New Roman"/>
                        </a:rPr>
                        <a:t>C suhu ruang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135</a:t>
                      </a:r>
                      <a:r>
                        <a:rPr lang="en-US" sz="1800" baseline="30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aseline="30000" dirty="0" err="1">
                          <a:latin typeface="Times New Roman"/>
                          <a:ea typeface="Times New Roman"/>
                        </a:rPr>
                        <a:t>o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 ± 14</a:t>
                      </a:r>
                      <a:r>
                        <a:rPr lang="en-US" sz="1800" baseline="30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aseline="30000" dirty="0" err="1">
                          <a:latin typeface="Times New Roman"/>
                          <a:ea typeface="Times New Roman"/>
                        </a:rPr>
                        <a:t>o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selama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satu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 jam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E7018,E7028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27</a:t>
                      </a:r>
                      <a:r>
                        <a:rPr lang="en-US" sz="1800" baseline="30000">
                          <a:latin typeface="Times New Roman"/>
                          <a:ea typeface="Times New Roman"/>
                        </a:rPr>
                        <a:t>o</a:t>
                      </a:r>
                      <a:r>
                        <a:rPr lang="en-US" sz="1800">
                          <a:latin typeface="Times New Roman"/>
                          <a:ea typeface="Times New Roman"/>
                        </a:rPr>
                        <a:t>C ± 11</a:t>
                      </a:r>
                      <a:r>
                        <a:rPr lang="en-US" sz="1800" baseline="30000">
                          <a:latin typeface="Times New Roman"/>
                          <a:ea typeface="Times New Roman"/>
                        </a:rPr>
                        <a:t>o</a:t>
                      </a:r>
                      <a:r>
                        <a:rPr lang="en-US" sz="1800">
                          <a:latin typeface="Times New Roman"/>
                          <a:ea typeface="Times New Roman"/>
                        </a:rPr>
                        <a:t>C kelembaban relatif maksimum 50%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27</a:t>
                      </a:r>
                      <a:r>
                        <a:rPr lang="en-US" sz="1800" baseline="30000">
                          <a:latin typeface="Times New Roman"/>
                          <a:ea typeface="Times New Roman"/>
                        </a:rPr>
                        <a:t> o</a:t>
                      </a:r>
                      <a:r>
                        <a:rPr lang="en-US" sz="1800">
                          <a:latin typeface="Times New Roman"/>
                          <a:ea typeface="Times New Roman"/>
                        </a:rPr>
                        <a:t>C - 138</a:t>
                      </a:r>
                      <a:r>
                        <a:rPr lang="en-US" sz="1800" baseline="30000">
                          <a:latin typeface="Times New Roman"/>
                          <a:ea typeface="Times New Roman"/>
                        </a:rPr>
                        <a:t> o</a:t>
                      </a:r>
                      <a:r>
                        <a:rPr lang="en-US" sz="1800">
                          <a:latin typeface="Times New Roman"/>
                          <a:ea typeface="Times New Roman"/>
                        </a:rPr>
                        <a:t>C di atas suhu ruang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343</a:t>
                      </a:r>
                      <a:r>
                        <a:rPr lang="en-US" sz="1800" baseline="30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aseline="30000" dirty="0" err="1">
                          <a:latin typeface="Times New Roman"/>
                          <a:ea typeface="Times New Roman"/>
                        </a:rPr>
                        <a:t>o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 ± 28</a:t>
                      </a:r>
                      <a:r>
                        <a:rPr lang="en-US" sz="1800" baseline="30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aseline="30000" dirty="0" err="1">
                          <a:latin typeface="Times New Roman"/>
                          <a:ea typeface="Times New Roman"/>
                        </a:rPr>
                        <a:t>o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selama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satu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 jam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E7015, E7016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27</a:t>
                      </a:r>
                      <a:r>
                        <a:rPr lang="en-US" sz="1800" baseline="30000">
                          <a:latin typeface="Times New Roman"/>
                          <a:ea typeface="Times New Roman"/>
                        </a:rPr>
                        <a:t>o</a:t>
                      </a:r>
                      <a:r>
                        <a:rPr lang="en-US" sz="1800">
                          <a:latin typeface="Times New Roman"/>
                          <a:ea typeface="Times New Roman"/>
                        </a:rPr>
                        <a:t>C ± 11</a:t>
                      </a:r>
                      <a:r>
                        <a:rPr lang="en-US" sz="1800" baseline="30000">
                          <a:latin typeface="Times New Roman"/>
                          <a:ea typeface="Times New Roman"/>
                        </a:rPr>
                        <a:t>o</a:t>
                      </a:r>
                      <a:r>
                        <a:rPr lang="en-US" sz="1800">
                          <a:latin typeface="Times New Roman"/>
                          <a:ea typeface="Times New Roman"/>
                        </a:rPr>
                        <a:t>C kelembaban relatif maksimum 50%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27</a:t>
                      </a:r>
                      <a:r>
                        <a:rPr lang="en-US" sz="1800" baseline="30000">
                          <a:latin typeface="Times New Roman"/>
                          <a:ea typeface="Times New Roman"/>
                        </a:rPr>
                        <a:t> o</a:t>
                      </a:r>
                      <a:r>
                        <a:rPr lang="en-US" sz="1800">
                          <a:latin typeface="Times New Roman"/>
                          <a:ea typeface="Times New Roman"/>
                        </a:rPr>
                        <a:t>C-138</a:t>
                      </a:r>
                      <a:r>
                        <a:rPr lang="en-US" sz="1800" baseline="30000">
                          <a:latin typeface="Times New Roman"/>
                          <a:ea typeface="Times New Roman"/>
                        </a:rPr>
                        <a:t> o</a:t>
                      </a:r>
                      <a:r>
                        <a:rPr lang="en-US" sz="1800">
                          <a:latin typeface="Times New Roman"/>
                          <a:ea typeface="Times New Roman"/>
                        </a:rPr>
                        <a:t>C di atas suhu ruang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288</a:t>
                      </a:r>
                      <a:r>
                        <a:rPr lang="en-US" sz="1800" baseline="30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aseline="30000" dirty="0" err="1">
                          <a:latin typeface="Times New Roman"/>
                          <a:ea typeface="Times New Roman"/>
                        </a:rPr>
                        <a:t>o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 ± 28</a:t>
                      </a:r>
                      <a:r>
                        <a:rPr lang="en-US" sz="1800" baseline="30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aseline="30000" dirty="0" err="1">
                          <a:latin typeface="Times New Roman"/>
                          <a:ea typeface="Times New Roman"/>
                        </a:rPr>
                        <a:t>o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selama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satu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 jam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685800"/>
            <a:ext cx="7943088" cy="5562600"/>
          </a:xfrm>
        </p:spPr>
        <p:txBody>
          <a:bodyPr>
            <a:normAutofit fontScale="70000" lnSpcReduction="20000"/>
          </a:bodyPr>
          <a:lstStyle/>
          <a:p>
            <a:pPr marL="120650" lvl="1" indent="0" algn="just">
              <a:buNone/>
            </a:pPr>
            <a:r>
              <a:rPr lang="en-US" sz="3100" b="1" dirty="0" err="1" smtClean="0"/>
              <a:t>Elektroda</a:t>
            </a:r>
            <a:r>
              <a:rPr lang="en-US" sz="3100" b="1" dirty="0" smtClean="0"/>
              <a:t> Baja </a:t>
            </a:r>
            <a:r>
              <a:rPr lang="en-US" sz="3100" b="1" dirty="0" err="1" smtClean="0"/>
              <a:t>Paduan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Rendah</a:t>
            </a:r>
            <a:r>
              <a:rPr lang="en-US" sz="3100" b="1" dirty="0" smtClean="0"/>
              <a:t> </a:t>
            </a:r>
            <a:endParaRPr lang="en-US" sz="3100" dirty="0" smtClean="0"/>
          </a:p>
          <a:p>
            <a:pPr algn="just"/>
            <a:r>
              <a:rPr lang="en-US" dirty="0" err="1" smtClean="0"/>
              <a:t>Kebanyakan</a:t>
            </a:r>
            <a:r>
              <a:rPr lang="en-US" dirty="0" smtClean="0"/>
              <a:t>, </a:t>
            </a:r>
            <a:r>
              <a:rPr lang="en-US" dirty="0" err="1" smtClean="0"/>
              <a:t>elektroda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pelindung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hidrogen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(EXX15, EXX16, </a:t>
            </a:r>
            <a:r>
              <a:rPr lang="en-US" dirty="0" err="1" smtClean="0"/>
              <a:t>dan</a:t>
            </a:r>
            <a:r>
              <a:rPr lang="en-US" dirty="0" smtClean="0"/>
              <a:t> EXX18)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elektroda</a:t>
            </a:r>
            <a:r>
              <a:rPr lang="en-US" dirty="0" smtClean="0"/>
              <a:t> </a:t>
            </a:r>
            <a:r>
              <a:rPr lang="en-US" dirty="0" err="1" smtClean="0"/>
              <a:t>baja</a:t>
            </a:r>
            <a:r>
              <a:rPr lang="en-US" dirty="0" smtClean="0"/>
              <a:t> </a:t>
            </a:r>
            <a:r>
              <a:rPr lang="en-US" dirty="0" err="1" smtClean="0"/>
              <a:t>paduan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mengelas</a:t>
            </a:r>
            <a:r>
              <a:rPr lang="en-US" dirty="0" smtClean="0"/>
              <a:t> </a:t>
            </a:r>
            <a:r>
              <a:rPr lang="en-US" dirty="0" err="1" smtClean="0"/>
              <a:t>baja-baja</a:t>
            </a:r>
            <a:r>
              <a:rPr lang="en-US" dirty="0" smtClean="0"/>
              <a:t> </a:t>
            </a:r>
            <a:r>
              <a:rPr lang="en-US" dirty="0" err="1" smtClean="0"/>
              <a:t>berkarbon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baja-baja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dikeraskan</a:t>
            </a:r>
            <a:r>
              <a:rPr lang="en-US" dirty="0" smtClean="0"/>
              <a:t> (</a:t>
            </a:r>
            <a:r>
              <a:rPr lang="en-US" dirty="0" err="1" smtClean="0"/>
              <a:t>hardenable</a:t>
            </a:r>
            <a:r>
              <a:rPr lang="en-US" dirty="0" smtClean="0"/>
              <a:t> steels)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disarankan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elektroda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hidrogen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. </a:t>
            </a:r>
            <a:r>
              <a:rPr lang="en-US" dirty="0" err="1" smtClean="0"/>
              <a:t>Elektroda</a:t>
            </a:r>
            <a:r>
              <a:rPr lang="en-US" dirty="0" smtClean="0"/>
              <a:t> </a:t>
            </a:r>
            <a:r>
              <a:rPr lang="en-US" dirty="0" err="1" smtClean="0"/>
              <a:t>hidrogen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didesain</a:t>
            </a:r>
            <a:r>
              <a:rPr lang="en-US" dirty="0" smtClean="0"/>
              <a:t> agar </a:t>
            </a:r>
            <a:r>
              <a:rPr lang="en-US" dirty="0" err="1" smtClean="0"/>
              <a:t>memiliki</a:t>
            </a:r>
            <a:r>
              <a:rPr lang="en-US" dirty="0" smtClean="0"/>
              <a:t>/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menyerap</a:t>
            </a:r>
            <a:r>
              <a:rPr lang="en-US" dirty="0" smtClean="0"/>
              <a:t> </a:t>
            </a:r>
            <a:r>
              <a:rPr lang="en-US" dirty="0" err="1" smtClean="0"/>
              <a:t>kandungan</a:t>
            </a:r>
            <a:r>
              <a:rPr lang="en-US" dirty="0" smtClean="0"/>
              <a:t> </a:t>
            </a:r>
            <a:r>
              <a:rPr lang="en-US" dirty="0" err="1" smtClean="0"/>
              <a:t>uap</a:t>
            </a:r>
            <a:r>
              <a:rPr lang="en-US" dirty="0" smtClean="0"/>
              <a:t> air yang </a:t>
            </a:r>
            <a:r>
              <a:rPr lang="en-US" dirty="0" err="1" smtClean="0"/>
              <a:t>rendah</a:t>
            </a:r>
            <a:r>
              <a:rPr lang="en-US" dirty="0" smtClean="0"/>
              <a:t>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elektroda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ditangani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tungku</a:t>
            </a:r>
            <a:r>
              <a:rPr lang="en-US" dirty="0" smtClean="0"/>
              <a:t> </a:t>
            </a:r>
            <a:r>
              <a:rPr lang="en-US" dirty="0" err="1" smtClean="0"/>
              <a:t>pengering</a:t>
            </a:r>
            <a:r>
              <a:rPr lang="en-US" dirty="0" smtClean="0"/>
              <a:t> </a:t>
            </a:r>
            <a:r>
              <a:rPr lang="en-US" dirty="0" err="1" smtClean="0"/>
              <a:t>bertemperatur</a:t>
            </a:r>
            <a:r>
              <a:rPr lang="en-US" dirty="0" smtClean="0"/>
              <a:t> 110 - 150</a:t>
            </a:r>
            <a:r>
              <a:rPr lang="en-US" baseline="30000" dirty="0" smtClean="0"/>
              <a:t>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) agar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menyerap</a:t>
            </a:r>
            <a:r>
              <a:rPr lang="en-US" dirty="0" smtClean="0"/>
              <a:t> </a:t>
            </a:r>
            <a:r>
              <a:rPr lang="en-US" dirty="0" err="1" smtClean="0"/>
              <a:t>uap</a:t>
            </a:r>
            <a:r>
              <a:rPr lang="en-US" dirty="0" smtClean="0"/>
              <a:t> air.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elektroda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uap</a:t>
            </a:r>
            <a:r>
              <a:rPr lang="en-US" dirty="0" smtClean="0"/>
              <a:t> air </a:t>
            </a:r>
            <a:r>
              <a:rPr lang="en-US" dirty="0" err="1" smtClean="0"/>
              <a:t>berlebih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direbaking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temperatur</a:t>
            </a:r>
            <a:r>
              <a:rPr lang="en-US" dirty="0" smtClean="0"/>
              <a:t> 250 – 425</a:t>
            </a:r>
            <a:r>
              <a:rPr lang="en-US" baseline="30000" dirty="0" smtClean="0"/>
              <a:t>o</a:t>
            </a:r>
            <a:r>
              <a:rPr lang="en-US" dirty="0" smtClean="0"/>
              <a:t>C </a:t>
            </a:r>
            <a:r>
              <a:rPr lang="en-US" dirty="0" err="1" smtClean="0"/>
              <a:t>selama</a:t>
            </a:r>
            <a:r>
              <a:rPr lang="en-US" dirty="0" smtClean="0"/>
              <a:t> 1 – 2 jam.</a:t>
            </a:r>
          </a:p>
          <a:p>
            <a:pPr algn="just"/>
            <a:r>
              <a:rPr lang="en-US" dirty="0" smtClean="0"/>
              <a:t>SMAW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 (heat input) yang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laju</a:t>
            </a:r>
            <a:r>
              <a:rPr lang="en-US" dirty="0" smtClean="0"/>
              <a:t> </a:t>
            </a:r>
            <a:r>
              <a:rPr lang="en-US" dirty="0" err="1" smtClean="0"/>
              <a:t>pendinginan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mengontrol</a:t>
            </a:r>
            <a:r>
              <a:rPr lang="en-US" dirty="0" smtClean="0"/>
              <a:t> </a:t>
            </a:r>
            <a:r>
              <a:rPr lang="en-US" dirty="0" err="1" smtClean="0"/>
              <a:t>kandungan</a:t>
            </a:r>
            <a:r>
              <a:rPr lang="en-US" dirty="0" smtClean="0"/>
              <a:t> </a:t>
            </a:r>
            <a:r>
              <a:rPr lang="en-US" dirty="0" err="1" smtClean="0"/>
              <a:t>hidrogen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mengelas</a:t>
            </a:r>
            <a:r>
              <a:rPr lang="en-US" dirty="0" smtClean="0"/>
              <a:t> </a:t>
            </a:r>
            <a:r>
              <a:rPr lang="en-US" dirty="0" err="1" smtClean="0"/>
              <a:t>baja-baja</a:t>
            </a:r>
            <a:r>
              <a:rPr lang="en-US" dirty="0" smtClean="0"/>
              <a:t> </a:t>
            </a:r>
            <a:r>
              <a:rPr lang="en-US" dirty="0" err="1" smtClean="0"/>
              <a:t>berkadar</a:t>
            </a:r>
            <a:r>
              <a:rPr lang="en-US" dirty="0" smtClean="0"/>
              <a:t> </a:t>
            </a:r>
            <a:r>
              <a:rPr lang="en-US" dirty="0" err="1" smtClean="0"/>
              <a:t>karbon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609600"/>
            <a:ext cx="7943088" cy="5638800"/>
          </a:xfrm>
        </p:spPr>
        <p:txBody>
          <a:bodyPr/>
          <a:lstStyle/>
          <a:p>
            <a:r>
              <a:rPr lang="en-US" sz="2200" b="1" dirty="0" err="1" smtClean="0"/>
              <a:t>Tabel</a:t>
            </a:r>
            <a:r>
              <a:rPr lang="en-US" sz="2200" b="1" dirty="0" smtClean="0"/>
              <a:t> 3.4. </a:t>
            </a:r>
            <a:r>
              <a:rPr lang="en-US" sz="2200" b="1" dirty="0" err="1" smtClean="0"/>
              <a:t>Elektroda</a:t>
            </a:r>
            <a:r>
              <a:rPr lang="en-US" sz="2200" b="1" dirty="0" smtClean="0"/>
              <a:t> SMAW yang </a:t>
            </a:r>
            <a:r>
              <a:rPr lang="en-US" sz="2200" b="1" dirty="0" err="1" smtClean="0"/>
              <a:t>dipakai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Mengelas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baja</a:t>
            </a:r>
            <a:r>
              <a:rPr lang="en-US" sz="2200" b="1" dirty="0" smtClean="0"/>
              <a:t> HTLA</a:t>
            </a:r>
            <a:endParaRPr lang="en-US" sz="2200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1676400"/>
          <a:ext cx="7467600" cy="4887023"/>
        </p:xfrm>
        <a:graphic>
          <a:graphicData uri="http://schemas.openxmlformats.org/drawingml/2006/table">
            <a:tbl>
              <a:tblPr/>
              <a:tblGrid>
                <a:gridCol w="3643202"/>
                <a:gridCol w="3824398"/>
              </a:tblGrid>
              <a:tr h="4107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/>
                          <a:ea typeface="Times New Roman"/>
                        </a:rPr>
                        <a:t>Klasifikasi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Times New Roman"/>
                          <a:ea typeface="Times New Roman"/>
                        </a:rPr>
                        <a:t>Elektroda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Jenis Baja yang dilas*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7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E7018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1330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7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E7018-A1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4023;4028;4118;4320;8620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4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E8016-C1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4620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7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E8016-B2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5120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7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E9016-B3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5145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7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E10016-D2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1340;4047;4130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7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E11018-M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8630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7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E12018-M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4140;4150;4340;4640;8640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223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*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karakteristik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logam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las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tidak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sama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dengan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logam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induk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dalam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kondisi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quench + temper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685800"/>
            <a:ext cx="7943088" cy="5562600"/>
          </a:xfrm>
        </p:spPr>
        <p:txBody>
          <a:bodyPr/>
          <a:lstStyle/>
          <a:p>
            <a:pPr marL="236538" lvl="1" indent="-236538">
              <a:buNone/>
            </a:pPr>
            <a:r>
              <a:rPr lang="en-US" sz="2400" b="1" dirty="0" err="1" smtClean="0"/>
              <a:t>Tabel</a:t>
            </a:r>
            <a:r>
              <a:rPr lang="en-US" sz="2400" b="1" dirty="0" smtClean="0"/>
              <a:t> 3.5. </a:t>
            </a:r>
            <a:r>
              <a:rPr lang="en-US" sz="2400" b="1" dirty="0" err="1" smtClean="0"/>
              <a:t>Kode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Kegunaan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Elektroda</a:t>
            </a:r>
            <a:r>
              <a:rPr lang="en-US" sz="2400" b="1" dirty="0" smtClean="0"/>
              <a:t> </a:t>
            </a:r>
            <a:endParaRPr lang="en-US" sz="2400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599" y="1524000"/>
          <a:ext cx="7620001" cy="3581400"/>
        </p:xfrm>
        <a:graphic>
          <a:graphicData uri="http://schemas.openxmlformats.org/drawingml/2006/table">
            <a:tbl>
              <a:tblPr/>
              <a:tblGrid>
                <a:gridCol w="1494490"/>
                <a:gridCol w="1493436"/>
                <a:gridCol w="1494490"/>
                <a:gridCol w="1493436"/>
                <a:gridCol w="1644149"/>
              </a:tblGrid>
              <a:tr h="1432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Klasifikasi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Posisi Las Mendatar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Posisi Las Horisontal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Posisi Las Vertikal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Posisi Las Atas Kepala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EXX1X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Ya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Ya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Ya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Ya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EXX2X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Ya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Fillet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Tidak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Tidak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EXX4X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Ya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Ya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Ke-bawah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Ya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498080" cy="579438"/>
          </a:xfrm>
        </p:spPr>
        <p:txBody>
          <a:bodyPr>
            <a:normAutofit fontScale="90000"/>
          </a:bodyPr>
          <a:lstStyle/>
          <a:p>
            <a:r>
              <a:rPr lang="en-US" sz="2700" b="1" dirty="0" err="1" smtClean="0"/>
              <a:t>Tabel</a:t>
            </a:r>
            <a:r>
              <a:rPr lang="en-US" sz="2700" b="1" dirty="0" smtClean="0"/>
              <a:t> 3.2. </a:t>
            </a:r>
            <a:r>
              <a:rPr lang="en-US" sz="2700" b="1" dirty="0" err="1" smtClean="0"/>
              <a:t>Kode</a:t>
            </a:r>
            <a:r>
              <a:rPr lang="en-US" sz="2700" b="1" dirty="0" smtClean="0"/>
              <a:t>/ </a:t>
            </a:r>
            <a:r>
              <a:rPr lang="en-US" sz="2700" b="1" dirty="0" err="1" smtClean="0"/>
              <a:t>klasifikasi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untuk</a:t>
            </a:r>
            <a:r>
              <a:rPr lang="en-US" sz="2700" b="1" dirty="0" smtClean="0"/>
              <a:t> flux/ </a:t>
            </a:r>
            <a:r>
              <a:rPr lang="en-US" sz="2700" b="1" dirty="0" err="1" smtClean="0"/>
              <a:t>terak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0" y="838200"/>
          <a:ext cx="7772399" cy="5791198"/>
        </p:xfrm>
        <a:graphic>
          <a:graphicData uri="http://schemas.openxmlformats.org/drawingml/2006/table">
            <a:tbl>
              <a:tblPr/>
              <a:tblGrid>
                <a:gridCol w="1238215"/>
                <a:gridCol w="1339351"/>
                <a:gridCol w="1173941"/>
                <a:gridCol w="2948087"/>
                <a:gridCol w="1072805"/>
              </a:tblGrid>
              <a:tr h="8273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Klasifikasi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Arus Las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Penetrasi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Fluks/Terak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Serbuk Besi (%)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6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EXX10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DCEP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Dalam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Cellulose/sodium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0-10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6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EXXX1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AC-DCEP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Dalam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Cellulose/potassium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6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EXXX2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AC-DCEN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Sedang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Rutile/sodium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0-10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6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EXXX3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AC-DC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Dangkal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Rutile/potassium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0-10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6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EXXX4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AC-DC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Dangkal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Rutile/iron powder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25-40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6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EXXX5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DCEP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Sedang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Low Hydrogen/sodium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6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EXXX6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AC-DCEP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Sedang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Low Hydrogen/potassium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6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EXXX8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AC-DCEP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Sedang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Low Hydrogen/iron powder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25-40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6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EXX20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AC-DC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Sedang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Iron oxide/sodium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6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EXX24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AC-DC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Dangkal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Rutile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/iron powder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6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EXX27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AC-DC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Sedang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Iron oxide/iron powder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6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EXX28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AC-DCEP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Sedang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Low hydrogen/iron powder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943088" cy="808038"/>
          </a:xfrm>
        </p:spPr>
        <p:txBody>
          <a:bodyPr>
            <a:noAutofit/>
          </a:bodyPr>
          <a:lstStyle/>
          <a:p>
            <a:r>
              <a:rPr lang="en-US" sz="2400" b="1" dirty="0" err="1" smtClean="0"/>
              <a:t>Tabel</a:t>
            </a:r>
            <a:r>
              <a:rPr lang="en-US" sz="2400" b="1" dirty="0" smtClean="0"/>
              <a:t> 3.3. </a:t>
            </a:r>
            <a:r>
              <a:rPr lang="en-US" sz="2400" b="1" dirty="0" err="1" smtClean="0"/>
              <a:t>Kondisi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penyimpanan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pemanasan-ulang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elektroda-las-terbungkus</a:t>
            </a:r>
            <a:r>
              <a:rPr lang="en-US" sz="2400" b="1" dirty="0" smtClean="0"/>
              <a:t> Baja </a:t>
            </a:r>
            <a:r>
              <a:rPr lang="en-US" sz="2400" b="1" dirty="0" err="1" smtClean="0"/>
              <a:t>Karbon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Rendah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1676400"/>
          <a:ext cx="7772399" cy="4800600"/>
        </p:xfrm>
        <a:graphic>
          <a:graphicData uri="http://schemas.openxmlformats.org/drawingml/2006/table">
            <a:tbl>
              <a:tblPr/>
              <a:tblGrid>
                <a:gridCol w="1942871"/>
                <a:gridCol w="1942871"/>
                <a:gridCol w="1942871"/>
                <a:gridCol w="1943786"/>
              </a:tblGrid>
              <a:tr h="34290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Electrode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Klasifikasi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AWS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Kondisi Penyimpanan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Pemanasan Ulang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Kondisi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Ruangan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Peti Pemanas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87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E5010, E6011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r>
                        <a:rPr lang="en-US" sz="18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C ± 11</a:t>
                      </a:r>
                      <a:r>
                        <a:rPr lang="en-US" sz="18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C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kelembaban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relatif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20 – 60 %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Untuk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kondisi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penyimpanan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pemanasan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ulang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harus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dikonsultasikan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kepada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pemasuk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87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E6012, E6013, E6020, E6027, E7014, E7024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r>
                        <a:rPr lang="en-US" sz="1800" baseline="3000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C ± 11</a:t>
                      </a:r>
                      <a:r>
                        <a:rPr lang="en-US" sz="1800" baseline="3000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C kelembaban relatif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Maksimum 50%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r>
                        <a:rPr lang="en-US" sz="1800" baseline="30000">
                          <a:latin typeface="Times New Roman"/>
                          <a:ea typeface="Times New Roman"/>
                          <a:cs typeface="Times New Roman"/>
                        </a:rPr>
                        <a:t> o</a:t>
                      </a: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C-22</a:t>
                      </a:r>
                      <a:r>
                        <a:rPr lang="en-US" sz="1800" baseline="30000">
                          <a:latin typeface="Times New Roman"/>
                          <a:ea typeface="Times New Roman"/>
                          <a:cs typeface="Times New Roman"/>
                        </a:rPr>
                        <a:t> o</a:t>
                      </a: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C suhu ruang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135</a:t>
                      </a:r>
                      <a:r>
                        <a:rPr lang="en-US" sz="18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30000" dirty="0" err="1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± 14</a:t>
                      </a:r>
                      <a:r>
                        <a:rPr lang="en-US" sz="18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30000" dirty="0" err="1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selama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satu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jam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E7018,E7028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r>
                        <a:rPr lang="en-US" sz="1800" baseline="3000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C ± 11</a:t>
                      </a:r>
                      <a:r>
                        <a:rPr lang="en-US" sz="1800" baseline="3000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C kelembaban relatif maksimum 50%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r>
                        <a:rPr lang="en-US" sz="1800" baseline="30000">
                          <a:latin typeface="Times New Roman"/>
                          <a:ea typeface="Times New Roman"/>
                          <a:cs typeface="Times New Roman"/>
                        </a:rPr>
                        <a:t> o</a:t>
                      </a: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C - 138</a:t>
                      </a:r>
                      <a:r>
                        <a:rPr lang="en-US" sz="1800" baseline="30000">
                          <a:latin typeface="Times New Roman"/>
                          <a:ea typeface="Times New Roman"/>
                          <a:cs typeface="Times New Roman"/>
                        </a:rPr>
                        <a:t> o</a:t>
                      </a: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C di atas suhu ruang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343</a:t>
                      </a:r>
                      <a:r>
                        <a:rPr lang="en-US" sz="18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30000" dirty="0" err="1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± 28</a:t>
                      </a:r>
                      <a:r>
                        <a:rPr lang="en-US" sz="18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30000" dirty="0" err="1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selama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satu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jam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E7015, E7016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r>
                        <a:rPr lang="en-US" sz="1800" baseline="3000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C ± 11</a:t>
                      </a:r>
                      <a:r>
                        <a:rPr lang="en-US" sz="1800" baseline="3000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C kelembaban relatif maksimum 50%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r>
                        <a:rPr lang="en-US" sz="1800" baseline="30000">
                          <a:latin typeface="Times New Roman"/>
                          <a:ea typeface="Times New Roman"/>
                          <a:cs typeface="Times New Roman"/>
                        </a:rPr>
                        <a:t> o</a:t>
                      </a: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C-138</a:t>
                      </a:r>
                      <a:r>
                        <a:rPr lang="en-US" sz="1800" baseline="30000">
                          <a:latin typeface="Times New Roman"/>
                          <a:ea typeface="Times New Roman"/>
                          <a:cs typeface="Times New Roman"/>
                        </a:rPr>
                        <a:t> o</a:t>
                      </a: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C di atas suhu ruang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288</a:t>
                      </a:r>
                      <a:r>
                        <a:rPr lang="en-US" sz="18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30000" dirty="0" err="1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± 28</a:t>
                      </a:r>
                      <a:r>
                        <a:rPr lang="en-US" sz="18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30000" dirty="0" err="1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selama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satu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jam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8095488" cy="5562600"/>
          </a:xfrm>
        </p:spPr>
        <p:txBody>
          <a:bodyPr>
            <a:normAutofit/>
          </a:bodyPr>
          <a:lstStyle/>
          <a:p>
            <a:pPr lvl="0" algn="just"/>
            <a:r>
              <a:rPr lang="en-US" sz="2200" b="1" dirty="0" smtClean="0"/>
              <a:t>High Carbon</a:t>
            </a:r>
            <a:endParaRPr lang="en-US" sz="2200" dirty="0" smtClean="0"/>
          </a:p>
          <a:p>
            <a:pPr marL="365125" indent="-20638" algn="just">
              <a:buNone/>
            </a:pPr>
            <a:r>
              <a:rPr lang="en-US" sz="2200" dirty="0" smtClean="0"/>
              <a:t>C &gt; 0,5%</a:t>
            </a:r>
          </a:p>
          <a:p>
            <a:pPr marL="365125" indent="-20638" algn="just">
              <a:buNone/>
            </a:pPr>
            <a:r>
              <a:rPr lang="en-US" sz="2200" dirty="0" err="1" smtClean="0"/>
              <a:t>Sulit</a:t>
            </a:r>
            <a:r>
              <a:rPr lang="en-US" sz="2200" dirty="0" smtClean="0"/>
              <a:t> </a:t>
            </a:r>
            <a:r>
              <a:rPr lang="en-US" sz="2200" dirty="0" err="1" smtClean="0"/>
              <a:t>karena</a:t>
            </a:r>
            <a:r>
              <a:rPr lang="en-US" sz="2200" dirty="0" smtClean="0"/>
              <a:t> </a:t>
            </a:r>
            <a:r>
              <a:rPr lang="en-US" sz="2200" dirty="0" err="1" smtClean="0"/>
              <a:t>cenderung</a:t>
            </a:r>
            <a:r>
              <a:rPr lang="en-US" sz="2200" dirty="0" smtClean="0"/>
              <a:t> </a:t>
            </a:r>
            <a:r>
              <a:rPr lang="en-US" sz="2200" dirty="0" err="1" smtClean="0"/>
              <a:t>retak</a:t>
            </a:r>
            <a:r>
              <a:rPr lang="en-US" sz="2200" dirty="0" smtClean="0"/>
              <a:t>. </a:t>
            </a:r>
            <a:r>
              <a:rPr lang="en-US" sz="2200" dirty="0" err="1" smtClean="0"/>
              <a:t>Pengelasan</a:t>
            </a:r>
            <a:r>
              <a:rPr lang="en-US" sz="2200" dirty="0" smtClean="0"/>
              <a:t> </a:t>
            </a:r>
            <a:r>
              <a:rPr lang="en-US" sz="2200" dirty="0" err="1" smtClean="0"/>
              <a:t>busur</a:t>
            </a:r>
            <a:r>
              <a:rPr lang="en-US" sz="2200" dirty="0" smtClean="0"/>
              <a:t> </a:t>
            </a:r>
            <a:r>
              <a:rPr lang="en-US" sz="2200" dirty="0" err="1" smtClean="0"/>
              <a:t>listrik</a:t>
            </a:r>
            <a:r>
              <a:rPr lang="en-US" sz="2200" dirty="0" smtClean="0"/>
              <a:t>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kritis</a:t>
            </a:r>
            <a:r>
              <a:rPr lang="en-US" sz="2200" dirty="0" smtClean="0"/>
              <a:t> </a:t>
            </a:r>
            <a:r>
              <a:rPr lang="en-US" sz="2200" dirty="0" err="1" smtClean="0"/>
              <a:t>dibanding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gas </a:t>
            </a:r>
            <a:r>
              <a:rPr lang="en-US" sz="2200" i="1" dirty="0" smtClean="0"/>
              <a:t>welding</a:t>
            </a:r>
            <a:r>
              <a:rPr lang="en-US" sz="2200" dirty="0" smtClean="0"/>
              <a:t>. </a:t>
            </a:r>
            <a:r>
              <a:rPr lang="en-US" sz="2200" dirty="0" err="1" smtClean="0"/>
              <a:t>Dibutuhkan</a:t>
            </a:r>
            <a:r>
              <a:rPr lang="en-US" sz="2200" dirty="0" smtClean="0"/>
              <a:t> </a:t>
            </a:r>
            <a:r>
              <a:rPr lang="en-US" sz="2200" i="1" dirty="0" smtClean="0"/>
              <a:t>pre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i="1" dirty="0" smtClean="0"/>
              <a:t>post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i="1" dirty="0" smtClean="0"/>
              <a:t>stress relieving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i="1" dirty="0" smtClean="0"/>
              <a:t>electrode</a:t>
            </a:r>
            <a:r>
              <a:rPr lang="en-US" sz="2200" dirty="0" smtClean="0"/>
              <a:t> </a:t>
            </a:r>
            <a:r>
              <a:rPr lang="en-US" sz="2200" dirty="0" err="1" smtClean="0"/>
              <a:t>mutlak</a:t>
            </a:r>
            <a:r>
              <a:rPr lang="en-US" sz="2200" dirty="0" smtClean="0"/>
              <a:t> </a:t>
            </a:r>
            <a:r>
              <a:rPr lang="en-US" sz="2200" i="1" dirty="0" smtClean="0"/>
              <a:t>low </a:t>
            </a:r>
            <a:r>
              <a:rPr lang="en-US" sz="2200" i="1" dirty="0" err="1" smtClean="0"/>
              <a:t>hidrogen</a:t>
            </a:r>
            <a:r>
              <a:rPr lang="en-US" sz="2200" dirty="0" smtClean="0"/>
              <a:t>, </a:t>
            </a:r>
            <a:r>
              <a:rPr lang="en-US" sz="2200" dirty="0" err="1" smtClean="0"/>
              <a:t>kadang-kadang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kadar</a:t>
            </a:r>
            <a:r>
              <a:rPr lang="en-US" sz="2200" dirty="0" smtClean="0"/>
              <a:t> </a:t>
            </a:r>
            <a:r>
              <a:rPr lang="en-US" sz="2200" dirty="0" err="1" smtClean="0"/>
              <a:t>karbon</a:t>
            </a:r>
            <a:r>
              <a:rPr lang="en-US" sz="2200" dirty="0" smtClean="0"/>
              <a:t> yang </a:t>
            </a:r>
            <a:r>
              <a:rPr lang="en-US" sz="2200" dirty="0" err="1" smtClean="0"/>
              <a:t>tinggi</a:t>
            </a:r>
            <a:r>
              <a:rPr lang="en-US" sz="2200" dirty="0" smtClean="0"/>
              <a:t>  </a:t>
            </a:r>
            <a:r>
              <a:rPr lang="en-US" sz="2200" dirty="0" err="1" smtClean="0"/>
              <a:t>sekali</a:t>
            </a:r>
            <a:r>
              <a:rPr lang="en-US" sz="2200" dirty="0" smtClean="0"/>
              <a:t>, </a:t>
            </a:r>
            <a:r>
              <a:rPr lang="en-US" sz="2200" dirty="0" err="1" smtClean="0"/>
              <a:t>dipakai</a:t>
            </a:r>
            <a:r>
              <a:rPr lang="en-US" sz="2200" dirty="0" smtClean="0"/>
              <a:t> </a:t>
            </a:r>
            <a:r>
              <a:rPr lang="en-US" sz="2200" i="1" dirty="0" smtClean="0"/>
              <a:t>electrode, </a:t>
            </a:r>
            <a:r>
              <a:rPr lang="en-US" sz="2200" i="1" dirty="0" err="1" smtClean="0"/>
              <a:t>starles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steo</a:t>
            </a:r>
            <a:r>
              <a:rPr lang="en-US" sz="2200" i="1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menambah</a:t>
            </a:r>
            <a:r>
              <a:rPr lang="en-US" sz="2200" dirty="0" smtClean="0"/>
              <a:t> </a:t>
            </a:r>
            <a:r>
              <a:rPr lang="en-US" sz="2200" dirty="0" err="1" smtClean="0"/>
              <a:t>ketahanan</a:t>
            </a:r>
            <a:r>
              <a:rPr lang="en-US" sz="2200" dirty="0" smtClean="0"/>
              <a:t> </a:t>
            </a:r>
            <a:r>
              <a:rPr lang="en-US" sz="2200" dirty="0" err="1" smtClean="0"/>
              <a:t>terhadap</a:t>
            </a:r>
            <a:r>
              <a:rPr lang="en-US" sz="2200" dirty="0" smtClean="0"/>
              <a:t> </a:t>
            </a:r>
            <a:r>
              <a:rPr lang="en-US" sz="2200" i="1" dirty="0" smtClean="0"/>
              <a:t>Weld Crack</a:t>
            </a:r>
            <a:r>
              <a:rPr lang="en-US" sz="2400" dirty="0" smtClean="0"/>
              <a:t> </a:t>
            </a:r>
            <a:endParaRPr lang="en-US" sz="2200" dirty="0" smtClean="0"/>
          </a:p>
          <a:p>
            <a:pPr algn="just"/>
            <a:endParaRPr lang="en-US" sz="2200" dirty="0"/>
          </a:p>
        </p:txBody>
      </p:sp>
      <p:pic>
        <p:nvPicPr>
          <p:cNvPr id="1026" name="Picture 1" descr="Description: D:\DATA LANGGANAN\PERSON\SUBAGIYO POLTEK\2012\scan0001.jpg"/>
          <p:cNvPicPr>
            <a:picLocks noChangeAspect="1" noChangeArrowheads="1"/>
          </p:cNvPicPr>
          <p:nvPr/>
        </p:nvPicPr>
        <p:blipFill>
          <a:blip r:embed="rId2">
            <a:lum bright="-40000" contrast="60000"/>
          </a:blip>
          <a:srcRect/>
          <a:stretch>
            <a:fillRect/>
          </a:stretch>
        </p:blipFill>
        <p:spPr bwMode="auto">
          <a:xfrm>
            <a:off x="914400" y="3810000"/>
            <a:ext cx="4443912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943600" y="3352800"/>
            <a:ext cx="2667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/>
              <a:t>Gambar</a:t>
            </a:r>
            <a:r>
              <a:rPr lang="en-US" dirty="0" smtClean="0"/>
              <a:t> 1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pengelasan</a:t>
            </a:r>
            <a:r>
              <a:rPr lang="en-US" dirty="0"/>
              <a:t> </a:t>
            </a:r>
            <a:r>
              <a:rPr lang="en-US" dirty="0" err="1"/>
              <a:t>baja</a:t>
            </a:r>
            <a:r>
              <a:rPr lang="en-US" dirty="0"/>
              <a:t> </a:t>
            </a:r>
            <a:r>
              <a:rPr lang="en-US" dirty="0" err="1"/>
              <a:t>karbon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ketebalan</a:t>
            </a:r>
            <a:r>
              <a:rPr lang="en-US" dirty="0"/>
              <a:t> </a:t>
            </a:r>
            <a:r>
              <a:rPr lang="en-US" dirty="0" err="1"/>
              <a:t>tertentu</a:t>
            </a:r>
            <a:endParaRPr lang="en-US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019800" y="4795897"/>
            <a:ext cx="28956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Catatan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=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Tidak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memerlukan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maupun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post heat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 =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Kadang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diperlukan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preheat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tidak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memerlukan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post heat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 =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Memerlukan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baik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preheat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maupun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post heat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943088" cy="655638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2400" b="1" dirty="0" err="1"/>
              <a:t>Elektroda</a:t>
            </a:r>
            <a:r>
              <a:rPr lang="en-US" sz="2400" b="1" dirty="0"/>
              <a:t> Baja </a:t>
            </a:r>
            <a:r>
              <a:rPr lang="en-US" sz="2400" b="1" dirty="0" err="1"/>
              <a:t>Paduan</a:t>
            </a:r>
            <a:r>
              <a:rPr lang="en-US" sz="2400" b="1" dirty="0"/>
              <a:t> </a:t>
            </a:r>
            <a:r>
              <a:rPr lang="en-US" sz="2400" b="1" dirty="0" err="1"/>
              <a:t>Rendah</a:t>
            </a:r>
            <a:r>
              <a:rPr lang="en-US" sz="2400" b="1" dirty="0"/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696200" cy="5257800"/>
          </a:xfrm>
        </p:spPr>
        <p:txBody>
          <a:bodyPr>
            <a:normAutofit fontScale="92500" lnSpcReduction="10000"/>
          </a:bodyPr>
          <a:lstStyle/>
          <a:p>
            <a:pPr marL="120650" indent="0" algn="just">
              <a:buNone/>
            </a:pPr>
            <a:r>
              <a:rPr lang="en-US" sz="2300" dirty="0" err="1" smtClean="0"/>
              <a:t>Kebanyakan</a:t>
            </a:r>
            <a:r>
              <a:rPr lang="en-US" sz="2300" dirty="0" smtClean="0"/>
              <a:t>, </a:t>
            </a:r>
            <a:r>
              <a:rPr lang="en-US" sz="2300" dirty="0" err="1" smtClean="0"/>
              <a:t>elektroda</a:t>
            </a:r>
            <a:r>
              <a:rPr lang="en-US" sz="2300" dirty="0" smtClean="0"/>
              <a:t> </a:t>
            </a:r>
            <a:r>
              <a:rPr lang="en-US" sz="2300" dirty="0" err="1" smtClean="0"/>
              <a:t>ini</a:t>
            </a:r>
            <a:r>
              <a:rPr lang="en-US" sz="2300" dirty="0" smtClean="0"/>
              <a:t> </a:t>
            </a:r>
            <a:r>
              <a:rPr lang="en-US" sz="2300" dirty="0" err="1" smtClean="0"/>
              <a:t>memiliki</a:t>
            </a:r>
            <a:r>
              <a:rPr lang="en-US" sz="2300" dirty="0" smtClean="0"/>
              <a:t> </a:t>
            </a:r>
            <a:r>
              <a:rPr lang="en-US" sz="2300" dirty="0" err="1" smtClean="0"/>
              <a:t>pelindung</a:t>
            </a:r>
            <a:r>
              <a:rPr lang="en-US" sz="2300" dirty="0" smtClean="0"/>
              <a:t> </a:t>
            </a:r>
            <a:r>
              <a:rPr lang="en-US" sz="2300" dirty="0" err="1" smtClean="0"/>
              <a:t>jenis</a:t>
            </a:r>
            <a:r>
              <a:rPr lang="en-US" sz="2300" dirty="0" smtClean="0"/>
              <a:t> </a:t>
            </a:r>
            <a:r>
              <a:rPr lang="en-US" sz="2300" dirty="0" err="1" smtClean="0"/>
              <a:t>hidrogen</a:t>
            </a:r>
            <a:r>
              <a:rPr lang="en-US" sz="2300" dirty="0" smtClean="0"/>
              <a:t> </a:t>
            </a:r>
            <a:r>
              <a:rPr lang="en-US" sz="2300" dirty="0" err="1" smtClean="0"/>
              <a:t>rendah</a:t>
            </a:r>
            <a:r>
              <a:rPr lang="en-US" sz="2300" dirty="0" smtClean="0"/>
              <a:t> (EXX15, EXX16, </a:t>
            </a:r>
            <a:r>
              <a:rPr lang="en-US" sz="2300" dirty="0" err="1" smtClean="0"/>
              <a:t>dan</a:t>
            </a:r>
            <a:r>
              <a:rPr lang="en-US" sz="2300" dirty="0" smtClean="0"/>
              <a:t> EXX18)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sebagian</a:t>
            </a:r>
            <a:r>
              <a:rPr lang="en-US" sz="2300" dirty="0" smtClean="0"/>
              <a:t> </a:t>
            </a:r>
            <a:r>
              <a:rPr lang="en-US" sz="2300" dirty="0" err="1" smtClean="0"/>
              <a:t>lainnya</a:t>
            </a:r>
            <a:r>
              <a:rPr lang="en-US" sz="2300" dirty="0" smtClean="0"/>
              <a:t> </a:t>
            </a:r>
            <a:r>
              <a:rPr lang="en-US" sz="2300" dirty="0" err="1" smtClean="0"/>
              <a:t>bukan</a:t>
            </a:r>
            <a:r>
              <a:rPr lang="en-US" sz="2300" dirty="0" smtClean="0"/>
              <a:t>. </a:t>
            </a:r>
            <a:r>
              <a:rPr lang="en-US" sz="2300" dirty="0" err="1" smtClean="0"/>
              <a:t>Karena</a:t>
            </a:r>
            <a:r>
              <a:rPr lang="en-US" sz="2300" dirty="0" smtClean="0"/>
              <a:t> </a:t>
            </a:r>
            <a:r>
              <a:rPr lang="en-US" sz="2300" dirty="0" err="1" smtClean="0"/>
              <a:t>elektroda</a:t>
            </a:r>
            <a:r>
              <a:rPr lang="en-US" sz="2300" dirty="0" smtClean="0"/>
              <a:t> </a:t>
            </a:r>
            <a:r>
              <a:rPr lang="en-US" sz="2300" dirty="0" err="1" smtClean="0"/>
              <a:t>baja</a:t>
            </a:r>
            <a:r>
              <a:rPr lang="en-US" sz="2300" dirty="0" smtClean="0"/>
              <a:t> </a:t>
            </a:r>
            <a:r>
              <a:rPr lang="en-US" sz="2300" dirty="0" err="1" smtClean="0"/>
              <a:t>paduan</a:t>
            </a:r>
            <a:r>
              <a:rPr lang="en-US" sz="2300" dirty="0" smtClean="0"/>
              <a:t> </a:t>
            </a:r>
            <a:r>
              <a:rPr lang="en-US" sz="2300" dirty="0" err="1" smtClean="0"/>
              <a:t>rendah</a:t>
            </a:r>
            <a:r>
              <a:rPr lang="en-US" sz="2300" dirty="0" smtClean="0"/>
              <a:t> </a:t>
            </a:r>
            <a:r>
              <a:rPr lang="en-US" sz="2300" dirty="0" err="1" smtClean="0"/>
              <a:t>ini</a:t>
            </a:r>
            <a:r>
              <a:rPr lang="en-US" sz="2300" dirty="0" smtClean="0"/>
              <a:t> </a:t>
            </a:r>
            <a:r>
              <a:rPr lang="en-US" sz="2300" dirty="0" err="1" smtClean="0"/>
              <a:t>digunakan</a:t>
            </a:r>
            <a:r>
              <a:rPr lang="en-US" sz="2300" dirty="0" smtClean="0"/>
              <a:t> </a:t>
            </a:r>
            <a:r>
              <a:rPr lang="en-US" sz="2300" dirty="0" err="1" smtClean="0"/>
              <a:t>untuk</a:t>
            </a:r>
            <a:r>
              <a:rPr lang="en-US" sz="2300" dirty="0" smtClean="0"/>
              <a:t> </a:t>
            </a:r>
            <a:r>
              <a:rPr lang="en-US" sz="2300" dirty="0" err="1" smtClean="0"/>
              <a:t>mengelas</a:t>
            </a:r>
            <a:r>
              <a:rPr lang="en-US" sz="2300" dirty="0" smtClean="0"/>
              <a:t> </a:t>
            </a:r>
            <a:r>
              <a:rPr lang="en-US" sz="2300" dirty="0" err="1" smtClean="0"/>
              <a:t>baja-baja</a:t>
            </a:r>
            <a:r>
              <a:rPr lang="en-US" sz="2300" dirty="0" smtClean="0"/>
              <a:t> </a:t>
            </a:r>
            <a:r>
              <a:rPr lang="en-US" sz="2300" dirty="0" err="1" smtClean="0"/>
              <a:t>berkarbon</a:t>
            </a:r>
            <a:r>
              <a:rPr lang="en-US" sz="2300" dirty="0" smtClean="0"/>
              <a:t> </a:t>
            </a:r>
            <a:r>
              <a:rPr lang="en-US" sz="2300" dirty="0" err="1" smtClean="0"/>
              <a:t>tinggi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baja-baja</a:t>
            </a:r>
            <a:r>
              <a:rPr lang="en-US" sz="2300" dirty="0" smtClean="0"/>
              <a:t> yang </a:t>
            </a:r>
            <a:r>
              <a:rPr lang="en-US" sz="2300" dirty="0" err="1" smtClean="0"/>
              <a:t>dapat</a:t>
            </a:r>
            <a:r>
              <a:rPr lang="en-US" sz="2300" dirty="0" smtClean="0"/>
              <a:t> </a:t>
            </a:r>
            <a:r>
              <a:rPr lang="en-US" sz="2300" dirty="0" err="1" smtClean="0"/>
              <a:t>dikeraskan</a:t>
            </a:r>
            <a:r>
              <a:rPr lang="en-US" sz="2300" dirty="0" smtClean="0"/>
              <a:t> (</a:t>
            </a:r>
            <a:r>
              <a:rPr lang="en-US" sz="2300" dirty="0" err="1" smtClean="0"/>
              <a:t>hardenable</a:t>
            </a:r>
            <a:r>
              <a:rPr lang="en-US" sz="2300" dirty="0" smtClean="0"/>
              <a:t> steels) </a:t>
            </a:r>
            <a:r>
              <a:rPr lang="en-US" sz="2300" dirty="0" err="1" smtClean="0"/>
              <a:t>maka</a:t>
            </a:r>
            <a:r>
              <a:rPr lang="en-US" sz="2300" dirty="0" smtClean="0"/>
              <a:t> </a:t>
            </a:r>
            <a:r>
              <a:rPr lang="en-US" sz="2300" dirty="0" err="1" smtClean="0"/>
              <a:t>disarankan</a:t>
            </a:r>
            <a:r>
              <a:rPr lang="en-US" sz="2300" dirty="0" smtClean="0"/>
              <a:t> </a:t>
            </a:r>
            <a:r>
              <a:rPr lang="en-US" sz="2300" dirty="0" err="1" smtClean="0"/>
              <a:t>hanya</a:t>
            </a:r>
            <a:r>
              <a:rPr lang="en-US" sz="2300" dirty="0" smtClean="0"/>
              <a:t> </a:t>
            </a:r>
            <a:r>
              <a:rPr lang="en-US" sz="2300" dirty="0" err="1" smtClean="0"/>
              <a:t>menggunakan</a:t>
            </a:r>
            <a:r>
              <a:rPr lang="en-US" sz="2300" dirty="0" smtClean="0"/>
              <a:t> </a:t>
            </a:r>
            <a:r>
              <a:rPr lang="en-US" sz="2300" dirty="0" err="1" smtClean="0"/>
              <a:t>elektroda</a:t>
            </a:r>
            <a:r>
              <a:rPr lang="en-US" sz="2300" dirty="0" smtClean="0"/>
              <a:t> </a:t>
            </a:r>
            <a:r>
              <a:rPr lang="en-US" sz="2300" dirty="0" err="1" smtClean="0"/>
              <a:t>jenis</a:t>
            </a:r>
            <a:r>
              <a:rPr lang="en-US" sz="2300" dirty="0" smtClean="0"/>
              <a:t> </a:t>
            </a:r>
            <a:r>
              <a:rPr lang="en-US" sz="2300" dirty="0" err="1" smtClean="0"/>
              <a:t>hidrogen</a:t>
            </a:r>
            <a:r>
              <a:rPr lang="en-US" sz="2300" dirty="0" smtClean="0"/>
              <a:t> </a:t>
            </a:r>
            <a:r>
              <a:rPr lang="en-US" sz="2300" dirty="0" err="1" smtClean="0"/>
              <a:t>rendah</a:t>
            </a:r>
            <a:r>
              <a:rPr lang="en-US" sz="2300" dirty="0" smtClean="0"/>
              <a:t>. </a:t>
            </a:r>
            <a:r>
              <a:rPr lang="en-US" sz="2300" dirty="0" err="1" smtClean="0"/>
              <a:t>Elektroda</a:t>
            </a:r>
            <a:r>
              <a:rPr lang="en-US" sz="2300" dirty="0" smtClean="0"/>
              <a:t> </a:t>
            </a:r>
            <a:r>
              <a:rPr lang="en-US" sz="2300" dirty="0" err="1" smtClean="0"/>
              <a:t>hidrogen</a:t>
            </a:r>
            <a:r>
              <a:rPr lang="en-US" sz="2300" dirty="0" smtClean="0"/>
              <a:t> </a:t>
            </a:r>
            <a:r>
              <a:rPr lang="en-US" sz="2300" dirty="0" err="1" smtClean="0"/>
              <a:t>rendah</a:t>
            </a:r>
            <a:r>
              <a:rPr lang="en-US" sz="2300" dirty="0" smtClean="0"/>
              <a:t> </a:t>
            </a:r>
            <a:r>
              <a:rPr lang="en-US" sz="2300" dirty="0" err="1" smtClean="0"/>
              <a:t>didesain</a:t>
            </a:r>
            <a:r>
              <a:rPr lang="en-US" sz="2300" dirty="0" smtClean="0"/>
              <a:t> agar </a:t>
            </a:r>
            <a:r>
              <a:rPr lang="en-US" sz="2300" dirty="0" err="1" smtClean="0"/>
              <a:t>memiliki</a:t>
            </a:r>
            <a:r>
              <a:rPr lang="en-US" sz="2300" dirty="0" smtClean="0"/>
              <a:t>/</a:t>
            </a:r>
            <a:r>
              <a:rPr lang="en-US" sz="2300" dirty="0" err="1" smtClean="0"/>
              <a:t>mampu</a:t>
            </a:r>
            <a:r>
              <a:rPr lang="en-US" sz="2300" dirty="0" smtClean="0"/>
              <a:t> </a:t>
            </a:r>
            <a:r>
              <a:rPr lang="en-US" sz="2300" dirty="0" err="1" smtClean="0"/>
              <a:t>menyerap</a:t>
            </a:r>
            <a:r>
              <a:rPr lang="en-US" sz="2300" dirty="0" smtClean="0"/>
              <a:t> </a:t>
            </a:r>
            <a:r>
              <a:rPr lang="en-US" sz="2300" dirty="0" err="1" smtClean="0"/>
              <a:t>kandungan</a:t>
            </a:r>
            <a:r>
              <a:rPr lang="en-US" sz="2300" dirty="0" smtClean="0"/>
              <a:t> </a:t>
            </a:r>
            <a:r>
              <a:rPr lang="en-US" sz="2300" dirty="0" err="1" smtClean="0"/>
              <a:t>uap</a:t>
            </a:r>
            <a:r>
              <a:rPr lang="en-US" sz="2300" dirty="0" smtClean="0"/>
              <a:t> air yang </a:t>
            </a:r>
            <a:r>
              <a:rPr lang="en-US" sz="2300" dirty="0" err="1" smtClean="0"/>
              <a:t>rendah</a:t>
            </a:r>
            <a:r>
              <a:rPr lang="en-US" sz="2300" dirty="0" smtClean="0"/>
              <a:t>. </a:t>
            </a:r>
            <a:r>
              <a:rPr lang="en-US" sz="2300" dirty="0" err="1" smtClean="0"/>
              <a:t>Oleh</a:t>
            </a:r>
            <a:r>
              <a:rPr lang="en-US" sz="2300" dirty="0" smtClean="0"/>
              <a:t> </a:t>
            </a:r>
            <a:r>
              <a:rPr lang="en-US" sz="2300" dirty="0" err="1" smtClean="0"/>
              <a:t>karena</a:t>
            </a:r>
            <a:r>
              <a:rPr lang="en-US" sz="2300" dirty="0" smtClean="0"/>
              <a:t> </a:t>
            </a:r>
            <a:r>
              <a:rPr lang="en-US" sz="2300" dirty="0" err="1" smtClean="0"/>
              <a:t>itu</a:t>
            </a:r>
            <a:r>
              <a:rPr lang="en-US" sz="2300" dirty="0" smtClean="0"/>
              <a:t>, </a:t>
            </a:r>
            <a:r>
              <a:rPr lang="en-US" sz="2300" dirty="0" err="1" smtClean="0"/>
              <a:t>elektroda</a:t>
            </a:r>
            <a:r>
              <a:rPr lang="en-US" sz="2300" dirty="0" smtClean="0"/>
              <a:t> </a:t>
            </a:r>
            <a:r>
              <a:rPr lang="en-US" sz="2300" dirty="0" err="1" smtClean="0"/>
              <a:t>disimpan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ditangani</a:t>
            </a:r>
            <a:r>
              <a:rPr lang="en-US" sz="2300" dirty="0" smtClean="0"/>
              <a:t>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</a:t>
            </a:r>
            <a:r>
              <a:rPr lang="en-US" sz="2300" dirty="0" err="1" smtClean="0"/>
              <a:t>baik</a:t>
            </a:r>
            <a:r>
              <a:rPr lang="en-US" sz="2300" dirty="0" smtClean="0"/>
              <a:t> (</a:t>
            </a: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tungku</a:t>
            </a:r>
            <a:r>
              <a:rPr lang="en-US" sz="2300" dirty="0" smtClean="0"/>
              <a:t> </a:t>
            </a:r>
            <a:r>
              <a:rPr lang="en-US" sz="2300" dirty="0" err="1" smtClean="0"/>
              <a:t>pengering</a:t>
            </a:r>
            <a:r>
              <a:rPr lang="en-US" sz="2300" dirty="0" smtClean="0"/>
              <a:t> </a:t>
            </a:r>
            <a:r>
              <a:rPr lang="en-US" sz="2300" dirty="0" err="1" smtClean="0"/>
              <a:t>bertemperatur</a:t>
            </a:r>
            <a:r>
              <a:rPr lang="en-US" sz="2300" dirty="0" smtClean="0"/>
              <a:t> 110 - 150</a:t>
            </a:r>
            <a:r>
              <a:rPr lang="en-US" sz="2300" baseline="30000" dirty="0" smtClean="0"/>
              <a:t> </a:t>
            </a:r>
            <a:r>
              <a:rPr lang="en-US" sz="2300" baseline="30000" dirty="0" err="1" smtClean="0"/>
              <a:t>o</a:t>
            </a:r>
            <a:r>
              <a:rPr lang="en-US" sz="2300" dirty="0" err="1" smtClean="0"/>
              <a:t>C</a:t>
            </a:r>
            <a:r>
              <a:rPr lang="en-US" sz="2300" dirty="0" smtClean="0"/>
              <a:t>) agar </a:t>
            </a:r>
            <a:r>
              <a:rPr lang="en-US" sz="2300" dirty="0" err="1" smtClean="0"/>
              <a:t>tidak</a:t>
            </a:r>
            <a:r>
              <a:rPr lang="en-US" sz="2300" dirty="0" smtClean="0"/>
              <a:t> </a:t>
            </a:r>
            <a:r>
              <a:rPr lang="en-US" sz="2300" dirty="0" err="1" smtClean="0"/>
              <a:t>mudah</a:t>
            </a:r>
            <a:r>
              <a:rPr lang="en-US" sz="2300" dirty="0" smtClean="0"/>
              <a:t> </a:t>
            </a:r>
            <a:r>
              <a:rPr lang="en-US" sz="2300" dirty="0" err="1" smtClean="0"/>
              <a:t>menyerap</a:t>
            </a:r>
            <a:r>
              <a:rPr lang="en-US" sz="2300" dirty="0" smtClean="0"/>
              <a:t> </a:t>
            </a:r>
            <a:r>
              <a:rPr lang="en-US" sz="2300" dirty="0" err="1" smtClean="0"/>
              <a:t>uap</a:t>
            </a:r>
            <a:r>
              <a:rPr lang="en-US" sz="2300" dirty="0" smtClean="0"/>
              <a:t> air. </a:t>
            </a:r>
            <a:r>
              <a:rPr lang="en-US" sz="2300" dirty="0" err="1" smtClean="0"/>
              <a:t>Bila</a:t>
            </a:r>
            <a:r>
              <a:rPr lang="en-US" sz="2300" dirty="0" smtClean="0"/>
              <a:t> </a:t>
            </a:r>
            <a:r>
              <a:rPr lang="en-US" sz="2300" dirty="0" err="1" smtClean="0"/>
              <a:t>elektroda</a:t>
            </a:r>
            <a:r>
              <a:rPr lang="en-US" sz="2300" dirty="0" smtClean="0"/>
              <a:t> </a:t>
            </a:r>
            <a:r>
              <a:rPr lang="en-US" sz="2300" dirty="0" err="1" smtClean="0"/>
              <a:t>mengandung</a:t>
            </a:r>
            <a:r>
              <a:rPr lang="en-US" sz="2300" dirty="0" smtClean="0"/>
              <a:t> </a:t>
            </a:r>
            <a:r>
              <a:rPr lang="en-US" sz="2300" dirty="0" err="1" smtClean="0"/>
              <a:t>uap</a:t>
            </a:r>
            <a:r>
              <a:rPr lang="en-US" sz="2300" dirty="0" smtClean="0"/>
              <a:t> air </a:t>
            </a:r>
            <a:r>
              <a:rPr lang="en-US" sz="2300" dirty="0" err="1" smtClean="0"/>
              <a:t>berlebih</a:t>
            </a:r>
            <a:r>
              <a:rPr lang="en-US" sz="2300" dirty="0" smtClean="0"/>
              <a:t> </a:t>
            </a:r>
            <a:r>
              <a:rPr lang="en-US" sz="2300" dirty="0" err="1" smtClean="0"/>
              <a:t>maka</a:t>
            </a:r>
            <a:r>
              <a:rPr lang="en-US" sz="2300" dirty="0" smtClean="0"/>
              <a:t> </a:t>
            </a:r>
            <a:r>
              <a:rPr lang="en-US" sz="2300" dirty="0" err="1" smtClean="0"/>
              <a:t>harus</a:t>
            </a:r>
            <a:r>
              <a:rPr lang="en-US" sz="2300" dirty="0" smtClean="0"/>
              <a:t> </a:t>
            </a:r>
            <a:r>
              <a:rPr lang="en-US" sz="2300" dirty="0" err="1" smtClean="0"/>
              <a:t>direbaking</a:t>
            </a:r>
            <a:r>
              <a:rPr lang="en-US" sz="2300" dirty="0" smtClean="0"/>
              <a:t> </a:t>
            </a:r>
            <a:r>
              <a:rPr lang="en-US" sz="2300" dirty="0" err="1" smtClean="0"/>
              <a:t>pada</a:t>
            </a:r>
            <a:r>
              <a:rPr lang="en-US" sz="2300" dirty="0" smtClean="0"/>
              <a:t> </a:t>
            </a:r>
            <a:r>
              <a:rPr lang="en-US" sz="2300" dirty="0" err="1" smtClean="0"/>
              <a:t>temperatur</a:t>
            </a:r>
            <a:r>
              <a:rPr lang="en-US" sz="2300" dirty="0" smtClean="0"/>
              <a:t> 250 – 425</a:t>
            </a:r>
            <a:r>
              <a:rPr lang="en-US" sz="2300" baseline="30000" dirty="0" smtClean="0"/>
              <a:t>o</a:t>
            </a:r>
            <a:r>
              <a:rPr lang="en-US" sz="2300" dirty="0" smtClean="0"/>
              <a:t>C </a:t>
            </a:r>
            <a:r>
              <a:rPr lang="en-US" sz="2300" dirty="0" err="1" smtClean="0"/>
              <a:t>selama</a:t>
            </a:r>
            <a:r>
              <a:rPr lang="en-US" sz="2300" dirty="0" smtClean="0"/>
              <a:t> 1 – 2 jam</a:t>
            </a:r>
            <a:r>
              <a:rPr lang="en-US" sz="2300" dirty="0" smtClean="0"/>
              <a:t>.</a:t>
            </a:r>
          </a:p>
          <a:p>
            <a:pPr marL="120650" indent="0" algn="just">
              <a:buNone/>
            </a:pPr>
            <a:r>
              <a:rPr lang="en-US" sz="2300" dirty="0" smtClean="0"/>
              <a:t>SMAW </a:t>
            </a:r>
            <a:r>
              <a:rPr lang="en-US" sz="2300" dirty="0" err="1" smtClean="0"/>
              <a:t>merupakan</a:t>
            </a:r>
            <a:r>
              <a:rPr lang="en-US" sz="2300" dirty="0" smtClean="0"/>
              <a:t> </a:t>
            </a:r>
            <a:r>
              <a:rPr lang="en-US" sz="2300" dirty="0" err="1" smtClean="0"/>
              <a:t>proses</a:t>
            </a:r>
            <a:r>
              <a:rPr lang="en-US" sz="2300" dirty="0" smtClean="0"/>
              <a:t> yang  </a:t>
            </a:r>
            <a:r>
              <a:rPr lang="en-US" sz="2300" dirty="0" err="1" smtClean="0"/>
              <a:t>menghasilkan</a:t>
            </a:r>
            <a:r>
              <a:rPr lang="en-US" sz="2300" dirty="0" smtClean="0"/>
              <a:t> </a:t>
            </a:r>
            <a:r>
              <a:rPr lang="en-US" sz="2300" dirty="0" err="1" smtClean="0"/>
              <a:t>masukan</a:t>
            </a:r>
            <a:r>
              <a:rPr lang="en-US" sz="2300" dirty="0" smtClean="0"/>
              <a:t> </a:t>
            </a:r>
            <a:r>
              <a:rPr lang="en-US" sz="2300" dirty="0" err="1" smtClean="0"/>
              <a:t>panas</a:t>
            </a:r>
            <a:r>
              <a:rPr lang="en-US" sz="2300" dirty="0" smtClean="0"/>
              <a:t> (heat input) yang </a:t>
            </a:r>
            <a:r>
              <a:rPr lang="en-US" sz="2300" dirty="0" err="1" smtClean="0"/>
              <a:t>rendah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laju</a:t>
            </a:r>
            <a:r>
              <a:rPr lang="en-US" sz="2300" dirty="0" smtClean="0"/>
              <a:t> </a:t>
            </a:r>
            <a:r>
              <a:rPr lang="en-US" sz="2300" dirty="0" err="1" smtClean="0"/>
              <a:t>pendinginan</a:t>
            </a:r>
            <a:r>
              <a:rPr lang="en-US" sz="2300" dirty="0" smtClean="0"/>
              <a:t> yang </a:t>
            </a:r>
            <a:r>
              <a:rPr lang="en-US" sz="2300" dirty="0" err="1" smtClean="0"/>
              <a:t>cukup</a:t>
            </a:r>
            <a:r>
              <a:rPr lang="en-US" sz="2300" dirty="0" smtClean="0"/>
              <a:t> </a:t>
            </a:r>
            <a:r>
              <a:rPr lang="en-US" sz="2300" dirty="0" err="1" smtClean="0"/>
              <a:t>tinggi</a:t>
            </a:r>
            <a:r>
              <a:rPr lang="en-US" sz="2300" dirty="0" smtClean="0"/>
              <a:t>. </a:t>
            </a:r>
            <a:r>
              <a:rPr lang="en-US" sz="2300" dirty="0" err="1" smtClean="0"/>
              <a:t>Oleh</a:t>
            </a:r>
            <a:r>
              <a:rPr lang="en-US" sz="2300" dirty="0" smtClean="0"/>
              <a:t> </a:t>
            </a:r>
            <a:r>
              <a:rPr lang="en-US" sz="2300" dirty="0" err="1" smtClean="0"/>
              <a:t>karena</a:t>
            </a:r>
            <a:r>
              <a:rPr lang="en-US" sz="2300" dirty="0" smtClean="0"/>
              <a:t> </a:t>
            </a:r>
            <a:r>
              <a:rPr lang="en-US" sz="2300" dirty="0" err="1" smtClean="0"/>
              <a:t>itu</a:t>
            </a:r>
            <a:r>
              <a:rPr lang="en-US" sz="2300" dirty="0" smtClean="0"/>
              <a:t>, </a:t>
            </a:r>
            <a:r>
              <a:rPr lang="en-US" sz="2300" dirty="0" err="1" smtClean="0"/>
              <a:t>perhatian</a:t>
            </a:r>
            <a:r>
              <a:rPr lang="en-US" sz="2300" dirty="0" smtClean="0"/>
              <a:t> </a:t>
            </a:r>
            <a:r>
              <a:rPr lang="en-US" sz="2300" dirty="0" err="1" smtClean="0"/>
              <a:t>khusus</a:t>
            </a:r>
            <a:r>
              <a:rPr lang="en-US" sz="2300" dirty="0" smtClean="0"/>
              <a:t> </a:t>
            </a:r>
            <a:r>
              <a:rPr lang="en-US" sz="2300" dirty="0" err="1" smtClean="0"/>
              <a:t>diberikan</a:t>
            </a:r>
            <a:r>
              <a:rPr lang="en-US" sz="2300" dirty="0" smtClean="0"/>
              <a:t> </a:t>
            </a: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mengontrol</a:t>
            </a:r>
            <a:r>
              <a:rPr lang="en-US" sz="2300" dirty="0" smtClean="0"/>
              <a:t> </a:t>
            </a:r>
            <a:r>
              <a:rPr lang="en-US" sz="2300" dirty="0" err="1" smtClean="0"/>
              <a:t>kandungan</a:t>
            </a:r>
            <a:r>
              <a:rPr lang="en-US" sz="2300" dirty="0" smtClean="0"/>
              <a:t> </a:t>
            </a:r>
            <a:r>
              <a:rPr lang="en-US" sz="2300" dirty="0" err="1" smtClean="0"/>
              <a:t>hidrogen</a:t>
            </a:r>
            <a:r>
              <a:rPr lang="en-US" sz="2300" dirty="0" smtClean="0"/>
              <a:t> </a:t>
            </a:r>
            <a:r>
              <a:rPr lang="en-US" sz="2300" dirty="0" err="1" smtClean="0"/>
              <a:t>bila</a:t>
            </a:r>
            <a:r>
              <a:rPr lang="en-US" sz="2300" dirty="0" smtClean="0"/>
              <a:t> </a:t>
            </a:r>
            <a:r>
              <a:rPr lang="en-US" sz="2300" dirty="0" err="1" smtClean="0"/>
              <a:t>mengelas</a:t>
            </a:r>
            <a:r>
              <a:rPr lang="en-US" sz="2300" dirty="0" smtClean="0"/>
              <a:t> </a:t>
            </a:r>
            <a:r>
              <a:rPr lang="en-US" sz="2300" dirty="0" err="1" smtClean="0"/>
              <a:t>baja-baja</a:t>
            </a:r>
            <a:r>
              <a:rPr lang="en-US" sz="2300" dirty="0" smtClean="0"/>
              <a:t> </a:t>
            </a:r>
            <a:r>
              <a:rPr lang="en-US" sz="2300" dirty="0" err="1" smtClean="0"/>
              <a:t>berkadar</a:t>
            </a:r>
            <a:r>
              <a:rPr lang="en-US" sz="2300" dirty="0" smtClean="0"/>
              <a:t> </a:t>
            </a:r>
            <a:r>
              <a:rPr lang="en-US" sz="2300" dirty="0" err="1" smtClean="0"/>
              <a:t>karbon</a:t>
            </a:r>
            <a:r>
              <a:rPr lang="en-US" sz="2300" dirty="0" smtClean="0"/>
              <a:t> </a:t>
            </a:r>
            <a:r>
              <a:rPr lang="en-US" sz="2300" dirty="0" err="1" smtClean="0"/>
              <a:t>tinggi</a:t>
            </a:r>
            <a:r>
              <a:rPr lang="en-US" sz="2300" dirty="0" smtClean="0"/>
              <a:t>. </a:t>
            </a:r>
          </a:p>
          <a:p>
            <a:pPr marL="120650" indent="0" algn="just">
              <a:buNone/>
            </a:pPr>
            <a:endParaRPr lang="en-US" sz="2200" dirty="0" smtClean="0"/>
          </a:p>
          <a:p>
            <a:pPr algn="just"/>
            <a:endParaRPr lang="en-US" sz="22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955280" cy="1143000"/>
          </a:xfrm>
        </p:spPr>
        <p:txBody>
          <a:bodyPr>
            <a:normAutofit/>
          </a:bodyPr>
          <a:lstStyle/>
          <a:p>
            <a:r>
              <a:rPr lang="en-US" sz="2700" b="1" dirty="0" err="1" smtClean="0"/>
              <a:t>Tabel</a:t>
            </a:r>
            <a:r>
              <a:rPr lang="en-US" sz="2700" b="1" dirty="0" smtClean="0"/>
              <a:t> 3.4. </a:t>
            </a:r>
            <a:r>
              <a:rPr lang="en-US" sz="2700" b="1" dirty="0" err="1" smtClean="0"/>
              <a:t>Elektroda</a:t>
            </a:r>
            <a:r>
              <a:rPr lang="en-US" sz="2700" b="1" dirty="0" smtClean="0"/>
              <a:t> SMAW yang </a:t>
            </a:r>
            <a:r>
              <a:rPr lang="en-US" sz="2700" b="1" dirty="0" err="1" smtClean="0"/>
              <a:t>dipakai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Mengelas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baja</a:t>
            </a:r>
            <a:r>
              <a:rPr lang="en-US" sz="2700" b="1" dirty="0" smtClean="0"/>
              <a:t> </a:t>
            </a:r>
            <a:r>
              <a:rPr lang="en-US" sz="2700" b="1" dirty="0" smtClean="0"/>
              <a:t>HTLA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1828800"/>
          <a:ext cx="7467600" cy="4495799"/>
        </p:xfrm>
        <a:graphic>
          <a:graphicData uri="http://schemas.openxmlformats.org/drawingml/2006/table">
            <a:tbl>
              <a:tblPr/>
              <a:tblGrid>
                <a:gridCol w="3643202"/>
                <a:gridCol w="3824398"/>
              </a:tblGrid>
              <a:tr h="4087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Times New Roman"/>
                          <a:ea typeface="Times New Roman"/>
                        </a:rPr>
                        <a:t>Klasifikasi Elektroda</a:t>
                      </a:r>
                      <a:endParaRPr lang="en-US" sz="2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Times New Roman"/>
                          <a:ea typeface="Times New Roman"/>
                        </a:rPr>
                        <a:t>Jenis Baja yang dilas*</a:t>
                      </a:r>
                      <a:endParaRPr lang="en-US" sz="2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Times New Roman"/>
                        </a:rPr>
                        <a:t>E7018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Times New Roman"/>
                        </a:rPr>
                        <a:t>1330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Times New Roman"/>
                        </a:rPr>
                        <a:t>E7018-A1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Times New Roman"/>
                        </a:rPr>
                        <a:t>4023;4028;4118;4320;8620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Times New Roman"/>
                        </a:rPr>
                        <a:t>E8016-C1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Times New Roman"/>
                        </a:rPr>
                        <a:t>4620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Times New Roman"/>
                        </a:rPr>
                        <a:t>E8016-B2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Times New Roman"/>
                        </a:rPr>
                        <a:t>5120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Times New Roman"/>
                        </a:rPr>
                        <a:t>E9016-B3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Times New Roman"/>
                        </a:rPr>
                        <a:t>5145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Times New Roman"/>
                        </a:rPr>
                        <a:t>E10016-D2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Times New Roman"/>
                        </a:rPr>
                        <a:t>1340;4047;4130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Times New Roman"/>
                        </a:rPr>
                        <a:t>E11018-M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Times New Roman"/>
                        </a:rPr>
                        <a:t>8630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Times New Roman"/>
                        </a:rPr>
                        <a:t>E12018-M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Times New Roman"/>
                        </a:rPr>
                        <a:t>4140;4150;4340;4640;8640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418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Times New Roman"/>
                        </a:rPr>
                        <a:t>*</a:t>
                      </a:r>
                      <a:r>
                        <a:rPr lang="en-US" sz="2200" dirty="0" err="1">
                          <a:latin typeface="Times New Roman"/>
                          <a:ea typeface="Times New Roman"/>
                        </a:rPr>
                        <a:t>karakteristik</a:t>
                      </a:r>
                      <a:r>
                        <a:rPr lang="en-US" sz="22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200" dirty="0" err="1">
                          <a:latin typeface="Times New Roman"/>
                          <a:ea typeface="Times New Roman"/>
                        </a:rPr>
                        <a:t>logam</a:t>
                      </a:r>
                      <a:r>
                        <a:rPr lang="en-US" sz="22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200" dirty="0" err="1">
                          <a:latin typeface="Times New Roman"/>
                          <a:ea typeface="Times New Roman"/>
                        </a:rPr>
                        <a:t>las</a:t>
                      </a:r>
                      <a:r>
                        <a:rPr lang="en-US" sz="22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200" dirty="0" err="1">
                          <a:latin typeface="Times New Roman"/>
                          <a:ea typeface="Times New Roman"/>
                        </a:rPr>
                        <a:t>tidak</a:t>
                      </a:r>
                      <a:r>
                        <a:rPr lang="en-US" sz="22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200" dirty="0" err="1">
                          <a:latin typeface="Times New Roman"/>
                          <a:ea typeface="Times New Roman"/>
                        </a:rPr>
                        <a:t>sama</a:t>
                      </a:r>
                      <a:r>
                        <a:rPr lang="en-US" sz="22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200" dirty="0" err="1">
                          <a:latin typeface="Times New Roman"/>
                          <a:ea typeface="Times New Roman"/>
                        </a:rPr>
                        <a:t>dengan</a:t>
                      </a:r>
                      <a:r>
                        <a:rPr lang="en-US" sz="22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200" dirty="0" err="1">
                          <a:latin typeface="Times New Roman"/>
                          <a:ea typeface="Times New Roman"/>
                        </a:rPr>
                        <a:t>logam</a:t>
                      </a:r>
                      <a:r>
                        <a:rPr lang="en-US" sz="22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200" dirty="0" err="1">
                          <a:latin typeface="Times New Roman"/>
                          <a:ea typeface="Times New Roman"/>
                        </a:rPr>
                        <a:t>induk</a:t>
                      </a:r>
                      <a:r>
                        <a:rPr lang="en-US" sz="22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200" dirty="0" err="1">
                          <a:latin typeface="Times New Roman"/>
                          <a:ea typeface="Times New Roman"/>
                        </a:rPr>
                        <a:t>dalam</a:t>
                      </a:r>
                      <a:r>
                        <a:rPr lang="en-US" sz="22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200" dirty="0" err="1">
                          <a:latin typeface="Times New Roman"/>
                          <a:ea typeface="Times New Roman"/>
                        </a:rPr>
                        <a:t>kondisi</a:t>
                      </a:r>
                      <a:r>
                        <a:rPr lang="en-US" sz="2200" dirty="0">
                          <a:latin typeface="Times New Roman"/>
                          <a:ea typeface="Times New Roman"/>
                        </a:rPr>
                        <a:t> quench + temper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943088" cy="1143000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Tabel</a:t>
            </a:r>
            <a:r>
              <a:rPr lang="en-US" sz="2400" b="1" dirty="0" smtClean="0"/>
              <a:t> 3.5. </a:t>
            </a:r>
            <a:r>
              <a:rPr lang="en-US" sz="2400" b="1" dirty="0" err="1" smtClean="0"/>
              <a:t>Kode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Kegunaan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Elektroda</a:t>
            </a:r>
            <a:r>
              <a:rPr lang="en-US" sz="2400" b="1" dirty="0" smtClean="0"/>
              <a:t> 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1447800"/>
          <a:ext cx="7315200" cy="5010150"/>
        </p:xfrm>
        <a:graphic>
          <a:graphicData uri="http://schemas.openxmlformats.org/drawingml/2006/table">
            <a:tbl>
              <a:tblPr/>
              <a:tblGrid>
                <a:gridCol w="1025469"/>
                <a:gridCol w="6289731"/>
              </a:tblGrid>
              <a:tr h="4000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Code 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Used 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A 5.1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Specification For mild steel covered are welding electrodes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A 5.5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Specification for low alloy steel covered are welding electrodes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A 5.4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Specification for corrosion resisting chromium and chromium nickel steel covered electrodes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A 5.2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Specification for iron and steel gas welding rods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A 5.23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Specification for bare low alloy steel electrodes and fluxes for submerged are welding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A 5.28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Specification for bare low alloy steel filler metals for gas shielded are welding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A 5.14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Specification for nickel and nickel alloy bare welding rods and electrodes.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943088" cy="884238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2400" b="1" dirty="0" err="1"/>
              <a:t>Pengelasan</a:t>
            </a:r>
            <a:r>
              <a:rPr lang="en-US" sz="2400" b="1" dirty="0"/>
              <a:t> Baja </a:t>
            </a:r>
            <a:r>
              <a:rPr lang="en-US" sz="2400" b="1" dirty="0" err="1"/>
              <a:t>Paduan</a:t>
            </a:r>
            <a:r>
              <a:rPr lang="en-US" sz="2400" b="1" dirty="0"/>
              <a:t> </a:t>
            </a:r>
            <a:r>
              <a:rPr lang="en-US" sz="2400" b="1" dirty="0" err="1"/>
              <a:t>Rendah</a:t>
            </a:r>
            <a:r>
              <a:rPr lang="en-US" sz="2400" b="1" dirty="0"/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>
            <a:normAutofit fontScale="70000" lnSpcReduction="20000"/>
          </a:bodyPr>
          <a:lstStyle/>
          <a:p>
            <a:pPr marL="120650" indent="-38100" algn="just">
              <a:buNone/>
            </a:pPr>
            <a:r>
              <a:rPr lang="en-US" dirty="0" smtClean="0"/>
              <a:t>Yang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baja</a:t>
            </a:r>
            <a:r>
              <a:rPr lang="en-US" dirty="0" smtClean="0"/>
              <a:t> </a:t>
            </a:r>
            <a:r>
              <a:rPr lang="en-US" dirty="0" err="1" smtClean="0"/>
              <a:t>paduan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baja-baja</a:t>
            </a:r>
            <a:r>
              <a:rPr lang="en-US" dirty="0" smtClean="0"/>
              <a:t>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paduan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/</a:t>
            </a:r>
            <a:r>
              <a:rPr lang="en-US" dirty="0" err="1" smtClean="0"/>
              <a:t>persentase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5%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0,25 - 0,5%C. </a:t>
            </a:r>
            <a:r>
              <a:rPr lang="en-US" dirty="0" err="1" smtClean="0"/>
              <a:t>Suksesnya</a:t>
            </a:r>
            <a:r>
              <a:rPr lang="en-US" dirty="0" smtClean="0"/>
              <a:t> </a:t>
            </a:r>
            <a:r>
              <a:rPr lang="en-US" dirty="0" err="1" smtClean="0"/>
              <a:t>pengelasan</a:t>
            </a:r>
            <a:r>
              <a:rPr lang="en-US" dirty="0" smtClean="0"/>
              <a:t> </a:t>
            </a:r>
            <a:r>
              <a:rPr lang="en-US" dirty="0" err="1" smtClean="0"/>
              <a:t>baja</a:t>
            </a:r>
            <a:r>
              <a:rPr lang="en-US" dirty="0" smtClean="0"/>
              <a:t> </a:t>
            </a:r>
            <a:r>
              <a:rPr lang="en-US" dirty="0" err="1" smtClean="0"/>
              <a:t>paduan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. </a:t>
            </a:r>
            <a:r>
              <a:rPr lang="en-US" dirty="0" err="1" smtClean="0"/>
              <a:t>pengelasan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elektroda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lain yang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: </a:t>
            </a:r>
            <a:endParaRPr lang="en-US" dirty="0" smtClean="0"/>
          </a:p>
          <a:p>
            <a:pPr marL="120650" indent="-38100" algn="just">
              <a:buNone/>
            </a:pPr>
            <a:endParaRPr lang="en-US" dirty="0" smtClean="0"/>
          </a:p>
          <a:p>
            <a:pPr marL="509588" indent="-388938" algn="just"/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temperatur</a:t>
            </a:r>
            <a:r>
              <a:rPr lang="en-US" dirty="0" smtClean="0"/>
              <a:t> </a:t>
            </a:r>
            <a:r>
              <a:rPr lang="en-US" dirty="0" err="1" smtClean="0"/>
              <a:t>pemanasan</a:t>
            </a:r>
            <a:r>
              <a:rPr lang="en-US" dirty="0" smtClean="0"/>
              <a:t> </a:t>
            </a:r>
            <a:r>
              <a:rPr lang="en-US" dirty="0" err="1" smtClean="0"/>
              <a:t>mula</a:t>
            </a:r>
            <a:r>
              <a:rPr lang="en-US" dirty="0" smtClean="0"/>
              <a:t> (preheat)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interpass</a:t>
            </a:r>
            <a:r>
              <a:rPr lang="en-US" dirty="0" smtClean="0"/>
              <a:t> (</a:t>
            </a:r>
            <a:r>
              <a:rPr lang="en-US" dirty="0" err="1" smtClean="0"/>
              <a:t>temperatur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lapisan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). </a:t>
            </a:r>
          </a:p>
          <a:p>
            <a:pPr marL="509588" indent="-388938" algn="just"/>
            <a:r>
              <a:rPr lang="en-US" dirty="0" err="1" smtClean="0"/>
              <a:t>Kandungan</a:t>
            </a:r>
            <a:r>
              <a:rPr lang="en-US" dirty="0" smtClean="0"/>
              <a:t> </a:t>
            </a:r>
            <a:r>
              <a:rPr lang="en-US" dirty="0" err="1" smtClean="0"/>
              <a:t>hidrogen</a:t>
            </a:r>
            <a:r>
              <a:rPr lang="en-US" dirty="0" smtClean="0"/>
              <a:t> </a:t>
            </a:r>
            <a:r>
              <a:rPr lang="en-US" dirty="0" err="1" smtClean="0"/>
              <a:t>dijaga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logam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preheat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205°C. </a:t>
            </a:r>
          </a:p>
          <a:p>
            <a:pPr marL="509588" indent="-388938" algn="just"/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pemanasan</a:t>
            </a:r>
            <a:r>
              <a:rPr lang="en-US" dirty="0" smtClean="0"/>
              <a:t> </a:t>
            </a:r>
            <a:r>
              <a:rPr lang="en-US" dirty="0" err="1" smtClean="0"/>
              <a:t>paska</a:t>
            </a:r>
            <a:r>
              <a:rPr lang="en-US" dirty="0" smtClean="0"/>
              <a:t> </a:t>
            </a:r>
            <a:r>
              <a:rPr lang="en-US" dirty="0" err="1" smtClean="0"/>
              <a:t>pengelasan</a:t>
            </a:r>
            <a:r>
              <a:rPr lang="en-US" dirty="0" smtClean="0"/>
              <a:t> (PWHT) </a:t>
            </a:r>
          </a:p>
          <a:p>
            <a:pPr marL="120650" indent="0" algn="just"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200" dirty="0" err="1" smtClean="0"/>
              <a:t>Elektroda</a:t>
            </a:r>
            <a:r>
              <a:rPr lang="en-US" sz="2200" dirty="0" smtClean="0"/>
              <a:t> </a:t>
            </a:r>
            <a:r>
              <a:rPr lang="en-US" sz="2200" dirty="0" err="1" smtClean="0"/>
              <a:t>hidrogen</a:t>
            </a:r>
            <a:r>
              <a:rPr lang="en-US" sz="2200" dirty="0" smtClean="0"/>
              <a:t> </a:t>
            </a:r>
            <a:r>
              <a:rPr lang="en-US" sz="2200" dirty="0" err="1" smtClean="0"/>
              <a:t>rendah</a:t>
            </a:r>
            <a:r>
              <a:rPr lang="en-US" sz="2200" dirty="0" smtClean="0"/>
              <a:t> </a:t>
            </a:r>
            <a:r>
              <a:rPr lang="en-US" sz="2200" dirty="0" err="1" smtClean="0"/>
              <a:t>disarankan</a:t>
            </a:r>
            <a:r>
              <a:rPr lang="en-US" sz="2200" dirty="0" smtClean="0"/>
              <a:t> </a:t>
            </a:r>
            <a:r>
              <a:rPr lang="en-US" sz="2200" dirty="0" err="1" smtClean="0"/>
              <a:t>digunakan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mengelas</a:t>
            </a:r>
            <a:r>
              <a:rPr lang="en-US" sz="2200" dirty="0" smtClean="0"/>
              <a:t> </a:t>
            </a:r>
            <a:r>
              <a:rPr lang="en-US" sz="2200" dirty="0" err="1" smtClean="0"/>
              <a:t>baja</a:t>
            </a:r>
            <a:r>
              <a:rPr lang="en-US" sz="2200" dirty="0" smtClean="0"/>
              <a:t> </a:t>
            </a:r>
            <a:r>
              <a:rPr lang="en-US" sz="2200" dirty="0" err="1" smtClean="0"/>
              <a:t>paduan</a:t>
            </a:r>
            <a:r>
              <a:rPr lang="en-US" sz="2200" dirty="0" smtClean="0"/>
              <a:t> </a:t>
            </a:r>
            <a:r>
              <a:rPr lang="en-US" sz="2200" dirty="0" err="1" smtClean="0"/>
              <a:t>rendah</a:t>
            </a:r>
            <a:r>
              <a:rPr lang="en-US" sz="2200" dirty="0" smtClean="0"/>
              <a:t> (heat- treatable low alloy steels, HTLA)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meminimalkan</a:t>
            </a:r>
            <a:r>
              <a:rPr lang="en-US" sz="2200" dirty="0" smtClean="0"/>
              <a:t> </a:t>
            </a:r>
            <a:r>
              <a:rPr lang="en-US" sz="2200" dirty="0" err="1" smtClean="0"/>
              <a:t>retak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logam</a:t>
            </a:r>
            <a:r>
              <a:rPr lang="en-US" sz="2200" dirty="0" smtClean="0"/>
              <a:t> </a:t>
            </a:r>
            <a:r>
              <a:rPr lang="en-US" sz="2200" dirty="0" err="1" smtClean="0"/>
              <a:t>las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HAZ: </a:t>
            </a:r>
          </a:p>
          <a:p>
            <a:pPr algn="just"/>
            <a:r>
              <a:rPr lang="en-US" sz="2200" dirty="0" err="1" smtClean="0"/>
              <a:t>Pemilihan</a:t>
            </a:r>
            <a:r>
              <a:rPr lang="en-US" sz="2200" dirty="0" smtClean="0"/>
              <a:t> </a:t>
            </a:r>
            <a:r>
              <a:rPr lang="en-US" sz="2200" dirty="0" err="1" smtClean="0"/>
              <a:t>jenis</a:t>
            </a:r>
            <a:r>
              <a:rPr lang="en-US" sz="2200" dirty="0" smtClean="0"/>
              <a:t> </a:t>
            </a:r>
            <a:r>
              <a:rPr lang="en-US" sz="2200" dirty="0" err="1" smtClean="0"/>
              <a:t>elektroda</a:t>
            </a:r>
            <a:r>
              <a:rPr lang="en-US" sz="2200" dirty="0" smtClean="0"/>
              <a:t> </a:t>
            </a:r>
            <a:r>
              <a:rPr lang="en-US" sz="2200" dirty="0" err="1" smtClean="0"/>
              <a:t>terutama</a:t>
            </a:r>
            <a:r>
              <a:rPr lang="en-US" sz="2200" dirty="0" smtClean="0"/>
              <a:t> </a:t>
            </a:r>
            <a:r>
              <a:rPr lang="en-US" sz="2200" dirty="0" err="1" smtClean="0"/>
              <a:t>ditujukan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memperoleh</a:t>
            </a:r>
            <a:r>
              <a:rPr lang="en-US" sz="2200" dirty="0" smtClean="0"/>
              <a:t> </a:t>
            </a:r>
            <a:r>
              <a:rPr lang="en-US" sz="2200" dirty="0" err="1" smtClean="0"/>
              <a:t>logam</a:t>
            </a:r>
            <a:r>
              <a:rPr lang="en-US" sz="2200" dirty="0" smtClean="0"/>
              <a:t> </a:t>
            </a:r>
            <a:r>
              <a:rPr lang="en-US" sz="2200" dirty="0" err="1" smtClean="0"/>
              <a:t>las</a:t>
            </a:r>
            <a:r>
              <a:rPr lang="en-US" sz="2200" dirty="0" smtClean="0"/>
              <a:t> yang </a:t>
            </a:r>
            <a:r>
              <a:rPr lang="en-US" sz="2200" dirty="0" err="1" smtClean="0"/>
              <a:t>cukup</a:t>
            </a:r>
            <a:r>
              <a:rPr lang="en-US" sz="2200" dirty="0" smtClean="0"/>
              <a:t> "</a:t>
            </a:r>
            <a:r>
              <a:rPr lang="en-US" sz="2200" dirty="0" err="1" smtClean="0"/>
              <a:t>tahan</a:t>
            </a:r>
            <a:r>
              <a:rPr lang="en-US" sz="2200" dirty="0" smtClean="0"/>
              <a:t>" </a:t>
            </a:r>
            <a:r>
              <a:rPr lang="en-US" sz="2200" dirty="0" err="1" smtClean="0"/>
              <a:t>terhadap</a:t>
            </a:r>
            <a:r>
              <a:rPr lang="en-US" sz="2200" dirty="0" smtClean="0"/>
              <a:t> </a:t>
            </a:r>
            <a:r>
              <a:rPr lang="en-US" sz="2200" dirty="0" err="1" smtClean="0"/>
              <a:t>perlakuan</a:t>
            </a:r>
            <a:r>
              <a:rPr lang="en-US" sz="2200" dirty="0" smtClean="0"/>
              <a:t> quench + temper </a:t>
            </a:r>
            <a:r>
              <a:rPr lang="en-US" sz="2200" dirty="0" err="1" smtClean="0"/>
              <a:t>sebagaimana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dialami</a:t>
            </a:r>
            <a:r>
              <a:rPr lang="en-US" sz="2200" dirty="0" smtClean="0"/>
              <a:t> </a:t>
            </a:r>
            <a:r>
              <a:rPr lang="en-US" sz="2200" dirty="0" err="1" smtClean="0"/>
              <a:t>oleh</a:t>
            </a:r>
            <a:r>
              <a:rPr lang="en-US" sz="2200" dirty="0" smtClean="0"/>
              <a:t> </a:t>
            </a:r>
            <a:r>
              <a:rPr lang="en-US" sz="2200" dirty="0" err="1" smtClean="0"/>
              <a:t>logam</a:t>
            </a:r>
            <a:r>
              <a:rPr lang="en-US" sz="2200" dirty="0" smtClean="0"/>
              <a:t> </a:t>
            </a:r>
            <a:r>
              <a:rPr lang="en-US" sz="2200" dirty="0" err="1" smtClean="0"/>
              <a:t>induknya</a:t>
            </a:r>
            <a:r>
              <a:rPr lang="en-US" sz="2200" dirty="0" smtClean="0"/>
              <a:t>. </a:t>
            </a:r>
            <a:r>
              <a:rPr lang="en-US" sz="2200" dirty="0" err="1" smtClean="0"/>
              <a:t>Kadangkala</a:t>
            </a:r>
            <a:r>
              <a:rPr lang="en-US" sz="2200" dirty="0" smtClean="0"/>
              <a:t> </a:t>
            </a:r>
            <a:r>
              <a:rPr lang="en-US" sz="2200" dirty="0" err="1" smtClean="0"/>
              <a:t>tujuan</a:t>
            </a:r>
            <a:r>
              <a:rPr lang="en-US" sz="2200" dirty="0" smtClean="0"/>
              <a:t> </a:t>
            </a:r>
            <a:r>
              <a:rPr lang="en-US" sz="2200" dirty="0" err="1" smtClean="0"/>
              <a:t>ini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dicapai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mengatur</a:t>
            </a:r>
            <a:r>
              <a:rPr lang="en-US" sz="2200" dirty="0" smtClean="0"/>
              <a:t> Kadar </a:t>
            </a:r>
            <a:r>
              <a:rPr lang="en-US" sz="2200" dirty="0" err="1" smtClean="0"/>
              <a:t>karbon</a:t>
            </a:r>
            <a:r>
              <a:rPr lang="en-US" sz="2200" dirty="0" smtClean="0"/>
              <a:t> </a:t>
            </a:r>
            <a:r>
              <a:rPr lang="en-US" sz="2200" dirty="0" err="1" smtClean="0"/>
              <a:t>serendah</a:t>
            </a:r>
            <a:r>
              <a:rPr lang="en-US" sz="2200" dirty="0" smtClean="0"/>
              <a:t> </a:t>
            </a:r>
            <a:r>
              <a:rPr lang="en-US" sz="2200" dirty="0" err="1" smtClean="0"/>
              <a:t>mungkin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meningkatkan</a:t>
            </a:r>
            <a:r>
              <a:rPr lang="en-US" sz="2200" dirty="0" smtClean="0"/>
              <a:t> </a:t>
            </a:r>
            <a:r>
              <a:rPr lang="en-US" sz="2200" dirty="0" err="1" smtClean="0"/>
              <a:t>unsur</a:t>
            </a:r>
            <a:r>
              <a:rPr lang="en-US" sz="2200" dirty="0" smtClean="0"/>
              <a:t> </a:t>
            </a:r>
            <a:r>
              <a:rPr lang="en-US" sz="2200" dirty="0" err="1" smtClean="0"/>
              <a:t>paduan</a:t>
            </a:r>
            <a:r>
              <a:rPr lang="en-US" sz="2200" dirty="0" smtClean="0"/>
              <a:t> lain yang </a:t>
            </a:r>
            <a:r>
              <a:rPr lang="en-US" sz="2200" dirty="0" err="1" smtClean="0"/>
              <a:t>berbeda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logam</a:t>
            </a:r>
            <a:r>
              <a:rPr lang="en-US" sz="2200" dirty="0" smtClean="0"/>
              <a:t> </a:t>
            </a:r>
            <a:r>
              <a:rPr lang="en-US" sz="2200" dirty="0" err="1" smtClean="0"/>
              <a:t>induk</a:t>
            </a:r>
            <a:r>
              <a:rPr lang="en-US" sz="2200" dirty="0" smtClean="0"/>
              <a:t>. </a:t>
            </a:r>
          </a:p>
          <a:p>
            <a:pPr algn="just"/>
            <a:endParaRPr lang="en-US" sz="22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020762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Tabel</a:t>
            </a:r>
            <a:r>
              <a:rPr lang="en-US" sz="2400" b="1" dirty="0" smtClean="0"/>
              <a:t> 3.6. </a:t>
            </a:r>
            <a:r>
              <a:rPr lang="en-US" sz="2400" b="1" dirty="0" err="1" smtClean="0"/>
              <a:t>Komposisi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kimia</a:t>
            </a:r>
            <a:r>
              <a:rPr lang="en-US" sz="2400" b="1" dirty="0" smtClean="0"/>
              <a:t> </a:t>
            </a:r>
            <a:r>
              <a:rPr lang="en-US" sz="2400" b="1" i="1" dirty="0" smtClean="0"/>
              <a:t>Heat-treatable Low Alloy Steels</a:t>
            </a:r>
            <a:r>
              <a:rPr lang="en-US" sz="2400" b="1" dirty="0" smtClean="0"/>
              <a:t> (HTLA) 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1219200"/>
          <a:ext cx="7696200" cy="5570893"/>
        </p:xfrm>
        <a:graphic>
          <a:graphicData uri="http://schemas.openxmlformats.org/drawingml/2006/table">
            <a:tbl>
              <a:tblPr/>
              <a:tblGrid>
                <a:gridCol w="1036027"/>
                <a:gridCol w="1036027"/>
                <a:gridCol w="1036027"/>
                <a:gridCol w="1036027"/>
                <a:gridCol w="962025"/>
                <a:gridCol w="962025"/>
                <a:gridCol w="962025"/>
                <a:gridCol w="666017"/>
              </a:tblGrid>
              <a:tr h="246356">
                <a:tc rowSpan="2"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AISI/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SAE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KOMPOSISI KIMIA (%)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69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C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Mn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Si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Cr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Ni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Mo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V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970"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1330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0.28-0.33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1.6-1.9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0.15-030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970"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1340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0.38-0.43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1.6-1.9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0.15-030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970"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4023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0.20-0.25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0.7-0.9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0.15-030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0.2-0,3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970"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4028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0.25-0.3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0,7-0.9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0.15-030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0.2-0.3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970"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4047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045-0.5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0.7- 0.9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0.15-030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0.2-0.3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939"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4118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0.18-0.23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0.7-0.9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0.15-030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0.4-0.6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0.08-0.15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939"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4130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0.28-0.33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0.4-0.6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0.15-030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0.8–1.1 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0.15-0.25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939"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4140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0.38-0.43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0.75-1.0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0.15-030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0.8–1.1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0.15-0.25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939"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4150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0.48-0.53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0.75–1.0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0.15-030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0.8–1.1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0.15-0.25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970"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4320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0.17-0.22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0.45-0.65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0.15-030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0.4–0.6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1.65-2.0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0.2-0.3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970"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4340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0.38-0.43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0.6-0.8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0.15-030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0.7-0.9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1.65-2.0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0.2-0,3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50"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4620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0.17-0.22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0.45-0.65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0.15-030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1.65–2.0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0.2-0.3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970"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5120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0.17-0.22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0.7-0.9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0.15-030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0.7-0,9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970"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5145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0.43-0.48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0.7-0.9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0.15-030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0.7-0.9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939"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6150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0.48-0,53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0.7-0.9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0.15-030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0.8- 1.1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0.15-0.25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939"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8620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0.18-0.23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0.7-0.9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0.15-030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0.4-0.6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0.4-0.7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0.15-0.25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939"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8630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0.28-0.33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0.7-0.9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0.15-030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0.4-0.6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0.4-0.7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0.15-0.25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939"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8640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0.38-0,43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0.7-0.9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0.15-030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0.4-0.6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0.4-0.7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0,15-0.25</a:t>
                      </a: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01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019288" cy="4800600"/>
          </a:xfrm>
        </p:spPr>
        <p:txBody>
          <a:bodyPr>
            <a:normAutofit/>
          </a:bodyPr>
          <a:lstStyle/>
          <a:p>
            <a:pPr algn="just"/>
            <a:r>
              <a:rPr lang="en-US" sz="2200" dirty="0" err="1" smtClean="0"/>
              <a:t>Elektroda</a:t>
            </a:r>
            <a:r>
              <a:rPr lang="en-US" sz="2200" dirty="0" smtClean="0"/>
              <a:t> </a:t>
            </a:r>
            <a:r>
              <a:rPr lang="en-US" sz="2200" dirty="0" err="1" smtClean="0"/>
              <a:t>lainnya</a:t>
            </a:r>
            <a:r>
              <a:rPr lang="en-US" sz="2200" dirty="0" smtClean="0"/>
              <a:t> yang </a:t>
            </a:r>
            <a:r>
              <a:rPr lang="en-US" sz="2200" dirty="0" err="1" smtClean="0"/>
              <a:t>mungkin</a:t>
            </a:r>
            <a:r>
              <a:rPr lang="en-US" sz="2200" dirty="0" smtClean="0"/>
              <a:t> </a:t>
            </a:r>
            <a:r>
              <a:rPr lang="en-US" sz="2200" dirty="0" err="1" smtClean="0"/>
              <a:t>digunakan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mengelas</a:t>
            </a:r>
            <a:r>
              <a:rPr lang="en-US" sz="2200" dirty="0" smtClean="0"/>
              <a:t> </a:t>
            </a:r>
            <a:r>
              <a:rPr lang="en-US" sz="2200" dirty="0" err="1" smtClean="0"/>
              <a:t>baja-baja</a:t>
            </a:r>
            <a:r>
              <a:rPr lang="en-US" sz="2200" dirty="0" smtClean="0"/>
              <a:t> </a:t>
            </a:r>
            <a:r>
              <a:rPr lang="en-US" sz="2200" dirty="0" err="1" smtClean="0"/>
              <a:t>paduan</a:t>
            </a:r>
            <a:r>
              <a:rPr lang="en-US" sz="2200" dirty="0" smtClean="0"/>
              <a:t> </a:t>
            </a:r>
            <a:r>
              <a:rPr lang="en-US" sz="2200" dirty="0" err="1" smtClean="0"/>
              <a:t>rendah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elektroda-elektroda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menghasilkan</a:t>
            </a:r>
            <a:r>
              <a:rPr lang="en-US" sz="2200" dirty="0" smtClean="0"/>
              <a:t> </a:t>
            </a:r>
            <a:r>
              <a:rPr lang="en-US" sz="2200" dirty="0" err="1" smtClean="0"/>
              <a:t>logam</a:t>
            </a:r>
            <a:r>
              <a:rPr lang="en-US" sz="2200" dirty="0" smtClean="0"/>
              <a:t> </a:t>
            </a:r>
            <a:r>
              <a:rPr lang="en-US" sz="2200" dirty="0" err="1" smtClean="0"/>
              <a:t>las</a:t>
            </a:r>
            <a:r>
              <a:rPr lang="en-US" sz="2200" dirty="0" smtClean="0"/>
              <a:t> yang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dikeraskan</a:t>
            </a:r>
            <a:r>
              <a:rPr lang="en-US" sz="2200" dirty="0" smtClean="0"/>
              <a:t>. </a:t>
            </a:r>
            <a:r>
              <a:rPr lang="en-US" sz="2200" dirty="0" err="1" smtClean="0"/>
              <a:t>Logam</a:t>
            </a:r>
            <a:r>
              <a:rPr lang="en-US" sz="2200" dirty="0" smtClean="0"/>
              <a:t> </a:t>
            </a:r>
            <a:r>
              <a:rPr lang="en-US" sz="2200" dirty="0" err="1" smtClean="0"/>
              <a:t>las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dihasilkan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jenis</a:t>
            </a:r>
            <a:r>
              <a:rPr lang="en-US" sz="2200" dirty="0" smtClean="0"/>
              <a:t> </a:t>
            </a:r>
            <a:r>
              <a:rPr lang="en-US" sz="2200" dirty="0" err="1" smtClean="0"/>
              <a:t>elektroda</a:t>
            </a:r>
            <a:r>
              <a:rPr lang="en-US" sz="2200" dirty="0" smtClean="0"/>
              <a:t> </a:t>
            </a:r>
            <a:r>
              <a:rPr lang="en-US" sz="2200" dirty="0" err="1" smtClean="0"/>
              <a:t>itu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ANSI/AWS A5.4 </a:t>
            </a:r>
            <a:r>
              <a:rPr lang="en-US" sz="2200" dirty="0" err="1" smtClean="0"/>
              <a:t>seperti</a:t>
            </a:r>
            <a:r>
              <a:rPr lang="en-US" sz="2200" dirty="0" smtClean="0"/>
              <a:t> E309 (25%Cr-12%Ni), E310 (25%Cr-20%Ni) </a:t>
            </a:r>
            <a:r>
              <a:rPr lang="en-US" sz="2200" dirty="0" err="1" smtClean="0"/>
              <a:t>dan</a:t>
            </a:r>
            <a:r>
              <a:rPr lang="en-US" sz="2200" dirty="0" smtClean="0"/>
              <a:t> E312 (29%Cr-9%Ni) </a:t>
            </a:r>
            <a:r>
              <a:rPr lang="en-US" sz="2200" dirty="0" err="1" smtClean="0"/>
              <a:t>dan</a:t>
            </a:r>
            <a:r>
              <a:rPr lang="en-US" sz="2200" dirty="0" smtClean="0"/>
              <a:t> ANSI/AWS A5.11 (</a:t>
            </a:r>
            <a:r>
              <a:rPr lang="en-US" sz="2200" dirty="0" err="1" smtClean="0"/>
              <a:t>paduan</a:t>
            </a:r>
            <a:r>
              <a:rPr lang="en-US" sz="2200" dirty="0" smtClean="0"/>
              <a:t> </a:t>
            </a:r>
            <a:r>
              <a:rPr lang="en-US" sz="2200" dirty="0" err="1" smtClean="0"/>
              <a:t>Nikel</a:t>
            </a:r>
            <a:r>
              <a:rPr lang="en-US" sz="2200" dirty="0" smtClean="0"/>
              <a:t>) </a:t>
            </a:r>
            <a:r>
              <a:rPr lang="en-US" sz="2200" dirty="0" err="1" smtClean="0"/>
              <a:t>seperti</a:t>
            </a:r>
            <a:r>
              <a:rPr lang="en-US" sz="2200" dirty="0" smtClean="0"/>
              <a:t> EniCrFe-2 </a:t>
            </a:r>
            <a:r>
              <a:rPr lang="en-US" sz="2200" dirty="0" err="1" smtClean="0"/>
              <a:t>dan</a:t>
            </a:r>
            <a:r>
              <a:rPr lang="en-US" sz="2200" dirty="0" smtClean="0"/>
              <a:t> ENiCrFe-3.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elektroda-elektroda</a:t>
            </a:r>
            <a:r>
              <a:rPr lang="en-US" sz="2200" dirty="0" smtClean="0"/>
              <a:t> </a:t>
            </a:r>
            <a:r>
              <a:rPr lang="en-US" sz="2200" dirty="0" err="1" smtClean="0"/>
              <a:t>ini</a:t>
            </a:r>
            <a:r>
              <a:rPr lang="en-US" sz="2200" dirty="0" smtClean="0"/>
              <a:t> </a:t>
            </a:r>
            <a:r>
              <a:rPr lang="en-US" sz="2200" dirty="0" err="1" smtClean="0"/>
              <a:t>walaupun</a:t>
            </a:r>
            <a:r>
              <a:rPr lang="en-US" sz="2200" dirty="0" smtClean="0"/>
              <a:t> </a:t>
            </a:r>
            <a:r>
              <a:rPr lang="en-US" sz="2200" dirty="0" err="1" smtClean="0"/>
              <a:t>dilusi</a:t>
            </a:r>
            <a:r>
              <a:rPr lang="en-US" sz="2200" dirty="0" smtClean="0"/>
              <a:t> yang </a:t>
            </a:r>
            <a:r>
              <a:rPr lang="en-US" sz="2200" dirty="0" err="1" smtClean="0"/>
              <a:t>terjadi</a:t>
            </a:r>
            <a:r>
              <a:rPr lang="en-US" sz="2200" dirty="0" smtClean="0"/>
              <a:t> </a:t>
            </a:r>
            <a:r>
              <a:rPr lang="en-US" sz="2200" dirty="0" err="1" smtClean="0"/>
              <a:t>cukup</a:t>
            </a:r>
            <a:r>
              <a:rPr lang="en-US" sz="2200" dirty="0" smtClean="0"/>
              <a:t> </a:t>
            </a:r>
            <a:r>
              <a:rPr lang="en-US" sz="2200" dirty="0" err="1" smtClean="0"/>
              <a:t>besar</a:t>
            </a:r>
            <a:r>
              <a:rPr lang="en-US" sz="2200" dirty="0" smtClean="0"/>
              <a:t> </a:t>
            </a:r>
            <a:r>
              <a:rPr lang="en-US" sz="2200" dirty="0" err="1" smtClean="0"/>
              <a:t>tetapi</a:t>
            </a:r>
            <a:r>
              <a:rPr lang="en-US" sz="2200" dirty="0" smtClean="0"/>
              <a:t> </a:t>
            </a:r>
            <a:r>
              <a:rPr lang="en-US" sz="2200" dirty="0" err="1" smtClean="0"/>
              <a:t>logam</a:t>
            </a:r>
            <a:r>
              <a:rPr lang="en-US" sz="2200" dirty="0" smtClean="0"/>
              <a:t> </a:t>
            </a:r>
            <a:r>
              <a:rPr lang="en-US" sz="2200" dirty="0" err="1" smtClean="0"/>
              <a:t>las</a:t>
            </a:r>
            <a:r>
              <a:rPr lang="en-US" sz="2200" dirty="0" smtClean="0"/>
              <a:t> ­</a:t>
            </a:r>
            <a:r>
              <a:rPr lang="en-US" sz="2200" dirty="0" err="1" smtClean="0"/>
              <a:t>terhindar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bahaya</a:t>
            </a:r>
            <a:r>
              <a:rPr lang="en-US" sz="2200" dirty="0" smtClean="0"/>
              <a:t> </a:t>
            </a:r>
            <a:r>
              <a:rPr lang="en-US" sz="2200" dirty="0" err="1" smtClean="0"/>
              <a:t>retak</a:t>
            </a:r>
            <a:r>
              <a:rPr lang="en-US" sz="2200" dirty="0" smtClean="0"/>
              <a:t>. </a:t>
            </a:r>
            <a:r>
              <a:rPr lang="en-US" sz="2200" dirty="0" err="1" smtClean="0"/>
              <a:t>Logam</a:t>
            </a:r>
            <a:r>
              <a:rPr lang="en-US" sz="2200" dirty="0" smtClean="0"/>
              <a:t> </a:t>
            </a:r>
            <a:r>
              <a:rPr lang="en-US" sz="2200" dirty="0" err="1" smtClean="0"/>
              <a:t>las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dihasilkan</a:t>
            </a:r>
            <a:r>
              <a:rPr lang="en-US" sz="2200" dirty="0" smtClean="0"/>
              <a:t> </a:t>
            </a:r>
            <a:r>
              <a:rPr lang="en-US" sz="2200" dirty="0" err="1" smtClean="0"/>
              <a:t>bersifat</a:t>
            </a:r>
            <a:r>
              <a:rPr lang="en-US" sz="2200" dirty="0" smtClean="0"/>
              <a:t>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ulet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kekuatan</a:t>
            </a:r>
            <a:r>
              <a:rPr lang="en-US" sz="2200" dirty="0" smtClean="0"/>
              <a:t> </a:t>
            </a:r>
            <a:r>
              <a:rPr lang="en-US" sz="2200" dirty="0" err="1" smtClean="0"/>
              <a:t>rendah</a:t>
            </a:r>
            <a:r>
              <a:rPr lang="en-US" sz="2200" dirty="0" smtClean="0"/>
              <a:t> </a:t>
            </a:r>
            <a:r>
              <a:rPr lang="en-US" sz="2200" dirty="0" err="1" smtClean="0"/>
              <a:t>dibandingkan</a:t>
            </a:r>
            <a:r>
              <a:rPr lang="en-US" sz="2200" dirty="0" smtClean="0"/>
              <a:t> </a:t>
            </a:r>
            <a:r>
              <a:rPr lang="en-US" sz="2200" dirty="0" err="1" smtClean="0"/>
              <a:t>logam</a:t>
            </a:r>
            <a:r>
              <a:rPr lang="en-US" sz="2200" dirty="0" smtClean="0"/>
              <a:t> </a:t>
            </a:r>
            <a:r>
              <a:rPr lang="en-US" sz="2200" dirty="0" err="1" smtClean="0"/>
              <a:t>induk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dilas</a:t>
            </a:r>
            <a:r>
              <a:rPr lang="en-US" sz="2200" dirty="0" smtClean="0"/>
              <a:t>. </a:t>
            </a:r>
          </a:p>
          <a:p>
            <a:pPr algn="just"/>
            <a:endParaRPr lang="en-US" sz="22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Konsep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Prosedur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Pengelasan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8019288" cy="5410200"/>
          </a:xfrm>
        </p:spPr>
        <p:txBody>
          <a:bodyPr>
            <a:normAutofit fontScale="62500" lnSpcReduction="20000"/>
          </a:bodyPr>
          <a:lstStyle/>
          <a:p>
            <a:pPr marL="120650" indent="0" algn="just">
              <a:buNone/>
            </a:pPr>
            <a:r>
              <a:rPr lang="en-US" dirty="0" smtClean="0"/>
              <a:t>Hal-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Pengelasan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</a:p>
          <a:p>
            <a:pPr lvl="0" algn="just"/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induk</a:t>
            </a:r>
            <a:r>
              <a:rPr lang="en-US" dirty="0" smtClean="0"/>
              <a:t> :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ukurannya</a:t>
            </a:r>
            <a:r>
              <a:rPr lang="en-US" dirty="0" smtClean="0"/>
              <a:t>, </a:t>
            </a:r>
          </a:p>
          <a:p>
            <a:pPr lvl="0" algn="just"/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sambungan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: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sambungan</a:t>
            </a:r>
            <a:r>
              <a:rPr lang="en-US" dirty="0" smtClean="0"/>
              <a:t> </a:t>
            </a:r>
            <a:r>
              <a:rPr lang="en-US" i="1" dirty="0" smtClean="0"/>
              <a:t>(Welding Joint),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i="1" dirty="0" smtClean="0"/>
              <a:t>(Welding Grove) </a:t>
            </a:r>
            <a:endParaRPr lang="en-US" dirty="0" smtClean="0"/>
          </a:p>
          <a:p>
            <a:pPr lvl="0" algn="just"/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i="1" dirty="0" smtClean="0"/>
              <a:t>(Welding Consumable) </a:t>
            </a:r>
            <a:r>
              <a:rPr lang="en-US" dirty="0" smtClean="0"/>
              <a:t>: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kawat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. </a:t>
            </a:r>
          </a:p>
          <a:p>
            <a:pPr lvl="0" algn="just"/>
            <a:r>
              <a:rPr lang="en-US" dirty="0" smtClean="0"/>
              <a:t>Cara </a:t>
            </a:r>
            <a:r>
              <a:rPr lang="en-US" dirty="0" err="1" smtClean="0"/>
              <a:t>pelaksanaan</a:t>
            </a:r>
            <a:r>
              <a:rPr lang="en-US" dirty="0" smtClean="0"/>
              <a:t> : </a:t>
            </a:r>
          </a:p>
          <a:p>
            <a:pPr lvl="1" algn="just"/>
            <a:r>
              <a:rPr lang="en-US" sz="3200" dirty="0" err="1" smtClean="0"/>
              <a:t>Urutan</a:t>
            </a:r>
            <a:r>
              <a:rPr lang="en-US" sz="3200" dirty="0" smtClean="0"/>
              <a:t> </a:t>
            </a:r>
            <a:r>
              <a:rPr lang="en-US" sz="3200" dirty="0" err="1" smtClean="0"/>
              <a:t>pelaksanaan</a:t>
            </a:r>
            <a:r>
              <a:rPr lang="en-US" sz="3200" dirty="0" smtClean="0"/>
              <a:t> </a:t>
            </a:r>
            <a:r>
              <a:rPr lang="en-US" sz="3200" dirty="0" err="1" smtClean="0"/>
              <a:t>pengelasan</a:t>
            </a:r>
            <a:r>
              <a:rPr lang="en-US" sz="3200" dirty="0" smtClean="0"/>
              <a:t> </a:t>
            </a:r>
            <a:r>
              <a:rPr lang="en-US" sz="3200" i="1" dirty="0" smtClean="0"/>
              <a:t>(Sequence of welding) </a:t>
            </a:r>
            <a:endParaRPr lang="en-US" sz="3200" dirty="0" smtClean="0"/>
          </a:p>
          <a:p>
            <a:pPr lvl="1" algn="just"/>
            <a:r>
              <a:rPr lang="en-US" sz="3200" dirty="0" err="1" smtClean="0"/>
              <a:t>Perlakuan</a:t>
            </a:r>
            <a:r>
              <a:rPr lang="en-US" sz="3200" dirty="0" smtClean="0"/>
              <a:t> </a:t>
            </a:r>
            <a:r>
              <a:rPr lang="en-US" sz="3200" dirty="0" err="1" smtClean="0"/>
              <a:t>panas</a:t>
            </a:r>
            <a:r>
              <a:rPr lang="en-US" sz="3200" dirty="0" smtClean="0"/>
              <a:t> </a:t>
            </a:r>
          </a:p>
          <a:p>
            <a:pPr lvl="1" algn="just"/>
            <a:r>
              <a:rPr lang="en-US" sz="3200" dirty="0" err="1" smtClean="0"/>
              <a:t>Pemilihan</a:t>
            </a:r>
            <a:r>
              <a:rPr lang="en-US" sz="3200" dirty="0" smtClean="0"/>
              <a:t> parameter </a:t>
            </a:r>
            <a:r>
              <a:rPr lang="en-US" sz="3200" dirty="0" err="1" smtClean="0"/>
              <a:t>pengelasan</a:t>
            </a:r>
            <a:r>
              <a:rPr lang="en-US" sz="3200" dirty="0" smtClean="0"/>
              <a:t> </a:t>
            </a:r>
          </a:p>
          <a:p>
            <a:pPr lvl="0" algn="just"/>
            <a:r>
              <a:rPr lang="en-US" dirty="0" err="1" smtClean="0"/>
              <a:t>Pelaksanaan</a:t>
            </a:r>
            <a:r>
              <a:rPr lang="en-US" dirty="0" smtClean="0"/>
              <a:t> : </a:t>
            </a:r>
            <a:r>
              <a:rPr lang="en-US" dirty="0" err="1" smtClean="0"/>
              <a:t>Juru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yang </a:t>
            </a:r>
            <a:r>
              <a:rPr lang="en-US" dirty="0" err="1" smtClean="0"/>
              <a:t>melnksanakan</a:t>
            </a:r>
            <a:r>
              <a:rPr lang="en-US" dirty="0" smtClean="0"/>
              <a:t>. </a:t>
            </a:r>
          </a:p>
          <a:p>
            <a:pPr lvl="0" algn="just"/>
            <a:r>
              <a:rPr lang="en-US" dirty="0" smtClean="0"/>
              <a:t>Lain-lain yang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. </a:t>
            </a:r>
            <a:endParaRPr lang="en-US" dirty="0" smtClean="0"/>
          </a:p>
          <a:p>
            <a:pPr marL="120650" indent="0" algn="just">
              <a:buNone/>
            </a:pPr>
            <a:r>
              <a:rPr lang="en-US" dirty="0" smtClean="0"/>
              <a:t>	</a:t>
            </a:r>
          </a:p>
          <a:p>
            <a:pPr marL="120650" indent="0" algn="just">
              <a:buNone/>
            </a:pP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Pengelasan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pengelasan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disetujui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pengelasan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menyimpang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pengawas</a:t>
            </a:r>
            <a:r>
              <a:rPr lang="en-US" dirty="0" smtClean="0"/>
              <a:t>. </a:t>
            </a:r>
          </a:p>
          <a:p>
            <a:pPr lvl="0"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095488" cy="1143000"/>
          </a:xfrm>
        </p:spPr>
        <p:txBody>
          <a:bodyPr>
            <a:normAutofit/>
          </a:bodyPr>
          <a:lstStyle/>
          <a:p>
            <a:pPr lvl="0"/>
            <a:r>
              <a:rPr lang="en-US" sz="2400" b="1" dirty="0" err="1" smtClean="0"/>
              <a:t>Bahan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Induk</a:t>
            </a:r>
            <a:r>
              <a:rPr lang="en-US" sz="2400" b="1" dirty="0" smtClean="0"/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247888" cy="50292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induk</a:t>
            </a:r>
            <a:r>
              <a:rPr lang="en-US" dirty="0" smtClean="0"/>
              <a:t> yang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persyaratan­-persyaratan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mutunya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ukuran-ukurannya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induk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ketentuan-ketentuan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kawat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,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sambungan</a:t>
            </a:r>
            <a:r>
              <a:rPr lang="en-US" dirty="0" smtClean="0"/>
              <a:t> </a:t>
            </a:r>
            <a:r>
              <a:rPr lang="en-US" dirty="0" err="1" smtClean="0"/>
              <a:t>lasnya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pengelasannya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kualifikasi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pengelasan</a:t>
            </a:r>
            <a:r>
              <a:rPr lang="en-US" dirty="0" smtClean="0"/>
              <a:t> yang </a:t>
            </a:r>
            <a:r>
              <a:rPr lang="en-US" dirty="0" err="1" smtClean="0"/>
              <a:t>dibuktikan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sertifikat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induk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sertifikat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kegana1an yang </a:t>
            </a:r>
            <a:r>
              <a:rPr lang="en-US" dirty="0" err="1" smtClean="0"/>
              <a:t>kadang-kadang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fatal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pengelasan</a:t>
            </a:r>
            <a:r>
              <a:rPr lang="en-US" dirty="0" smtClean="0"/>
              <a:t>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induk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weldability</a:t>
            </a:r>
            <a:r>
              <a:rPr lang="en-US" i="1" dirty="0" smtClean="0"/>
              <a:t>) </a:t>
            </a:r>
            <a:r>
              <a:rPr lang="en-US" dirty="0" smtClean="0"/>
              <a:t>yang </a:t>
            </a:r>
            <a:r>
              <a:rPr lang="en-US" dirty="0" err="1" smtClean="0"/>
              <a:t>baik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pengelasan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induk</a:t>
            </a:r>
            <a:r>
              <a:rPr lang="en-US" dirty="0" smtClean="0"/>
              <a:t> yang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lasnya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cara-cara</a:t>
            </a:r>
            <a:r>
              <a:rPr lang="en-US" dirty="0" smtClean="0"/>
              <a:t> yang </a:t>
            </a:r>
            <a:r>
              <a:rPr lang="en-US" dirty="0" err="1" smtClean="0"/>
              <a:t>khusus</a:t>
            </a:r>
            <a:r>
              <a:rPr lang="en-US" dirty="0" smtClean="0"/>
              <a:t>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19288" cy="1143000"/>
          </a:xfrm>
        </p:spPr>
        <p:txBody>
          <a:bodyPr>
            <a:normAutofit/>
          </a:bodyPr>
          <a:lstStyle/>
          <a:p>
            <a:pPr lvl="0"/>
            <a:r>
              <a:rPr lang="en-US" sz="2400" b="1" dirty="0" err="1" smtClean="0"/>
              <a:t>Desain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Sambungan</a:t>
            </a:r>
            <a:r>
              <a:rPr lang="en-US" sz="2400" b="1" dirty="0" smtClean="0"/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247888" cy="5105400"/>
          </a:xfrm>
        </p:spPr>
        <p:txBody>
          <a:bodyPr>
            <a:noAutofit/>
          </a:bodyPr>
          <a:lstStyle/>
          <a:p>
            <a:pPr marL="120650" indent="-38100" algn="just">
              <a:spcBef>
                <a:spcPts val="0"/>
              </a:spcBef>
              <a:buNone/>
            </a:pPr>
            <a:r>
              <a:rPr lang="en-US" sz="2000" dirty="0" err="1" smtClean="0"/>
              <a:t>Dasar-dasar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dipakai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merancang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detail </a:t>
            </a:r>
            <a:r>
              <a:rPr lang="en-US" sz="2000" dirty="0" err="1" smtClean="0"/>
              <a:t>sambungan</a:t>
            </a:r>
            <a:r>
              <a:rPr lang="en-US" sz="2000" dirty="0" smtClean="0"/>
              <a:t> </a:t>
            </a:r>
            <a:r>
              <a:rPr lang="en-US" sz="2000" dirty="0" err="1" smtClean="0"/>
              <a:t>las</a:t>
            </a:r>
            <a:r>
              <a:rPr lang="en-US" sz="2000" dirty="0" smtClean="0"/>
              <a:t> </a:t>
            </a:r>
            <a:r>
              <a:rPr lang="en-US" sz="2000" dirty="0" err="1" smtClean="0"/>
              <a:t>ialah</a:t>
            </a:r>
            <a:r>
              <a:rPr lang="en-US" sz="2000" dirty="0" smtClean="0"/>
              <a:t> </a:t>
            </a:r>
          </a:p>
          <a:p>
            <a:pPr lvl="0" algn="just">
              <a:spcBef>
                <a:spcPts val="0"/>
              </a:spcBef>
            </a:pPr>
            <a:r>
              <a:rPr lang="en-US" sz="2000" dirty="0" err="1" smtClean="0"/>
              <a:t>Persyaratan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spesifikasi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mutu</a:t>
            </a:r>
            <a:r>
              <a:rPr lang="en-US" sz="2000" dirty="0" smtClean="0"/>
              <a:t> (</a:t>
            </a:r>
            <a:r>
              <a:rPr lang="en-US" sz="2000" dirty="0" err="1" smtClean="0"/>
              <a:t>kekuatan</a:t>
            </a:r>
            <a:r>
              <a:rPr lang="en-US" sz="2000" dirty="0" smtClean="0"/>
              <a:t>) yang </a:t>
            </a:r>
            <a:r>
              <a:rPr lang="en-US" sz="2000" dirty="0" err="1" smtClean="0"/>
              <a:t>diinginkan</a:t>
            </a:r>
            <a:r>
              <a:rPr lang="en-US" sz="2000" dirty="0" smtClean="0"/>
              <a:t>. </a:t>
            </a:r>
          </a:p>
          <a:p>
            <a:pPr lvl="0" algn="just">
              <a:spcBef>
                <a:spcPts val="0"/>
              </a:spcBef>
            </a:pP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ukuran</a:t>
            </a:r>
            <a:r>
              <a:rPr lang="en-US" sz="2000" dirty="0" smtClean="0"/>
              <a:t> </a:t>
            </a:r>
            <a:r>
              <a:rPr lang="en-US" sz="2000" dirty="0" err="1" smtClean="0"/>
              <a:t>konstruksi</a:t>
            </a:r>
            <a:r>
              <a:rPr lang="en-US" sz="2000" dirty="0" smtClean="0"/>
              <a:t> </a:t>
            </a:r>
            <a:r>
              <a:rPr lang="en-US" sz="2000" dirty="0" err="1" smtClean="0"/>
              <a:t>las</a:t>
            </a:r>
            <a:r>
              <a:rPr lang="en-US" sz="2000" dirty="0" smtClean="0"/>
              <a:t>. </a:t>
            </a:r>
          </a:p>
          <a:p>
            <a:pPr lvl="0" algn="just">
              <a:spcBef>
                <a:spcPts val="0"/>
              </a:spcBef>
            </a:pPr>
            <a:r>
              <a:rPr lang="en-US" sz="2000" dirty="0" err="1" smtClean="0"/>
              <a:t>Tegangan-tegangan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timbul</a:t>
            </a:r>
            <a:r>
              <a:rPr lang="en-US" sz="2000" dirty="0" smtClean="0"/>
              <a:t> </a:t>
            </a:r>
            <a:r>
              <a:rPr lang="en-US" sz="2000" dirty="0" err="1" smtClean="0"/>
              <a:t>akibat</a:t>
            </a:r>
            <a:r>
              <a:rPr lang="en-US" sz="2000" dirty="0" smtClean="0"/>
              <a:t> </a:t>
            </a:r>
            <a:r>
              <a:rPr lang="en-US" sz="2000" dirty="0" err="1" smtClean="0"/>
              <a:t>pengelasan</a:t>
            </a:r>
            <a:r>
              <a:rPr lang="en-US" sz="2000" dirty="0" smtClean="0"/>
              <a:t> </a:t>
            </a:r>
            <a:r>
              <a:rPr lang="en-US" sz="2000" i="1" dirty="0" smtClean="0"/>
              <a:t>(residual stresses) </a:t>
            </a:r>
            <a:r>
              <a:rPr lang="en-US" sz="2000" dirty="0" err="1" smtClean="0"/>
              <a:t>maupun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tegangan-tegangan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diperhitungkan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timbul</a:t>
            </a:r>
            <a:r>
              <a:rPr lang="en-US" sz="2000" dirty="0" smtClean="0"/>
              <a:t> </a:t>
            </a:r>
            <a:r>
              <a:rPr lang="en-US" sz="2000" dirty="0" err="1" smtClean="0"/>
              <a:t>akibat</a:t>
            </a:r>
            <a:r>
              <a:rPr lang="en-US" sz="2000" dirty="0" smtClean="0"/>
              <a:t> </a:t>
            </a:r>
            <a:r>
              <a:rPr lang="en-US" sz="2000" dirty="0" err="1" smtClean="0"/>
              <a:t>pemanasan</a:t>
            </a:r>
            <a:r>
              <a:rPr lang="en-US" sz="2000" dirty="0" smtClean="0"/>
              <a:t> (</a:t>
            </a:r>
            <a:r>
              <a:rPr lang="en-US" sz="2000" dirty="0" err="1" smtClean="0"/>
              <a:t>pembekuan</a:t>
            </a:r>
            <a:r>
              <a:rPr lang="en-US" sz="2000" dirty="0" smtClean="0"/>
              <a:t>). </a:t>
            </a:r>
          </a:p>
          <a:p>
            <a:pPr lvl="0" algn="just">
              <a:spcBef>
                <a:spcPts val="0"/>
              </a:spcBef>
            </a:pP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las</a:t>
            </a:r>
            <a:r>
              <a:rPr lang="en-US" sz="2000" dirty="0" smtClean="0"/>
              <a:t> yang </a:t>
            </a:r>
            <a:r>
              <a:rPr lang="en-US" sz="2000" dirty="0" err="1" smtClean="0"/>
              <a:t>boleh</a:t>
            </a:r>
            <a:r>
              <a:rPr lang="en-US" sz="2000" dirty="0" smtClean="0"/>
              <a:t> </a:t>
            </a:r>
            <a:r>
              <a:rPr lang="en-US" sz="2000" dirty="0" err="1" smtClean="0"/>
              <a:t>dipakai</a:t>
            </a:r>
            <a:r>
              <a:rPr lang="en-US" sz="2000" dirty="0" smtClean="0"/>
              <a:t>. </a:t>
            </a:r>
          </a:p>
          <a:p>
            <a:pPr marL="120650" indent="-38100" algn="just">
              <a:spcBef>
                <a:spcPts val="0"/>
              </a:spcBef>
              <a:buNone/>
            </a:pPr>
            <a:r>
              <a:rPr lang="en-US" sz="2000" dirty="0" err="1" smtClean="0"/>
              <a:t>Desain</a:t>
            </a:r>
            <a:r>
              <a:rPr lang="en-US" sz="2000" dirty="0" smtClean="0"/>
              <a:t> </a:t>
            </a:r>
            <a:r>
              <a:rPr lang="en-US" sz="2000" dirty="0" err="1" smtClean="0"/>
              <a:t>sambungan</a:t>
            </a:r>
            <a:r>
              <a:rPr lang="en-US" sz="2000" dirty="0" smtClean="0"/>
              <a:t> </a:t>
            </a:r>
            <a:r>
              <a:rPr lang="en-US" sz="2000" dirty="0" err="1" smtClean="0"/>
              <a:t>las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dijelaskan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gambar</a:t>
            </a:r>
            <a:r>
              <a:rPr lang="en-US" sz="2000" dirty="0" smtClean="0"/>
              <a:t> </a:t>
            </a:r>
            <a:r>
              <a:rPr lang="en-US" sz="2000" dirty="0" err="1" smtClean="0"/>
              <a:t>desain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simbol-simbol</a:t>
            </a:r>
            <a:r>
              <a:rPr lang="en-US" sz="2000" dirty="0" smtClean="0"/>
              <a:t> </a:t>
            </a:r>
            <a:r>
              <a:rPr lang="en-US" sz="2000" dirty="0" err="1" smtClean="0"/>
              <a:t>las</a:t>
            </a:r>
            <a:r>
              <a:rPr lang="en-US" sz="2000" dirty="0" smtClean="0"/>
              <a:t>.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standar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mengatur</a:t>
            </a:r>
            <a:r>
              <a:rPr lang="en-US" sz="2000" dirty="0" smtClean="0"/>
              <a:t> </a:t>
            </a:r>
            <a:r>
              <a:rPr lang="en-US" sz="2000" dirty="0" err="1" smtClean="0"/>
              <a:t>jenis-Jenis</a:t>
            </a:r>
            <a:r>
              <a:rPr lang="en-US" sz="2000" dirty="0" smtClean="0"/>
              <a:t> </a:t>
            </a:r>
            <a:r>
              <a:rPr lang="en-US" sz="2000" dirty="0" err="1" smtClean="0"/>
              <a:t>sambungan</a:t>
            </a:r>
            <a:r>
              <a:rPr lang="en-US" sz="2000" dirty="0" smtClean="0"/>
              <a:t> </a:t>
            </a:r>
            <a:r>
              <a:rPr lang="en-US" sz="2000" dirty="0" err="1" smtClean="0"/>
              <a:t>las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, </a:t>
            </a:r>
            <a:r>
              <a:rPr lang="en-US" sz="2000" dirty="0" err="1" smtClean="0"/>
              <a:t>namun</a:t>
            </a:r>
            <a:r>
              <a:rPr lang="en-US" sz="2000" dirty="0" smtClean="0"/>
              <a:t>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5 (lima) 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sambungan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pokok</a:t>
            </a:r>
            <a:r>
              <a:rPr lang="en-US" sz="2000" dirty="0" smtClean="0"/>
              <a:t>, </a:t>
            </a:r>
            <a:r>
              <a:rPr lang="en-US" sz="2000" dirty="0" err="1" smtClean="0"/>
              <a:t>ialah</a:t>
            </a:r>
            <a:r>
              <a:rPr lang="en-US" sz="2000" dirty="0" smtClean="0"/>
              <a:t> : </a:t>
            </a:r>
          </a:p>
          <a:p>
            <a:pPr lvl="0" algn="just">
              <a:spcBef>
                <a:spcPts val="0"/>
              </a:spcBef>
            </a:pPr>
            <a:r>
              <a:rPr lang="en-US" sz="2000" dirty="0" err="1" smtClean="0"/>
              <a:t>Sambungan</a:t>
            </a:r>
            <a:r>
              <a:rPr lang="en-US" sz="2000" dirty="0" smtClean="0"/>
              <a:t> </a:t>
            </a:r>
            <a:r>
              <a:rPr lang="en-US" sz="2000" dirty="0" err="1" smtClean="0"/>
              <a:t>tumpul</a:t>
            </a:r>
            <a:r>
              <a:rPr lang="en-US" sz="2000" dirty="0" smtClean="0"/>
              <a:t> </a:t>
            </a:r>
            <a:r>
              <a:rPr lang="en-US" sz="2000" i="1" dirty="0" smtClean="0"/>
              <a:t>(butt Joint) </a:t>
            </a:r>
            <a:endParaRPr lang="en-US" sz="2000" dirty="0" smtClean="0"/>
          </a:p>
          <a:p>
            <a:pPr lvl="0" algn="just">
              <a:spcBef>
                <a:spcPts val="0"/>
              </a:spcBef>
            </a:pPr>
            <a:r>
              <a:rPr lang="en-US" sz="2000" dirty="0" err="1" smtClean="0"/>
              <a:t>Sambungan</a:t>
            </a:r>
            <a:r>
              <a:rPr lang="en-US" sz="2000" dirty="0" smtClean="0"/>
              <a:t> T </a:t>
            </a:r>
            <a:r>
              <a:rPr lang="en-US" sz="2000" i="1" dirty="0" smtClean="0"/>
              <a:t>(T'-joint)</a:t>
            </a:r>
            <a:endParaRPr lang="en-US" sz="2000" dirty="0" smtClean="0"/>
          </a:p>
          <a:p>
            <a:pPr lvl="0" algn="just">
              <a:spcBef>
                <a:spcPts val="0"/>
              </a:spcBef>
            </a:pPr>
            <a:r>
              <a:rPr lang="en-US" sz="2000" dirty="0" err="1" smtClean="0"/>
              <a:t>Sambungan</a:t>
            </a:r>
            <a:r>
              <a:rPr lang="en-US" sz="2000" dirty="0" smtClean="0"/>
              <a:t> </a:t>
            </a:r>
            <a:r>
              <a:rPr lang="en-US" sz="2000" dirty="0" err="1" smtClean="0"/>
              <a:t>Tumpang</a:t>
            </a:r>
            <a:r>
              <a:rPr lang="en-US" sz="2000" dirty="0" smtClean="0"/>
              <a:t> </a:t>
            </a:r>
            <a:r>
              <a:rPr lang="en-US" sz="2000" i="1" dirty="0" smtClean="0"/>
              <a:t>(lap joint) </a:t>
            </a:r>
            <a:endParaRPr lang="en-US" sz="2000" dirty="0" smtClean="0"/>
          </a:p>
          <a:p>
            <a:pPr lvl="0" algn="just">
              <a:spcBef>
                <a:spcPts val="0"/>
              </a:spcBef>
            </a:pPr>
            <a:r>
              <a:rPr lang="en-US" sz="2000" dirty="0" err="1" smtClean="0"/>
              <a:t>Sambungan</a:t>
            </a:r>
            <a:r>
              <a:rPr lang="en-US" sz="2000" dirty="0" smtClean="0"/>
              <a:t> </a:t>
            </a:r>
            <a:r>
              <a:rPr lang="en-US" sz="2000" dirty="0" err="1" smtClean="0"/>
              <a:t>sudut</a:t>
            </a:r>
            <a:r>
              <a:rPr lang="en-US" sz="2000" dirty="0" smtClean="0"/>
              <a:t> </a:t>
            </a:r>
            <a:r>
              <a:rPr lang="en-US" sz="2000" i="1" dirty="0" smtClean="0"/>
              <a:t>(fillet joint) </a:t>
            </a:r>
            <a:endParaRPr lang="en-US" sz="2000" dirty="0" smtClean="0"/>
          </a:p>
          <a:p>
            <a:pPr lvl="0" algn="just">
              <a:spcBef>
                <a:spcPts val="0"/>
              </a:spcBef>
            </a:pPr>
            <a:r>
              <a:rPr lang="en-US" sz="2000" dirty="0" err="1" smtClean="0"/>
              <a:t>Sambungan</a:t>
            </a:r>
            <a:r>
              <a:rPr lang="en-US" sz="2000" dirty="0" smtClean="0"/>
              <a:t> </a:t>
            </a:r>
            <a:r>
              <a:rPr lang="en-US" sz="2000" dirty="0" err="1" smtClean="0"/>
              <a:t>sisi</a:t>
            </a:r>
            <a:r>
              <a:rPr lang="en-US" sz="2000" dirty="0" smtClean="0"/>
              <a:t> </a:t>
            </a:r>
            <a:r>
              <a:rPr lang="en-US" sz="2000" i="1" dirty="0" smtClean="0"/>
              <a:t>(edge joint) </a:t>
            </a:r>
            <a:endParaRPr lang="en-US" sz="2000" dirty="0" smtClean="0"/>
          </a:p>
          <a:p>
            <a:pPr algn="just">
              <a:spcBef>
                <a:spcPts val="0"/>
              </a:spcBef>
            </a:pP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7943088" cy="5410200"/>
          </a:xfrm>
        </p:spPr>
        <p:txBody>
          <a:bodyPr>
            <a:normAutofit/>
          </a:bodyPr>
          <a:lstStyle/>
          <a:p>
            <a:pPr lvl="0" algn="just"/>
            <a:r>
              <a:rPr lang="en-US" sz="2200" i="1" dirty="0" smtClean="0"/>
              <a:t>Weld Crack</a:t>
            </a:r>
            <a:r>
              <a:rPr lang="en-US" sz="2200" dirty="0" smtClean="0"/>
              <a:t> :</a:t>
            </a:r>
          </a:p>
          <a:p>
            <a:pPr marL="365125" indent="-20638" algn="just">
              <a:buNone/>
            </a:pPr>
            <a:r>
              <a:rPr lang="en-US" sz="2200" dirty="0" err="1" smtClean="0"/>
              <a:t>Retak</a:t>
            </a:r>
            <a:r>
              <a:rPr lang="en-US" sz="2200" dirty="0" smtClean="0"/>
              <a:t>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terjadi</a:t>
            </a:r>
            <a:r>
              <a:rPr lang="en-US" sz="2200" dirty="0" smtClean="0"/>
              <a:t> </a:t>
            </a:r>
            <a:r>
              <a:rPr lang="en-US" sz="2200" dirty="0" err="1" smtClean="0"/>
              <a:t>jikalau</a:t>
            </a:r>
            <a:r>
              <a:rPr lang="en-US" sz="2200" dirty="0" smtClean="0"/>
              <a:t> </a:t>
            </a:r>
            <a:r>
              <a:rPr lang="en-US" sz="2200" dirty="0" err="1" smtClean="0"/>
              <a:t>ada</a:t>
            </a:r>
            <a:r>
              <a:rPr lang="en-US" sz="2200" dirty="0" smtClean="0"/>
              <a:t> </a:t>
            </a:r>
            <a:r>
              <a:rPr lang="en-US" sz="2200" dirty="0" err="1" smtClean="0"/>
              <a:t>ketidak</a:t>
            </a:r>
            <a:r>
              <a:rPr lang="en-US" sz="2200" dirty="0" smtClean="0"/>
              <a:t> </a:t>
            </a:r>
            <a:r>
              <a:rPr lang="en-US" sz="2200" dirty="0" err="1" smtClean="0"/>
              <a:t>cocokan</a:t>
            </a:r>
            <a:r>
              <a:rPr lang="en-US" sz="2200" dirty="0" smtClean="0"/>
              <a:t> </a:t>
            </a:r>
            <a:r>
              <a:rPr lang="en-US" sz="2200" dirty="0" err="1" smtClean="0"/>
              <a:t>prosedur</a:t>
            </a:r>
            <a:r>
              <a:rPr lang="en-US" sz="2200" dirty="0" smtClean="0"/>
              <a:t>/parameter </a:t>
            </a:r>
            <a:r>
              <a:rPr lang="en-US" sz="2200" dirty="0" err="1" smtClean="0"/>
              <a:t>las</a:t>
            </a:r>
            <a:r>
              <a:rPr lang="en-US" sz="2200" dirty="0" smtClean="0"/>
              <a:t>. </a:t>
            </a:r>
            <a:r>
              <a:rPr lang="en-US" sz="2200" dirty="0" err="1" smtClean="0"/>
              <a:t>Misalnya</a:t>
            </a:r>
            <a:r>
              <a:rPr lang="en-US" sz="2200" dirty="0" smtClean="0"/>
              <a:t> </a:t>
            </a:r>
            <a:r>
              <a:rPr lang="en-US" sz="2200" dirty="0" err="1" smtClean="0"/>
              <a:t>baja</a:t>
            </a:r>
            <a:r>
              <a:rPr lang="en-US" sz="2200" dirty="0" smtClean="0"/>
              <a:t> 1065 </a:t>
            </a: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i="1" dirty="0" smtClean="0"/>
              <a:t>electrode </a:t>
            </a:r>
            <a:r>
              <a:rPr lang="en-US" sz="2200" dirty="0" smtClean="0"/>
              <a:t>E7024. </a:t>
            </a:r>
            <a:r>
              <a:rPr lang="en-US" sz="2200" dirty="0" err="1" smtClean="0"/>
              <a:t>Walau</a:t>
            </a:r>
            <a:r>
              <a:rPr lang="en-US" sz="2200" dirty="0" smtClean="0"/>
              <a:t> </a:t>
            </a:r>
            <a:r>
              <a:rPr lang="en-US" sz="2200" dirty="0" err="1" smtClean="0"/>
              <a:t>tanpa</a:t>
            </a:r>
            <a:r>
              <a:rPr lang="en-US" sz="2200" dirty="0" smtClean="0"/>
              <a:t> pre </a:t>
            </a:r>
            <a:r>
              <a:rPr lang="en-US" sz="2200" dirty="0" err="1" smtClean="0"/>
              <a:t>dan</a:t>
            </a:r>
            <a:r>
              <a:rPr lang="en-US" sz="2200" dirty="0" smtClean="0"/>
              <a:t> post </a:t>
            </a:r>
            <a:r>
              <a:rPr lang="en-US" sz="2200" dirty="0" err="1" smtClean="0"/>
              <a:t>baik</a:t>
            </a:r>
            <a:r>
              <a:rPr lang="en-US" sz="2200" dirty="0" smtClean="0"/>
              <a:t>, </a:t>
            </a:r>
            <a:r>
              <a:rPr lang="en-US" sz="2200" dirty="0" err="1" smtClean="0"/>
              <a:t>asal</a:t>
            </a:r>
            <a:r>
              <a:rPr lang="en-US" sz="2200" dirty="0" smtClean="0"/>
              <a:t> </a:t>
            </a:r>
            <a:r>
              <a:rPr lang="en-US" sz="2200" dirty="0" err="1" smtClean="0"/>
              <a:t>tebal</a:t>
            </a:r>
            <a:r>
              <a:rPr lang="en-US" sz="2200" dirty="0" smtClean="0"/>
              <a:t> </a:t>
            </a:r>
            <a:r>
              <a:rPr lang="en-US" sz="2200" i="1" dirty="0" smtClean="0"/>
              <a:t>fixture</a:t>
            </a:r>
            <a:r>
              <a:rPr lang="en-US" sz="2200" dirty="0" smtClean="0"/>
              <a:t> </a:t>
            </a:r>
            <a:r>
              <a:rPr lang="en-US" sz="2200" dirty="0" err="1" smtClean="0"/>
              <a:t>terbatas</a:t>
            </a:r>
            <a:r>
              <a:rPr lang="en-US" sz="2200" dirty="0" smtClean="0"/>
              <a:t>, </a:t>
            </a:r>
            <a:r>
              <a:rPr lang="en-US" sz="2200" dirty="0" err="1" smtClean="0"/>
              <a:t>juga</a:t>
            </a:r>
            <a:r>
              <a:rPr lang="en-US" sz="2200" dirty="0" smtClean="0"/>
              <a:t> multiple layer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terlalu</a:t>
            </a:r>
            <a:r>
              <a:rPr lang="en-US" sz="2200" dirty="0" smtClean="0"/>
              <a:t> </a:t>
            </a:r>
            <a:r>
              <a:rPr lang="en-US" sz="2200" dirty="0" err="1" smtClean="0"/>
              <a:t>banyak</a:t>
            </a:r>
            <a:r>
              <a:rPr lang="en-US" sz="2200" dirty="0" smtClean="0"/>
              <a:t>. </a:t>
            </a:r>
            <a:r>
              <a:rPr lang="en-US" sz="2200" dirty="0" err="1" smtClean="0"/>
              <a:t>Kalau</a:t>
            </a:r>
            <a:r>
              <a:rPr lang="en-US" sz="2200" dirty="0" smtClean="0"/>
              <a:t> </a:t>
            </a:r>
            <a:r>
              <a:rPr lang="en-US" sz="2200" dirty="0" err="1" smtClean="0"/>
              <a:t>tebalnya</a:t>
            </a:r>
            <a:r>
              <a:rPr lang="en-US" sz="2200" dirty="0" smtClean="0"/>
              <a:t> </a:t>
            </a:r>
            <a:r>
              <a:rPr lang="en-US" sz="2200" dirty="0" err="1" smtClean="0"/>
              <a:t>menjadi</a:t>
            </a:r>
            <a:r>
              <a:rPr lang="en-US" sz="2200" dirty="0" smtClean="0"/>
              <a:t> 1/3,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terjadi</a:t>
            </a:r>
            <a:r>
              <a:rPr lang="en-US" sz="2200" dirty="0" smtClean="0"/>
              <a:t> crack. </a:t>
            </a:r>
            <a:r>
              <a:rPr lang="en-US" sz="2200" dirty="0" err="1" smtClean="0"/>
              <a:t>Harus</a:t>
            </a:r>
            <a:r>
              <a:rPr lang="en-US" sz="2200" dirty="0" smtClean="0"/>
              <a:t> </a:t>
            </a:r>
            <a:r>
              <a:rPr lang="en-US" sz="2200" dirty="0" err="1" smtClean="0"/>
              <a:t>diatasi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i="1" dirty="0" smtClean="0"/>
              <a:t>electrode</a:t>
            </a:r>
            <a:r>
              <a:rPr lang="en-US" sz="2200" dirty="0" smtClean="0"/>
              <a:t> E7018 (</a:t>
            </a:r>
            <a:r>
              <a:rPr lang="en-US" sz="2200" i="1" dirty="0" smtClean="0"/>
              <a:t>low </a:t>
            </a:r>
            <a:r>
              <a:rPr lang="en-US" sz="2200" i="1" dirty="0" err="1" smtClean="0"/>
              <a:t>hidrogen</a:t>
            </a:r>
            <a:r>
              <a:rPr lang="en-US" sz="2200" dirty="0" smtClean="0"/>
              <a:t>), </a:t>
            </a:r>
            <a:r>
              <a:rPr lang="en-US" sz="2200" dirty="0" err="1" smtClean="0"/>
              <a:t>atau</a:t>
            </a:r>
            <a:r>
              <a:rPr lang="en-US" sz="2200" dirty="0" smtClean="0"/>
              <a:t> preheat 600</a:t>
            </a:r>
            <a:r>
              <a:rPr lang="en-US" sz="2200" baseline="30000" dirty="0" smtClean="0"/>
              <a:t>o</a:t>
            </a:r>
            <a:r>
              <a:rPr lang="en-US" sz="2200" dirty="0" smtClean="0"/>
              <a:t>F.  </a:t>
            </a:r>
          </a:p>
          <a:p>
            <a:pPr algn="just"/>
            <a:endParaRPr lang="en-US" sz="2200" dirty="0" smtClean="0"/>
          </a:p>
          <a:p>
            <a:pPr lvl="0" algn="just"/>
            <a:r>
              <a:rPr lang="en-US" sz="2200" i="1" dirty="0" smtClean="0"/>
              <a:t>Preheat</a:t>
            </a:r>
            <a:endParaRPr lang="en-US" sz="2200" dirty="0" smtClean="0"/>
          </a:p>
          <a:p>
            <a:pPr marL="365125" indent="-20638" algn="just">
              <a:buNone/>
            </a:pPr>
            <a:r>
              <a:rPr lang="en-US" sz="2200" dirty="0" smtClean="0"/>
              <a:t>Preheat </a:t>
            </a:r>
            <a:r>
              <a:rPr lang="en-US" sz="2200" dirty="0" err="1" smtClean="0"/>
              <a:t>mencegah</a:t>
            </a:r>
            <a:r>
              <a:rPr lang="en-US" sz="2200" dirty="0" smtClean="0"/>
              <a:t> crack </a:t>
            </a:r>
            <a:r>
              <a:rPr lang="en-US" sz="2200" dirty="0" err="1" smtClean="0"/>
              <a:t>baik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weld metal </a:t>
            </a:r>
            <a:r>
              <a:rPr lang="en-US" sz="2200" dirty="0" err="1" smtClean="0"/>
              <a:t>maupun</a:t>
            </a:r>
            <a:r>
              <a:rPr lang="en-US" sz="2200" dirty="0" smtClean="0"/>
              <a:t> HAZ.</a:t>
            </a:r>
          </a:p>
          <a:p>
            <a:pPr algn="just"/>
            <a:endParaRPr lang="en-US" sz="2200" dirty="0" smtClean="0"/>
          </a:p>
          <a:p>
            <a:pPr algn="just"/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019288" cy="4800600"/>
          </a:xfrm>
        </p:spPr>
        <p:txBody>
          <a:bodyPr>
            <a:normAutofit fontScale="70000" lnSpcReduction="20000"/>
          </a:bodyPr>
          <a:lstStyle/>
          <a:p>
            <a:pPr lvl="0" algn="just">
              <a:buNone/>
            </a:pPr>
            <a:r>
              <a:rPr lang="en-US" sz="3400" b="1" dirty="0" err="1" smtClean="0"/>
              <a:t>Bahan</a:t>
            </a:r>
            <a:r>
              <a:rPr lang="en-US" sz="3400" b="1" dirty="0" smtClean="0"/>
              <a:t> </a:t>
            </a:r>
            <a:r>
              <a:rPr lang="en-US" sz="3400" b="1" dirty="0" smtClean="0"/>
              <a:t>Las </a:t>
            </a:r>
            <a:r>
              <a:rPr lang="en-US" sz="3400" b="1" i="1" dirty="0" smtClean="0"/>
              <a:t>(Welding Consumable) </a:t>
            </a:r>
            <a:endParaRPr lang="en-US" sz="3400" dirty="0" smtClean="0"/>
          </a:p>
          <a:p>
            <a:pPr algn="just"/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/</a:t>
            </a:r>
            <a:r>
              <a:rPr lang="en-US" dirty="0" err="1" smtClean="0"/>
              <a:t>elektrode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induk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yang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lasan</a:t>
            </a:r>
            <a:r>
              <a:rPr lang="en-US" dirty="0" smtClean="0"/>
              <a:t>. </a:t>
            </a:r>
            <a:endParaRPr lang="en-US" dirty="0" smtClean="0"/>
          </a:p>
          <a:p>
            <a:pPr algn="just"/>
            <a:endParaRPr lang="en-US" dirty="0" smtClean="0"/>
          </a:p>
          <a:p>
            <a:pPr lvl="0" algn="just">
              <a:buNone/>
            </a:pPr>
            <a:r>
              <a:rPr lang="en-US" sz="3400" b="1" dirty="0" err="1" smtClean="0"/>
              <a:t>Pelaksanaan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Pengelasan</a:t>
            </a:r>
            <a:r>
              <a:rPr lang="en-US" sz="3400" b="1" dirty="0" smtClean="0"/>
              <a:t> </a:t>
            </a:r>
            <a:endParaRPr lang="en-US" sz="3400" dirty="0" smtClean="0"/>
          </a:p>
          <a:p>
            <a:pPr algn="just">
              <a:buNone/>
            </a:pP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Pengelasan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: </a:t>
            </a:r>
          </a:p>
          <a:p>
            <a:pPr lvl="0" algn="just"/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sambungan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Bahan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/</a:t>
            </a:r>
            <a:r>
              <a:rPr lang="en-US" dirty="0" err="1" smtClean="0"/>
              <a:t>spesifikasi</a:t>
            </a:r>
            <a:r>
              <a:rPr lang="en-US" dirty="0" smtClean="0"/>
              <a:t> </a:t>
            </a:r>
            <a:r>
              <a:rPr lang="en-US" dirty="0" err="1" smtClean="0"/>
              <a:t>dipotong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termal</a:t>
            </a:r>
            <a:r>
              <a:rPr lang="en-US" dirty="0" smtClean="0"/>
              <a:t> (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pemotong</a:t>
            </a:r>
            <a:r>
              <a:rPr lang="en-US" dirty="0" smtClean="0"/>
              <a:t> gas)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dingin</a:t>
            </a:r>
            <a:r>
              <a:rPr lang="en-US" dirty="0" smtClean="0"/>
              <a:t> (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),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"detail drawing" </a:t>
            </a:r>
            <a:r>
              <a:rPr lang="en-US" dirty="0" smtClean="0"/>
              <a:t>yang </a:t>
            </a:r>
            <a:r>
              <a:rPr lang="en-US" dirty="0" err="1" smtClean="0"/>
              <a:t>menyertai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kemiringan</a:t>
            </a:r>
            <a:r>
              <a:rPr lang="en-US" dirty="0" smtClean="0"/>
              <a:t> </a:t>
            </a:r>
            <a:r>
              <a:rPr lang="en-US" dirty="0" err="1" smtClean="0"/>
              <a:t>sudut-sudut</a:t>
            </a:r>
            <a:r>
              <a:rPr lang="en-US" dirty="0" smtClean="0"/>
              <a:t> </a:t>
            </a:r>
            <a:r>
              <a:rPr lang="en-US" dirty="0" err="1" smtClean="0"/>
              <a:t>potong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diperiksa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dirakit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diteliti</a:t>
            </a:r>
            <a:r>
              <a:rPr lang="en-US" dirty="0" smtClean="0"/>
              <a:t> </a:t>
            </a:r>
            <a:r>
              <a:rPr lang="en-US" dirty="0" err="1" smtClean="0"/>
              <a:t>sudut-sudutnya</a:t>
            </a:r>
            <a:r>
              <a:rPr lang="en-US" dirty="0" smtClean="0"/>
              <a:t>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b="1" dirty="0" err="1" smtClean="0"/>
              <a:t>Sambungan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tumpul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alur</a:t>
            </a:r>
            <a:r>
              <a:rPr lang="en-US" sz="2400" b="1" dirty="0" smtClean="0"/>
              <a:t> I (</a:t>
            </a:r>
            <a:r>
              <a:rPr lang="en-US" sz="2400" b="1" dirty="0" err="1" smtClean="0"/>
              <a:t>satuan</a:t>
            </a:r>
            <a:r>
              <a:rPr lang="en-US" sz="2400" b="1" dirty="0" smtClean="0"/>
              <a:t> mm) </a:t>
            </a:r>
            <a:endParaRPr lang="en-US" sz="2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914400" y="1447801"/>
          <a:ext cx="7620000" cy="3705538"/>
        </p:xfrm>
        <a:graphic>
          <a:graphicData uri="http://schemas.openxmlformats.org/drawingml/2006/table">
            <a:tbl>
              <a:tblPr/>
              <a:tblGrid>
                <a:gridCol w="1902604"/>
                <a:gridCol w="3124679"/>
                <a:gridCol w="2592717"/>
              </a:tblGrid>
              <a:tr h="4854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850" algn="l"/>
                          <a:tab pos="941705" algn="l"/>
                          <a:tab pos="1395730" algn="l"/>
                          <a:tab pos="1651635" algn="l"/>
                        </a:tabLs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Pelaksanaan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850" algn="l"/>
                          <a:tab pos="941705" algn="l"/>
                          <a:tab pos="1395730" algn="l"/>
                          <a:tab pos="1651635" algn="l"/>
                        </a:tabLs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Dengan pemahatan belakang</a:t>
                      </a:r>
                      <a:endParaRPr lang="en-US" sz="2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850" algn="l"/>
                          <a:tab pos="941705" algn="l"/>
                          <a:tab pos="1395730" algn="l"/>
                          <a:tab pos="1651635" algn="l"/>
                        </a:tabLs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Dengan strip pembantu</a:t>
                      </a:r>
                      <a:endParaRPr lang="en-US" sz="2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477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850" algn="l"/>
                          <a:tab pos="941705" algn="l"/>
                          <a:tab pos="1395730" algn="l"/>
                          <a:tab pos="1651635" algn="l"/>
                        </a:tabLs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Sambungan tumpul</a:t>
                      </a:r>
                      <a:endParaRPr lang="en-US" sz="2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850" algn="l"/>
                          <a:tab pos="941705" algn="l"/>
                          <a:tab pos="1395730" algn="l"/>
                          <a:tab pos="1651635" algn="l"/>
                        </a:tabLst>
                      </a:pP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850" algn="l"/>
                          <a:tab pos="941705" algn="l"/>
                          <a:tab pos="1395730" algn="l"/>
                          <a:tab pos="1651635" algn="l"/>
                        </a:tabLst>
                      </a:pP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4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850" algn="l"/>
                          <a:tab pos="941705" algn="l"/>
                          <a:tab pos="1395730" algn="l"/>
                          <a:tab pos="1651635" algn="l"/>
                        </a:tabLs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Posisi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pengelasan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850" algn="l"/>
                          <a:tab pos="941705" algn="l"/>
                          <a:tab pos="1395730" algn="l"/>
                          <a:tab pos="1651635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F,V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850" algn="l"/>
                          <a:tab pos="941705" algn="l"/>
                          <a:tab pos="1395730" algn="l"/>
                          <a:tab pos="1651635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F,V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9156" name="Picture 4" descr="Description: D:\DATA LANGGANAN\PERSON\SUBAGIYO POLTEK\2012\scan00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2362200"/>
            <a:ext cx="2362200" cy="1905000"/>
          </a:xfrm>
          <a:prstGeom prst="rect">
            <a:avLst/>
          </a:prstGeom>
          <a:noFill/>
        </p:spPr>
      </p:pic>
      <p:pic>
        <p:nvPicPr>
          <p:cNvPr id="49155" name="Picture 5" descr="Description: D:\DATA LANGGANAN\PERSON\SUBAGIYO POLTEK\2012\scan00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2286000"/>
            <a:ext cx="2476500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19288" cy="1143000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Sambungan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tumpul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alur</a:t>
            </a:r>
            <a:r>
              <a:rPr lang="en-US" sz="2400" b="1" dirty="0" smtClean="0"/>
              <a:t> V (</a:t>
            </a:r>
            <a:r>
              <a:rPr lang="en-US" sz="2400" b="1" dirty="0" err="1" smtClean="0"/>
              <a:t>satuan</a:t>
            </a:r>
            <a:r>
              <a:rPr lang="en-US" sz="2400" b="1" dirty="0" smtClean="0"/>
              <a:t> mm) </a:t>
            </a:r>
            <a:endParaRPr lang="en-US" sz="2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990600" y="1600202"/>
          <a:ext cx="7239000" cy="4107387"/>
        </p:xfrm>
        <a:graphic>
          <a:graphicData uri="http://schemas.openxmlformats.org/drawingml/2006/table">
            <a:tbl>
              <a:tblPr/>
              <a:tblGrid>
                <a:gridCol w="1807474"/>
                <a:gridCol w="2968445"/>
                <a:gridCol w="2463081"/>
              </a:tblGrid>
              <a:tr h="5371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850" algn="l"/>
                          <a:tab pos="941705" algn="l"/>
                          <a:tab pos="1395730" algn="l"/>
                          <a:tab pos="1651635" algn="l"/>
                        </a:tabLs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Pelaksanaan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850" algn="l"/>
                          <a:tab pos="941705" algn="l"/>
                          <a:tab pos="1395730" algn="l"/>
                          <a:tab pos="1651635" algn="l"/>
                        </a:tabLs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Dengan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pemahatan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belakang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850" algn="l"/>
                          <a:tab pos="941705" algn="l"/>
                          <a:tab pos="1395730" algn="l"/>
                          <a:tab pos="1651635" algn="l"/>
                        </a:tabLs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Dengan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strip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pembantu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8187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850" algn="l"/>
                          <a:tab pos="941705" algn="l"/>
                          <a:tab pos="1395730" algn="l"/>
                          <a:tab pos="1651635" algn="l"/>
                        </a:tabLs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Sambungan tumpul</a:t>
                      </a:r>
                      <a:endParaRPr lang="en-US" sz="2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850" algn="l"/>
                          <a:tab pos="941705" algn="l"/>
                          <a:tab pos="1395730" algn="l"/>
                          <a:tab pos="1651635" algn="l"/>
                        </a:tabLst>
                      </a:pP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850" algn="l"/>
                          <a:tab pos="941705" algn="l"/>
                          <a:tab pos="1395730" algn="l"/>
                          <a:tab pos="1651635" algn="l"/>
                        </a:tabLst>
                      </a:pP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1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850" algn="l"/>
                          <a:tab pos="941705" algn="l"/>
                          <a:tab pos="1395730" algn="l"/>
                          <a:tab pos="1651635" algn="l"/>
                        </a:tabLs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Posisi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pengelasan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850" algn="l"/>
                          <a:tab pos="941705" algn="l"/>
                          <a:tab pos="1395730" algn="l"/>
                          <a:tab pos="1651635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F,V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850" algn="l"/>
                          <a:tab pos="941705" algn="l"/>
                          <a:tab pos="1395730" algn="l"/>
                          <a:tab pos="1651635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F,V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5300" name="Picture 9" descr="Description: D:\DATA LANGGANAN\PERSON\SUBAGIYO POLTEK\2012\scan00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2484026"/>
            <a:ext cx="2209800" cy="2078449"/>
          </a:xfrm>
          <a:prstGeom prst="rect">
            <a:avLst/>
          </a:prstGeom>
          <a:noFill/>
        </p:spPr>
      </p:pic>
      <p:pic>
        <p:nvPicPr>
          <p:cNvPr id="55299" name="Picture 8" descr="Description: D:\DATA LANGGANAN\PERSON\SUBAGIYO POLTEK\2012\scan000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2667000"/>
            <a:ext cx="25146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990600" y="838200"/>
          <a:ext cx="7543800" cy="3657600"/>
        </p:xfrm>
        <a:graphic>
          <a:graphicData uri="http://schemas.openxmlformats.org/drawingml/2006/table">
            <a:tbl>
              <a:tblPr/>
              <a:tblGrid>
                <a:gridCol w="1690950"/>
                <a:gridCol w="3018469"/>
                <a:gridCol w="2834381"/>
              </a:tblGrid>
              <a:tr h="4644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850" algn="l"/>
                          <a:tab pos="941705" algn="l"/>
                          <a:tab pos="1395730" algn="l"/>
                          <a:tab pos="1651635" algn="l"/>
                        </a:tabLst>
                      </a:pP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Pelaksanaan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850" algn="l"/>
                          <a:tab pos="941705" algn="l"/>
                          <a:tab pos="1395730" algn="l"/>
                          <a:tab pos="1651635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Dengan pemahatan belakang</a:t>
                      </a:r>
                      <a:endParaRPr lang="en-US" sz="18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850" algn="l"/>
                          <a:tab pos="941705" algn="l"/>
                          <a:tab pos="1395730" algn="l"/>
                          <a:tab pos="1651635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Dengan strip pembantu</a:t>
                      </a:r>
                      <a:endParaRPr lang="en-US" sz="18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7532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850" algn="l"/>
                          <a:tab pos="941705" algn="l"/>
                          <a:tab pos="1395730" algn="l"/>
                          <a:tab pos="1651635" algn="l"/>
                        </a:tabLst>
                      </a:pP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Sambungan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pojok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850" algn="l"/>
                          <a:tab pos="941705" algn="l"/>
                          <a:tab pos="1395730" algn="l"/>
                          <a:tab pos="1651635" algn="l"/>
                        </a:tabLs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850" algn="l"/>
                          <a:tab pos="941705" algn="l"/>
                          <a:tab pos="1395730" algn="l"/>
                          <a:tab pos="1651635" algn="l"/>
                        </a:tabLst>
                      </a:pP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6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850" algn="l"/>
                          <a:tab pos="941705" algn="l"/>
                          <a:tab pos="1395730" algn="l"/>
                          <a:tab pos="1651635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Posisi pengelasan</a:t>
                      </a:r>
                      <a:endParaRPr lang="en-US" sz="18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850" algn="l"/>
                          <a:tab pos="941705" algn="l"/>
                          <a:tab pos="1395730" algn="l"/>
                          <a:tab pos="1651635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F,V</a:t>
                      </a:r>
                      <a:endParaRPr lang="en-US" sz="18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850" algn="l"/>
                          <a:tab pos="941705" algn="l"/>
                          <a:tab pos="1395730" algn="l"/>
                          <a:tab pos="1651635" algn="l"/>
                        </a:tabLs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F,V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6324" name="Picture 7" descr="Description: D:\DATA LANGGANAN\PERSON\SUBAGIYO POLTEK\2012\scan00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524000"/>
            <a:ext cx="2286000" cy="2130879"/>
          </a:xfrm>
          <a:prstGeom prst="rect">
            <a:avLst/>
          </a:prstGeom>
          <a:noFill/>
        </p:spPr>
      </p:pic>
      <p:pic>
        <p:nvPicPr>
          <p:cNvPr id="56323" name="Picture 6" descr="Description: D:\DATA LANGGANAN\PERSON\SUBAGIYO POLTEK\2012\scan000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1524000"/>
            <a:ext cx="2438400" cy="2150076"/>
          </a:xfrm>
          <a:prstGeom prst="rect">
            <a:avLst/>
          </a:prstGeom>
          <a:noFill/>
        </p:spPr>
      </p:pic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990600" y="4800600"/>
            <a:ext cx="7543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850" algn="l"/>
                <a:tab pos="941388" algn="l"/>
                <a:tab pos="1395413" algn="l"/>
                <a:tab pos="1651000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Catatan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1)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Hubungan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antara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celah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akar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α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209800" y="5334000"/>
          <a:ext cx="5867400" cy="1219200"/>
        </p:xfrm>
        <a:graphic>
          <a:graphicData uri="http://schemas.openxmlformats.org/drawingml/2006/table">
            <a:tbl>
              <a:tblPr/>
              <a:tblGrid>
                <a:gridCol w="2838892"/>
                <a:gridCol w="3028508"/>
              </a:tblGrid>
              <a:tr h="406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α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850" algn="l"/>
                          <a:tab pos="941705" algn="l"/>
                          <a:tab pos="1395730" algn="l"/>
                          <a:tab pos="1651635" algn="l"/>
                        </a:tabLst>
                      </a:pPr>
                      <a:r>
                        <a:rPr lang="en-US" sz="2000" i="1">
                          <a:latin typeface="Times New Roman"/>
                          <a:ea typeface="Times New Roman"/>
                        </a:rPr>
                        <a:t>R</a:t>
                      </a:r>
                      <a:endParaRPr lang="en-US" sz="2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850" algn="l"/>
                          <a:tab pos="941705" algn="l"/>
                          <a:tab pos="1395730" algn="l"/>
                          <a:tab pos="1651635" algn="l"/>
                        </a:tabLs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45</a:t>
                      </a:r>
                      <a:r>
                        <a:rPr lang="en-US" sz="2000" baseline="30000">
                          <a:latin typeface="Times New Roman"/>
                          <a:ea typeface="Times New Roman"/>
                        </a:rPr>
                        <a:t>o</a:t>
                      </a:r>
                      <a:r>
                        <a:rPr lang="en-US" sz="2000">
                          <a:latin typeface="Times New Roman"/>
                          <a:ea typeface="Times New Roman"/>
                        </a:rPr>
                        <a:t> atau lebih</a:t>
                      </a:r>
                      <a:endParaRPr lang="en-US" sz="2000">
                        <a:latin typeface="Arial"/>
                        <a:ea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850" algn="l"/>
                          <a:tab pos="941705" algn="l"/>
                          <a:tab pos="1395730" algn="l"/>
                          <a:tab pos="1651635" algn="l"/>
                        </a:tabLs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35</a:t>
                      </a:r>
                      <a:r>
                        <a:rPr lang="en-US" sz="2000" baseline="30000">
                          <a:latin typeface="Times New Roman"/>
                          <a:ea typeface="Times New Roman"/>
                        </a:rPr>
                        <a:t>o</a:t>
                      </a:r>
                      <a:r>
                        <a:rPr lang="en-US" sz="2000">
                          <a:latin typeface="Times New Roman"/>
                          <a:ea typeface="Times New Roman"/>
                        </a:rPr>
                        <a:t> atau lebih</a:t>
                      </a:r>
                      <a:endParaRPr lang="en-US" sz="2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850" algn="l"/>
                          <a:tab pos="941705" algn="l"/>
                          <a:tab pos="1395730" algn="l"/>
                          <a:tab pos="1651635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6 mm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atau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lebih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850" algn="l"/>
                          <a:tab pos="941705" algn="l"/>
                          <a:tab pos="1395730" algn="l"/>
                          <a:tab pos="1651635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9 mm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atau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lebih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019288" cy="4800600"/>
          </a:xfrm>
        </p:spPr>
        <p:txBody>
          <a:bodyPr>
            <a:normAutofit/>
          </a:bodyPr>
          <a:lstStyle/>
          <a:p>
            <a:r>
              <a:rPr lang="en-US" sz="2200" dirty="0" err="1" smtClean="0"/>
              <a:t>Gunakan</a:t>
            </a:r>
            <a:r>
              <a:rPr lang="en-US" sz="2200" dirty="0" smtClean="0"/>
              <a:t> </a:t>
            </a:r>
            <a:r>
              <a:rPr lang="en-US" sz="2200" dirty="0" err="1" smtClean="0"/>
              <a:t>elektroda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diameter </a:t>
            </a:r>
            <a:r>
              <a:rPr lang="en-US" sz="2200" dirty="0" err="1" smtClean="0"/>
              <a:t>sama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root gap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pengelasan</a:t>
            </a:r>
            <a:r>
              <a:rPr lang="en-US" sz="2200" dirty="0" smtClean="0"/>
              <a:t> lapis </a:t>
            </a:r>
            <a:r>
              <a:rPr lang="en-US" sz="2200" dirty="0" err="1" smtClean="0"/>
              <a:t>pertama</a:t>
            </a:r>
            <a:endParaRPr lang="en-US" sz="2200" dirty="0" smtClean="0"/>
          </a:p>
          <a:p>
            <a:endParaRPr lang="en-US" sz="2200" dirty="0"/>
          </a:p>
        </p:txBody>
      </p:sp>
      <p:pic>
        <p:nvPicPr>
          <p:cNvPr id="57345" name="Picture 10" descr="Description: D:\DATA LANGGANAN\PERSON\SUBAGIYO POLTEK\2012\scan00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438400"/>
            <a:ext cx="787245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57200"/>
            <a:ext cx="8019288" cy="5791200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en-US" sz="2200" dirty="0" err="1" smtClean="0"/>
              <a:t>Pengaturan</a:t>
            </a:r>
            <a:r>
              <a:rPr lang="en-US" sz="2200" dirty="0" smtClean="0"/>
              <a:t> </a:t>
            </a:r>
            <a:r>
              <a:rPr lang="en-US" sz="2200" dirty="0" err="1" smtClean="0"/>
              <a:t>Arus</a:t>
            </a:r>
            <a:r>
              <a:rPr lang="en-US" sz="2200" dirty="0" smtClean="0"/>
              <a:t> (Ampere)</a:t>
            </a:r>
          </a:p>
          <a:p>
            <a:pPr algn="just"/>
            <a:r>
              <a:rPr lang="en-US" sz="2200" dirty="0" err="1" smtClean="0"/>
              <a:t>Berdasarkan</a:t>
            </a:r>
            <a:r>
              <a:rPr lang="en-US" sz="2200" dirty="0" smtClean="0"/>
              <a:t> </a:t>
            </a:r>
            <a:r>
              <a:rPr lang="en-US" sz="2200" dirty="0" err="1" smtClean="0"/>
              <a:t>elektroda</a:t>
            </a:r>
            <a:r>
              <a:rPr lang="en-US" sz="2200" dirty="0" smtClean="0"/>
              <a:t> yang </a:t>
            </a:r>
            <a:r>
              <a:rPr lang="en-US" sz="2200" dirty="0" err="1" smtClean="0"/>
              <a:t>sesuai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jenis</a:t>
            </a:r>
            <a:r>
              <a:rPr lang="en-US" sz="2200" dirty="0" smtClean="0"/>
              <a:t> </a:t>
            </a:r>
            <a:r>
              <a:rPr lang="en-US" sz="2200" dirty="0" err="1" smtClean="0"/>
              <a:t>pekerjaan</a:t>
            </a:r>
            <a:r>
              <a:rPr lang="en-US" sz="2200" dirty="0" smtClean="0"/>
              <a:t>, set </a:t>
            </a:r>
            <a:r>
              <a:rPr lang="en-US" sz="2200" dirty="0" err="1" smtClean="0"/>
              <a:t>arus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mesin</a:t>
            </a:r>
            <a:r>
              <a:rPr lang="en-US" sz="2200" dirty="0" smtClean="0"/>
              <a:t> </a:t>
            </a:r>
            <a:r>
              <a:rPr lang="en-US" sz="2200" dirty="0" err="1" smtClean="0"/>
              <a:t>las</a:t>
            </a:r>
            <a:r>
              <a:rPr lang="en-US" sz="2200" dirty="0" smtClean="0"/>
              <a:t> </a:t>
            </a:r>
            <a:r>
              <a:rPr lang="en-US" sz="2200" dirty="0" err="1" smtClean="0"/>
              <a:t>sesuai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elektroda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digunakan</a:t>
            </a:r>
            <a:r>
              <a:rPr lang="en-US" sz="2200" dirty="0" smtClean="0"/>
              <a:t>, </a:t>
            </a:r>
            <a:r>
              <a:rPr lang="en-US" sz="2200" dirty="0" err="1" smtClean="0"/>
              <a:t>tabel</a:t>
            </a:r>
            <a:r>
              <a:rPr lang="en-US" sz="2200" dirty="0" smtClean="0"/>
              <a:t> </a:t>
            </a:r>
            <a:r>
              <a:rPr lang="en-US" sz="2200" dirty="0" err="1" smtClean="0"/>
              <a:t>berikut</a:t>
            </a:r>
            <a:r>
              <a:rPr lang="en-US" sz="2200" dirty="0" smtClean="0"/>
              <a:t>, </a:t>
            </a:r>
            <a:r>
              <a:rPr lang="en-US" sz="2200" dirty="0" err="1" smtClean="0"/>
              <a:t>contoh</a:t>
            </a:r>
            <a:r>
              <a:rPr lang="en-US" sz="2200" dirty="0" smtClean="0"/>
              <a:t> </a:t>
            </a:r>
            <a:r>
              <a:rPr lang="en-US" sz="2200" dirty="0" err="1" smtClean="0"/>
              <a:t>aplikasi</a:t>
            </a:r>
            <a:r>
              <a:rPr lang="en-US" sz="2200" dirty="0" smtClean="0"/>
              <a:t> </a:t>
            </a:r>
            <a:r>
              <a:rPr lang="en-US" sz="2200" dirty="0" err="1" smtClean="0"/>
              <a:t>selang</a:t>
            </a:r>
            <a:r>
              <a:rPr lang="en-US" sz="2200" dirty="0" smtClean="0"/>
              <a:t> </a:t>
            </a:r>
            <a:r>
              <a:rPr lang="en-US" sz="2200" dirty="0" err="1" smtClean="0"/>
              <a:t>arus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digunakan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pemakaian</a:t>
            </a:r>
            <a:r>
              <a:rPr lang="en-US" sz="2200" dirty="0" smtClean="0"/>
              <a:t> </a:t>
            </a:r>
            <a:r>
              <a:rPr lang="en-US" sz="2200" dirty="0" err="1" smtClean="0"/>
              <a:t>elektroda</a:t>
            </a:r>
            <a:r>
              <a:rPr lang="en-US" sz="2200" dirty="0" smtClean="0"/>
              <a:t> AWS E6013 (general purpose/</a:t>
            </a:r>
            <a:r>
              <a:rPr lang="en-US" sz="2200" dirty="0" err="1" smtClean="0"/>
              <a:t>keperluan</a:t>
            </a:r>
            <a:r>
              <a:rPr lang="en-US" sz="2200" dirty="0" smtClean="0"/>
              <a:t> </a:t>
            </a:r>
            <a:r>
              <a:rPr lang="en-US" sz="2200" dirty="0" err="1" smtClean="0"/>
              <a:t>umum</a:t>
            </a:r>
            <a:r>
              <a:rPr lang="en-US" sz="2200" dirty="0" smtClean="0"/>
              <a:t>)</a:t>
            </a:r>
          </a:p>
          <a:p>
            <a:pPr algn="just"/>
            <a:endParaRPr lang="en-US" sz="2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971800" y="2895600"/>
          <a:ext cx="3810000" cy="3581398"/>
        </p:xfrm>
        <a:graphic>
          <a:graphicData uri="http://schemas.openxmlformats.org/drawingml/2006/table">
            <a:tbl>
              <a:tblPr/>
              <a:tblGrid>
                <a:gridCol w="1970338"/>
                <a:gridCol w="1839662"/>
              </a:tblGrid>
              <a:tr h="7958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Diameter </a:t>
                      </a:r>
                      <a:r>
                        <a:rPr lang="en-US" sz="2000" b="1" dirty="0" err="1">
                          <a:latin typeface="Times New Roman"/>
                          <a:ea typeface="Times New Roman"/>
                        </a:rPr>
                        <a:t>Kawat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 Las (mm)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Selang Arus Las (mm)</a:t>
                      </a:r>
                      <a:endParaRPr lang="en-US" sz="2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1,6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25-45</a:t>
                      </a:r>
                      <a:endParaRPr lang="en-US" sz="2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2,0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50-75</a:t>
                      </a:r>
                      <a:endParaRPr lang="en-US" sz="2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2,5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70-95</a:t>
                      </a:r>
                      <a:endParaRPr lang="en-US" sz="2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3,25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95-130</a:t>
                      </a:r>
                      <a:endParaRPr lang="en-US" sz="2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4,0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135-180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5,0</a:t>
                      </a:r>
                      <a:endParaRPr lang="en-US" sz="2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155-240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6,0</a:t>
                      </a:r>
                      <a:endParaRPr lang="en-US" sz="2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190-315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685800"/>
            <a:ext cx="7943088" cy="556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7410" name="Picture 2" descr="Description: D:\DATA LANGGANAN\PERSON\SUBAGIYO POLTEK\2012\scan0002.jpg"/>
          <p:cNvPicPr>
            <a:picLocks noChangeAspect="1" noChangeArrowheads="1"/>
          </p:cNvPicPr>
          <p:nvPr/>
        </p:nvPicPr>
        <p:blipFill>
          <a:blip r:embed="rId2">
            <a:lum bright="-40000" contrast="60000"/>
          </a:blip>
          <a:srcRect/>
          <a:stretch>
            <a:fillRect/>
          </a:stretch>
        </p:blipFill>
        <p:spPr bwMode="auto">
          <a:xfrm>
            <a:off x="1143000" y="1219200"/>
            <a:ext cx="6858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438400" y="5410200"/>
            <a:ext cx="541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smtClean="0"/>
              <a:t>2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Preheat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baja</a:t>
            </a:r>
            <a:r>
              <a:rPr lang="en-US" dirty="0"/>
              <a:t> </a:t>
            </a:r>
            <a:r>
              <a:rPr lang="en-US" dirty="0" err="1"/>
              <a:t>karbon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ketebalan</a:t>
            </a:r>
            <a:r>
              <a:rPr lang="en-US" dirty="0"/>
              <a:t> </a:t>
            </a:r>
            <a:r>
              <a:rPr lang="en-US" dirty="0" err="1"/>
              <a:t>tertentu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362200" y="0"/>
          <a:ext cx="5029200" cy="5532120"/>
        </p:xfrm>
        <a:graphic>
          <a:graphicData uri="http://schemas.openxmlformats.org/drawingml/2006/table">
            <a:tbl>
              <a:tblPr/>
              <a:tblGrid>
                <a:gridCol w="2713063"/>
                <a:gridCol w="2316137"/>
              </a:tblGrid>
              <a:tr h="774637">
                <a:tc>
                  <a:txBody>
                    <a:bodyPr/>
                    <a:lstStyle/>
                    <a:p>
                      <a:pPr marL="291465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Times New Roman"/>
                        </a:rPr>
                        <a:t>                </a:t>
                      </a:r>
                    </a:p>
                    <a:p>
                      <a:pPr marL="291465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200" i="1" dirty="0">
                          <a:latin typeface="Times New Roman"/>
                          <a:ea typeface="Times New Roman"/>
                        </a:rPr>
                        <a:t>Preheat</a:t>
                      </a:r>
                      <a:endParaRPr lang="en-US" sz="2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63">
                <a:tc>
                  <a:txBody>
                    <a:bodyPr/>
                    <a:lstStyle/>
                    <a:p>
                      <a:pPr marL="291465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Times New Roman"/>
                        </a:rPr>
                        <a:t>El. </a:t>
                      </a:r>
                      <a:r>
                        <a:rPr lang="en-US" sz="2200" dirty="0" err="1">
                          <a:latin typeface="Times New Roman"/>
                          <a:ea typeface="Times New Roman"/>
                        </a:rPr>
                        <a:t>biasa</a:t>
                      </a:r>
                      <a:endParaRPr lang="en-US" sz="2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/>
                          <a:ea typeface="Times New Roman"/>
                        </a:rPr>
                        <a:t>El. </a:t>
                      </a:r>
                      <a:r>
                        <a:rPr lang="en-US" sz="2200" i="1">
                          <a:latin typeface="Times New Roman"/>
                          <a:ea typeface="Times New Roman"/>
                        </a:rPr>
                        <a:t>Low hydrogen</a:t>
                      </a:r>
                      <a:endParaRPr lang="en-US" sz="2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63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US" sz="2200" dirty="0">
                          <a:latin typeface="Times New Roman"/>
                          <a:ea typeface="Times New Roman"/>
                        </a:rPr>
                        <a:t>50 – 100 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Times New Roman"/>
                        </a:rPr>
                        <a:t>50 – 100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63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US" sz="2200" dirty="0">
                          <a:latin typeface="Times New Roman"/>
                          <a:ea typeface="Times New Roman"/>
                        </a:rPr>
                        <a:t>100 – 200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Times New Roman"/>
                        </a:rPr>
                        <a:t>50 – 100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63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US" sz="2200" dirty="0">
                          <a:latin typeface="Times New Roman"/>
                          <a:ea typeface="Times New Roman"/>
                        </a:rPr>
                        <a:t>200 – 300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Times New Roman"/>
                        </a:rPr>
                        <a:t>100 – 200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63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US" sz="2200" dirty="0">
                          <a:latin typeface="Times New Roman"/>
                          <a:ea typeface="Times New Roman"/>
                        </a:rPr>
                        <a:t>250 – 400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Times New Roman"/>
                        </a:rPr>
                        <a:t>150 – 300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63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US" sz="2200" dirty="0">
                          <a:latin typeface="Times New Roman"/>
                          <a:ea typeface="Times New Roman"/>
                        </a:rPr>
                        <a:t>300 – 500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Times New Roman"/>
                        </a:rPr>
                        <a:t>200 – 350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63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US" sz="2200" dirty="0">
                          <a:latin typeface="Times New Roman"/>
                          <a:ea typeface="Times New Roman"/>
                        </a:rPr>
                        <a:t>350 – 6000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Times New Roman"/>
                        </a:rPr>
                        <a:t>250 – 400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63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US" sz="2200" dirty="0">
                          <a:latin typeface="Times New Roman"/>
                          <a:ea typeface="Times New Roman"/>
                        </a:rPr>
                        <a:t>400 – 700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Times New Roman"/>
                        </a:rPr>
                        <a:t>300 – 600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63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US" sz="2200" dirty="0">
                          <a:latin typeface="Times New Roman"/>
                          <a:ea typeface="Times New Roman"/>
                        </a:rPr>
                        <a:t>450 – 800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Times New Roman"/>
                        </a:rPr>
                        <a:t>400 – 700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66800" y="5334000"/>
            <a:ext cx="7543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/>
              <a:t>Rumus</a:t>
            </a:r>
            <a:r>
              <a:rPr lang="en-US" sz="2000" dirty="0"/>
              <a:t> </a:t>
            </a:r>
            <a:r>
              <a:rPr lang="en-US" sz="2000" dirty="0" err="1"/>
              <a:t>empiris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menentukan</a:t>
            </a:r>
            <a:r>
              <a:rPr lang="en-US" sz="2000" dirty="0"/>
              <a:t> </a:t>
            </a:r>
            <a:r>
              <a:rPr lang="en-US" sz="2000" dirty="0" err="1"/>
              <a:t>temperatur</a:t>
            </a:r>
            <a:r>
              <a:rPr lang="en-US" sz="2000" dirty="0"/>
              <a:t> preheat:</a:t>
            </a:r>
          </a:p>
          <a:p>
            <a:r>
              <a:rPr lang="en-US" sz="2000" dirty="0" err="1"/>
              <a:t>Temperatur</a:t>
            </a:r>
            <a:r>
              <a:rPr lang="en-US" sz="2000" dirty="0"/>
              <a:t> </a:t>
            </a:r>
            <a:r>
              <a:rPr lang="en-US" sz="2000" i="1" dirty="0"/>
              <a:t>preheat</a:t>
            </a:r>
            <a:r>
              <a:rPr lang="en-US" sz="2000" dirty="0"/>
              <a:t> 	</a:t>
            </a:r>
            <a:r>
              <a:rPr lang="en-US" sz="2000" baseline="30000" dirty="0" err="1"/>
              <a:t>o</a:t>
            </a:r>
            <a:r>
              <a:rPr lang="en-US" sz="2000" dirty="0" err="1"/>
              <a:t>F</a:t>
            </a:r>
            <a:r>
              <a:rPr lang="en-US" sz="2000" dirty="0"/>
              <a:t> = 1000 (C – 0,11) + 18 t</a:t>
            </a:r>
          </a:p>
          <a:p>
            <a:r>
              <a:rPr lang="en-US" sz="2000" dirty="0"/>
              <a:t>				C = </a:t>
            </a:r>
            <a:r>
              <a:rPr lang="en-US" sz="2000" dirty="0" err="1" smtClean="0"/>
              <a:t>Prosentase</a:t>
            </a:r>
            <a:r>
              <a:rPr lang="en-US" sz="2000" dirty="0" smtClean="0"/>
              <a:t> (%) </a:t>
            </a:r>
            <a:r>
              <a:rPr lang="en-US" sz="2000" dirty="0" err="1"/>
              <a:t>karbon</a:t>
            </a:r>
            <a:endParaRPr lang="en-US" sz="2000" dirty="0"/>
          </a:p>
          <a:p>
            <a:r>
              <a:rPr lang="en-US" sz="2000" dirty="0"/>
              <a:t>			   	 t = </a:t>
            </a:r>
            <a:r>
              <a:rPr lang="en-US" sz="2000" dirty="0" err="1"/>
              <a:t>tebal</a:t>
            </a:r>
            <a:r>
              <a:rPr lang="en-US" sz="2000" dirty="0"/>
              <a:t> (in)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457200"/>
            <a:ext cx="7866888" cy="5791200"/>
          </a:xfrm>
        </p:spPr>
        <p:txBody>
          <a:bodyPr>
            <a:normAutofit/>
          </a:bodyPr>
          <a:lstStyle/>
          <a:p>
            <a:pPr marL="365125" indent="-20638" algn="just">
              <a:buNone/>
            </a:pPr>
            <a:r>
              <a:rPr lang="en-US" sz="2200" dirty="0" err="1" smtClean="0"/>
              <a:t>Ukuran</a:t>
            </a:r>
            <a:r>
              <a:rPr lang="en-US" sz="2200" dirty="0" smtClean="0"/>
              <a:t> bead </a:t>
            </a:r>
            <a:r>
              <a:rPr lang="en-US" sz="2200" dirty="0" err="1" smtClean="0"/>
              <a:t>juga</a:t>
            </a:r>
            <a:r>
              <a:rPr lang="en-US" sz="2200" dirty="0" smtClean="0"/>
              <a:t> </a:t>
            </a:r>
            <a:r>
              <a:rPr lang="en-US" sz="2200" dirty="0" err="1" smtClean="0"/>
              <a:t>menentukan</a:t>
            </a:r>
            <a:r>
              <a:rPr lang="en-US" sz="2200" dirty="0" smtClean="0"/>
              <a:t> </a:t>
            </a:r>
            <a:r>
              <a:rPr lang="en-US" sz="2200" dirty="0" err="1" smtClean="0"/>
              <a:t>kecepatan</a:t>
            </a:r>
            <a:r>
              <a:rPr lang="en-US" sz="2200" dirty="0" smtClean="0"/>
              <a:t> </a:t>
            </a:r>
            <a:r>
              <a:rPr lang="en-US" sz="2200" dirty="0" err="1" smtClean="0"/>
              <a:t>pendinginan</a:t>
            </a:r>
            <a:r>
              <a:rPr lang="en-US" sz="2200" dirty="0" smtClean="0"/>
              <a:t>, </a:t>
            </a:r>
          </a:p>
          <a:p>
            <a:pPr marL="365125" indent="-20638" algn="just">
              <a:buNone/>
            </a:pPr>
            <a:r>
              <a:rPr lang="en-US" sz="2200" dirty="0" err="1" smtClean="0"/>
              <a:t>Keadaan</a:t>
            </a:r>
            <a:r>
              <a:rPr lang="en-US" sz="2200" dirty="0" smtClean="0"/>
              <a:t> </a:t>
            </a:r>
            <a:r>
              <a:rPr lang="en-US" sz="2200" dirty="0" err="1" smtClean="0"/>
              <a:t>kecil</a:t>
            </a:r>
            <a:r>
              <a:rPr lang="en-US" sz="2200" dirty="0" smtClean="0"/>
              <a:t> = </a:t>
            </a:r>
            <a:r>
              <a:rPr lang="en-US" sz="2200" dirty="0" err="1" smtClean="0"/>
              <a:t>kecepatan</a:t>
            </a:r>
            <a:r>
              <a:rPr lang="en-US" sz="2200" dirty="0" smtClean="0"/>
              <a:t> </a:t>
            </a:r>
            <a:r>
              <a:rPr lang="en-US" sz="2200" dirty="0" err="1" smtClean="0"/>
              <a:t>pendinginan</a:t>
            </a:r>
            <a:r>
              <a:rPr lang="en-US" sz="2200" dirty="0" smtClean="0"/>
              <a:t> </a:t>
            </a:r>
            <a:r>
              <a:rPr lang="en-US" sz="2200" dirty="0" err="1" smtClean="0"/>
              <a:t>besar</a:t>
            </a:r>
            <a:endParaRPr lang="en-US" sz="2200" dirty="0" smtClean="0"/>
          </a:p>
          <a:p>
            <a:pPr marL="365125" indent="-20638" algn="just">
              <a:buNone/>
            </a:pPr>
            <a:r>
              <a:rPr lang="en-US" sz="2200" dirty="0" err="1" smtClean="0"/>
              <a:t>Keadaan</a:t>
            </a:r>
            <a:r>
              <a:rPr lang="en-US" sz="2200" dirty="0" smtClean="0"/>
              <a:t> </a:t>
            </a:r>
            <a:r>
              <a:rPr lang="en-US" sz="2200" dirty="0" err="1" smtClean="0"/>
              <a:t>besar</a:t>
            </a:r>
            <a:r>
              <a:rPr lang="en-US" sz="2200" dirty="0" smtClean="0"/>
              <a:t> = </a:t>
            </a:r>
            <a:r>
              <a:rPr lang="en-US" sz="2200" dirty="0" err="1" smtClean="0"/>
              <a:t>kecepatan</a:t>
            </a:r>
            <a:r>
              <a:rPr lang="en-US" sz="2200" dirty="0" smtClean="0"/>
              <a:t> </a:t>
            </a:r>
            <a:r>
              <a:rPr lang="en-US" sz="2200" dirty="0" err="1" smtClean="0"/>
              <a:t>pendinginan</a:t>
            </a:r>
            <a:r>
              <a:rPr lang="en-US" sz="2200" dirty="0" smtClean="0"/>
              <a:t> </a:t>
            </a:r>
            <a:r>
              <a:rPr lang="en-US" sz="2200" dirty="0" err="1" smtClean="0"/>
              <a:t>kecil</a:t>
            </a:r>
            <a:r>
              <a:rPr lang="en-US" sz="2200" dirty="0" smtClean="0"/>
              <a:t>.</a:t>
            </a:r>
          </a:p>
          <a:p>
            <a:pPr marL="365125" indent="-20638" algn="just">
              <a:buNone/>
            </a:pPr>
            <a:r>
              <a:rPr lang="en-US" sz="2200" dirty="0" smtClean="0"/>
              <a:t>Cara </a:t>
            </a:r>
            <a:r>
              <a:rPr lang="en-US" sz="2200" dirty="0" err="1" smtClean="0"/>
              <a:t>mengatasi</a:t>
            </a:r>
            <a:r>
              <a:rPr lang="en-US" sz="2200" dirty="0" smtClean="0"/>
              <a:t> </a:t>
            </a:r>
            <a:r>
              <a:rPr lang="en-US" sz="2200" dirty="0" err="1" smtClean="0"/>
              <a:t>memperbesar</a:t>
            </a:r>
            <a:r>
              <a:rPr lang="en-US" sz="2200" dirty="0" smtClean="0"/>
              <a:t> </a:t>
            </a:r>
            <a:r>
              <a:rPr lang="en-US" sz="2200" dirty="0" err="1" smtClean="0"/>
              <a:t>keadaan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jalan</a:t>
            </a:r>
            <a:r>
              <a:rPr lang="en-US" sz="2200" dirty="0" smtClean="0"/>
              <a:t> </a:t>
            </a:r>
            <a:r>
              <a:rPr lang="en-US" sz="2200" dirty="0" err="1" smtClean="0"/>
              <a:t>memperlambat</a:t>
            </a:r>
            <a:r>
              <a:rPr lang="en-US" sz="2200" dirty="0" smtClean="0"/>
              <a:t> </a:t>
            </a:r>
            <a:r>
              <a:rPr lang="en-US" sz="2200" dirty="0" err="1" smtClean="0"/>
              <a:t>kecepatan</a:t>
            </a:r>
            <a:r>
              <a:rPr lang="en-US" sz="2200" dirty="0" smtClean="0"/>
              <a:t> </a:t>
            </a:r>
            <a:r>
              <a:rPr lang="en-US" sz="2200" dirty="0" err="1" smtClean="0"/>
              <a:t>pengelasan</a:t>
            </a:r>
            <a:r>
              <a:rPr lang="en-US" sz="2200" dirty="0" smtClean="0"/>
              <a:t>, </a:t>
            </a:r>
            <a:r>
              <a:rPr lang="en-US" sz="2200" dirty="0" err="1" smtClean="0"/>
              <a:t>sehingga</a:t>
            </a:r>
            <a:r>
              <a:rPr lang="en-US" sz="2200" dirty="0" smtClean="0"/>
              <a:t> </a:t>
            </a:r>
            <a:r>
              <a:rPr lang="en-US" sz="2200" dirty="0" err="1" smtClean="0"/>
              <a:t>panas</a:t>
            </a:r>
            <a:r>
              <a:rPr lang="en-US" sz="2200" dirty="0" smtClean="0"/>
              <a:t> </a:t>
            </a:r>
            <a:r>
              <a:rPr lang="en-US" sz="2200" dirty="0" err="1" smtClean="0"/>
              <a:t>menyebar</a:t>
            </a:r>
            <a:r>
              <a:rPr lang="en-US" sz="2200" dirty="0" smtClean="0"/>
              <a:t>, </a:t>
            </a:r>
            <a:r>
              <a:rPr lang="en-US" sz="2200" dirty="0" err="1" smtClean="0"/>
              <a:t>kecepatan</a:t>
            </a:r>
            <a:r>
              <a:rPr lang="en-US" sz="2200" dirty="0" smtClean="0"/>
              <a:t> </a:t>
            </a:r>
            <a:r>
              <a:rPr lang="en-US" sz="2200" dirty="0" err="1" smtClean="0"/>
              <a:t>pendinginan</a:t>
            </a:r>
            <a:r>
              <a:rPr lang="en-US" sz="2200" dirty="0" smtClean="0"/>
              <a:t> </a:t>
            </a:r>
            <a:r>
              <a:rPr lang="en-US" sz="2200" dirty="0" err="1" smtClean="0"/>
              <a:t>lambat</a:t>
            </a:r>
            <a:r>
              <a:rPr lang="en-US" sz="2200" dirty="0" smtClean="0"/>
              <a:t>, </a:t>
            </a:r>
            <a:r>
              <a:rPr lang="en-US" sz="2200" dirty="0" err="1" smtClean="0"/>
              <a:t>sehingga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diperlukan</a:t>
            </a:r>
            <a:r>
              <a:rPr lang="en-US" sz="2200" dirty="0" smtClean="0"/>
              <a:t> preheat. </a:t>
            </a:r>
          </a:p>
          <a:p>
            <a:pPr marL="365125" indent="-20638" algn="just">
              <a:buNone/>
            </a:pPr>
            <a:r>
              <a:rPr lang="en-US" sz="2200" dirty="0" smtClean="0"/>
              <a:t>Multiple layer, </a:t>
            </a:r>
            <a:r>
              <a:rPr lang="en-US" sz="2200" dirty="0" err="1" smtClean="0"/>
              <a:t>juga</a:t>
            </a:r>
            <a:r>
              <a:rPr lang="en-US" sz="2200" dirty="0" smtClean="0"/>
              <a:t> </a:t>
            </a:r>
            <a:r>
              <a:rPr lang="en-US" sz="2200" dirty="0" err="1" smtClean="0"/>
              <a:t>salah</a:t>
            </a:r>
            <a:r>
              <a:rPr lang="en-US" sz="2200" dirty="0" smtClean="0"/>
              <a:t> </a:t>
            </a:r>
            <a:r>
              <a:rPr lang="en-US" sz="2200" dirty="0" err="1" smtClean="0"/>
              <a:t>satu</a:t>
            </a:r>
            <a:r>
              <a:rPr lang="en-US" sz="2200" dirty="0" smtClean="0"/>
              <a:t> </a:t>
            </a:r>
            <a:r>
              <a:rPr lang="en-US" sz="2200" dirty="0" err="1" smtClean="0"/>
              <a:t>cara</a:t>
            </a:r>
            <a:r>
              <a:rPr lang="en-US" sz="2200" dirty="0" smtClean="0"/>
              <a:t> </a:t>
            </a:r>
            <a:r>
              <a:rPr lang="en-US" sz="2200" dirty="0" err="1" smtClean="0"/>
              <a:t>mengeliminir</a:t>
            </a:r>
            <a:r>
              <a:rPr lang="en-US" sz="2200" dirty="0" smtClean="0"/>
              <a:t> </a:t>
            </a:r>
            <a:r>
              <a:rPr lang="en-US" sz="2200" dirty="0" err="1" smtClean="0"/>
              <a:t>kecepatan</a:t>
            </a:r>
            <a:r>
              <a:rPr lang="en-US" sz="2200" dirty="0" smtClean="0"/>
              <a:t> </a:t>
            </a:r>
            <a:r>
              <a:rPr lang="en-US" sz="2200" dirty="0" err="1" smtClean="0"/>
              <a:t>pengelasan</a:t>
            </a:r>
            <a:r>
              <a:rPr lang="en-US" sz="2200" dirty="0" smtClean="0"/>
              <a:t>.</a:t>
            </a:r>
          </a:p>
          <a:p>
            <a:pPr lvl="0" algn="just">
              <a:buNone/>
            </a:pPr>
            <a:r>
              <a:rPr lang="en-US" sz="2200" dirty="0" smtClean="0"/>
              <a:t>Cara </a:t>
            </a:r>
            <a:r>
              <a:rPr lang="en-US" sz="2200" i="1" dirty="0" smtClean="0"/>
              <a:t>preheat</a:t>
            </a:r>
            <a:endParaRPr lang="en-US" sz="2200" dirty="0" smtClean="0"/>
          </a:p>
          <a:p>
            <a:pPr algn="just"/>
            <a:r>
              <a:rPr lang="en-US" sz="2200" dirty="0" smtClean="0"/>
              <a:t>Preheat </a:t>
            </a:r>
            <a:r>
              <a:rPr lang="en-US" sz="2200" dirty="0" err="1" smtClean="0"/>
              <a:t>terbaik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i="1" dirty="0" smtClean="0"/>
              <a:t>furnace</a:t>
            </a:r>
            <a:r>
              <a:rPr lang="en-US" sz="2200" dirty="0" smtClean="0"/>
              <a:t>, </a:t>
            </a:r>
            <a:r>
              <a:rPr lang="en-US" sz="2200" dirty="0" err="1" smtClean="0"/>
              <a:t>hanya</a:t>
            </a:r>
            <a:r>
              <a:rPr lang="en-US" sz="2200" dirty="0" smtClean="0"/>
              <a:t> </a:t>
            </a:r>
            <a:r>
              <a:rPr lang="en-US" sz="2200" dirty="0" err="1" smtClean="0"/>
              <a:t>ukuran</a:t>
            </a:r>
            <a:r>
              <a:rPr lang="en-US" sz="2200" dirty="0" smtClean="0"/>
              <a:t> furnace </a:t>
            </a:r>
            <a:r>
              <a:rPr lang="en-US" sz="2200" dirty="0" err="1" smtClean="0"/>
              <a:t>terbatas</a:t>
            </a:r>
            <a:r>
              <a:rPr lang="en-US" sz="2200" dirty="0" smtClean="0"/>
              <a:t>, </a:t>
            </a:r>
            <a:r>
              <a:rPr lang="en-US" sz="2200" dirty="0" err="1" smtClean="0"/>
              <a:t>sehingga</a:t>
            </a:r>
            <a:r>
              <a:rPr lang="en-US" sz="2200" dirty="0" smtClean="0"/>
              <a:t> </a:t>
            </a:r>
            <a:r>
              <a:rPr lang="en-US" sz="2200" dirty="0" err="1" smtClean="0"/>
              <a:t>benda</a:t>
            </a:r>
            <a:r>
              <a:rPr lang="en-US" sz="2200" dirty="0" smtClean="0"/>
              <a:t> </a:t>
            </a:r>
            <a:r>
              <a:rPr lang="en-US" sz="2200" dirty="0" err="1" smtClean="0"/>
              <a:t>kerja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postheat</a:t>
            </a:r>
            <a:r>
              <a:rPr lang="en-US" sz="2200" dirty="0" smtClean="0"/>
              <a:t> </a:t>
            </a:r>
            <a:r>
              <a:rPr lang="en-US" sz="2200" dirty="0" err="1" smtClean="0"/>
              <a:t>juga</a:t>
            </a:r>
            <a:r>
              <a:rPr lang="en-US" sz="2200" dirty="0" smtClean="0"/>
              <a:t> </a:t>
            </a:r>
            <a:r>
              <a:rPr lang="en-US" sz="2200" dirty="0" err="1" smtClean="0"/>
              <a:t>terbatas</a:t>
            </a:r>
            <a:r>
              <a:rPr lang="en-US" sz="2200" dirty="0" smtClean="0"/>
              <a:t>.</a:t>
            </a:r>
          </a:p>
          <a:p>
            <a:pPr algn="just"/>
            <a:r>
              <a:rPr lang="en-US" sz="2200" dirty="0" err="1" smtClean="0"/>
              <a:t>Umumnya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gas </a:t>
            </a:r>
            <a:r>
              <a:rPr lang="en-US" sz="2200" dirty="0" err="1" smtClean="0"/>
              <a:t>forch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kontrol</a:t>
            </a:r>
            <a:r>
              <a:rPr lang="en-US" sz="2200" dirty="0" smtClean="0"/>
              <a:t> </a:t>
            </a:r>
            <a:r>
              <a:rPr lang="en-US" sz="2200" dirty="0" err="1" smtClean="0"/>
              <a:t>temperatur</a:t>
            </a:r>
            <a:r>
              <a:rPr lang="en-US" sz="2200" dirty="0" smtClean="0"/>
              <a:t> </a:t>
            </a:r>
            <a:r>
              <a:rPr lang="en-US" sz="2200" i="1" dirty="0" smtClean="0"/>
              <a:t>crayon</a:t>
            </a:r>
            <a:r>
              <a:rPr lang="en-US" sz="2200" dirty="0" smtClean="0"/>
              <a:t> </a:t>
            </a:r>
            <a:r>
              <a:rPr lang="en-US" sz="2200" dirty="0" err="1" smtClean="0"/>
              <a:t>ataupun</a:t>
            </a:r>
            <a:r>
              <a:rPr lang="en-US" sz="2200" dirty="0" smtClean="0"/>
              <a:t> </a:t>
            </a:r>
            <a:r>
              <a:rPr lang="en-US" sz="2200" i="1" dirty="0" smtClean="0"/>
              <a:t>pyrometer</a:t>
            </a:r>
            <a:r>
              <a:rPr lang="en-US" sz="2200" dirty="0" smtClean="0"/>
              <a:t>.</a:t>
            </a:r>
          </a:p>
          <a:p>
            <a:pPr algn="just"/>
            <a:endParaRPr lang="en-US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81000"/>
            <a:ext cx="7866888" cy="5867400"/>
          </a:xfrm>
        </p:spPr>
        <p:txBody>
          <a:bodyPr>
            <a:normAutofit/>
          </a:bodyPr>
          <a:lstStyle/>
          <a:p>
            <a:pPr lvl="0"/>
            <a:r>
              <a:rPr lang="en-US" sz="2200" dirty="0" smtClean="0"/>
              <a:t>Post Heat</a:t>
            </a:r>
          </a:p>
          <a:p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kadar</a:t>
            </a:r>
            <a:r>
              <a:rPr lang="en-US" sz="2200" dirty="0" smtClean="0"/>
              <a:t> </a:t>
            </a:r>
            <a:r>
              <a:rPr lang="en-US" sz="2200" dirty="0" err="1" smtClean="0"/>
              <a:t>karbon</a:t>
            </a:r>
            <a:r>
              <a:rPr lang="en-US" sz="2200" dirty="0" smtClean="0"/>
              <a:t> </a:t>
            </a:r>
            <a:r>
              <a:rPr lang="en-US" sz="2200" dirty="0" err="1" smtClean="0"/>
              <a:t>tinggi</a:t>
            </a:r>
            <a:r>
              <a:rPr lang="en-US" sz="2200" dirty="0" smtClean="0"/>
              <a:t> </a:t>
            </a:r>
            <a:r>
              <a:rPr lang="en-US" sz="2200" dirty="0" err="1" smtClean="0"/>
              <a:t>mutlak</a:t>
            </a:r>
            <a:r>
              <a:rPr lang="en-US" sz="2200" dirty="0" smtClean="0"/>
              <a:t> </a:t>
            </a:r>
            <a:r>
              <a:rPr lang="en-US" sz="2200" dirty="0" err="1" smtClean="0"/>
              <a:t>perlu</a:t>
            </a:r>
            <a:r>
              <a:rPr lang="en-US" sz="2200" dirty="0" smtClean="0"/>
              <a:t> </a:t>
            </a:r>
            <a:r>
              <a:rPr lang="en-US" sz="2200" dirty="0" err="1" smtClean="0"/>
              <a:t>postheat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pedoman</a:t>
            </a:r>
            <a:r>
              <a:rPr lang="en-US" sz="2200" dirty="0" smtClean="0"/>
              <a:t>, </a:t>
            </a:r>
            <a:r>
              <a:rPr lang="en-US" sz="2200" dirty="0" err="1" smtClean="0"/>
              <a:t>lihat</a:t>
            </a:r>
            <a:r>
              <a:rPr lang="en-US" sz="2200" dirty="0" smtClean="0"/>
              <a:t> chart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berikut</a:t>
            </a:r>
            <a:r>
              <a:rPr lang="en-US" sz="2200" dirty="0" smtClean="0"/>
              <a:t> :</a:t>
            </a:r>
          </a:p>
          <a:p>
            <a:endParaRPr lang="en-US" sz="2200" dirty="0"/>
          </a:p>
        </p:txBody>
      </p:sp>
      <p:pic>
        <p:nvPicPr>
          <p:cNvPr id="19458" name="Picture 3" descr="Description: D:\DATA LANGGANAN\PERSON\SUBAGIYO POLTEK\2012\scan0003.jpg"/>
          <p:cNvPicPr>
            <a:picLocks noChangeAspect="1" noChangeArrowheads="1"/>
          </p:cNvPicPr>
          <p:nvPr/>
        </p:nvPicPr>
        <p:blipFill>
          <a:blip r:embed="rId2">
            <a:lum bright="-40000" contrast="60000"/>
          </a:blip>
          <a:srcRect/>
          <a:stretch>
            <a:fillRect/>
          </a:stretch>
        </p:blipFill>
        <p:spPr bwMode="auto">
          <a:xfrm>
            <a:off x="1752600" y="1676400"/>
            <a:ext cx="456390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781800" y="2057400"/>
            <a:ext cx="1981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smtClean="0"/>
              <a:t>3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Post heat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baja</a:t>
            </a:r>
            <a:r>
              <a:rPr lang="en-US" dirty="0"/>
              <a:t> </a:t>
            </a:r>
            <a:r>
              <a:rPr lang="en-US" dirty="0" err="1"/>
              <a:t>karbon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ketebalan</a:t>
            </a:r>
            <a:r>
              <a:rPr lang="en-US" dirty="0"/>
              <a:t> </a:t>
            </a:r>
            <a:r>
              <a:rPr lang="en-US" dirty="0" err="1"/>
              <a:t>tertentu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90600" y="4495800"/>
            <a:ext cx="8153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i="1" dirty="0"/>
              <a:t>A = </a:t>
            </a:r>
            <a:r>
              <a:rPr lang="en-US" i="1" dirty="0" err="1"/>
              <a:t>Tidak</a:t>
            </a:r>
            <a:r>
              <a:rPr lang="en-US" i="1" dirty="0"/>
              <a:t> </a:t>
            </a:r>
            <a:r>
              <a:rPr lang="en-US" i="1" dirty="0" err="1"/>
              <a:t>memerlukan</a:t>
            </a:r>
            <a:r>
              <a:rPr lang="en-US" i="1" dirty="0"/>
              <a:t> post</a:t>
            </a:r>
          </a:p>
          <a:p>
            <a:pPr algn="just"/>
            <a:r>
              <a:rPr lang="en-US" i="1" dirty="0"/>
              <a:t>B = </a:t>
            </a:r>
            <a:r>
              <a:rPr lang="en-US" i="1" dirty="0" err="1"/>
              <a:t>Postheat</a:t>
            </a:r>
            <a:r>
              <a:rPr lang="en-US" i="1" dirty="0"/>
              <a:t> </a:t>
            </a:r>
            <a:r>
              <a:rPr lang="en-US" i="1" dirty="0" err="1"/>
              <a:t>perlu</a:t>
            </a:r>
            <a:r>
              <a:rPr lang="en-US" i="1" dirty="0"/>
              <a:t> </a:t>
            </a:r>
            <a:r>
              <a:rPr lang="en-US" i="1" dirty="0" err="1"/>
              <a:t>kalau</a:t>
            </a:r>
            <a:r>
              <a:rPr lang="en-US" i="1" dirty="0"/>
              <a:t> </a:t>
            </a:r>
            <a:r>
              <a:rPr lang="en-US" i="1" dirty="0" err="1"/>
              <a:t>akan</a:t>
            </a:r>
            <a:r>
              <a:rPr lang="en-US" i="1" dirty="0"/>
              <a:t> </a:t>
            </a:r>
            <a:r>
              <a:rPr lang="en-US" i="1" dirty="0" err="1" smtClean="0"/>
              <a:t>dimaching</a:t>
            </a:r>
            <a:endParaRPr lang="en-US" i="1" dirty="0" smtClean="0"/>
          </a:p>
          <a:p>
            <a:pPr algn="just"/>
            <a:r>
              <a:rPr lang="en-US" i="1" dirty="0" smtClean="0"/>
              <a:t>C = </a:t>
            </a:r>
            <a:r>
              <a:rPr lang="en-US" i="1" dirty="0" err="1" smtClean="0"/>
              <a:t>Postheat</a:t>
            </a:r>
            <a:r>
              <a:rPr lang="en-US" i="1" dirty="0" smtClean="0"/>
              <a:t> </a:t>
            </a:r>
            <a:r>
              <a:rPr lang="en-US" i="1" dirty="0" err="1" smtClean="0"/>
              <a:t>perlu</a:t>
            </a:r>
            <a:r>
              <a:rPr lang="en-US" i="1" dirty="0" smtClean="0"/>
              <a:t> &gt;1 in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konstruksi</a:t>
            </a:r>
            <a:r>
              <a:rPr lang="en-US" i="1" dirty="0" smtClean="0"/>
              <a:t> yang </a:t>
            </a:r>
            <a:r>
              <a:rPr lang="en-US" i="1" dirty="0" err="1" smtClean="0"/>
              <a:t>menerima</a:t>
            </a:r>
            <a:r>
              <a:rPr lang="en-US" i="1" dirty="0" smtClean="0"/>
              <a:t> </a:t>
            </a:r>
            <a:r>
              <a:rPr lang="en-US" i="1" dirty="0" err="1" smtClean="0"/>
              <a:t>beban</a:t>
            </a:r>
            <a:r>
              <a:rPr lang="en-US" i="1" dirty="0" smtClean="0"/>
              <a:t> </a:t>
            </a:r>
            <a:r>
              <a:rPr lang="en-US" i="1" dirty="0" err="1" smtClean="0"/>
              <a:t>lanjut</a:t>
            </a:r>
            <a:r>
              <a:rPr lang="en-US" i="1" dirty="0" smtClean="0"/>
              <a:t>,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bolak-balik</a:t>
            </a:r>
            <a:r>
              <a:rPr lang="en-US" i="1" dirty="0" smtClean="0"/>
              <a:t>.</a:t>
            </a:r>
          </a:p>
          <a:p>
            <a:pPr algn="just"/>
            <a:r>
              <a:rPr lang="en-US" i="1" dirty="0" smtClean="0"/>
              <a:t>D = </a:t>
            </a:r>
            <a:r>
              <a:rPr lang="en-US" i="1" dirty="0" err="1" smtClean="0"/>
              <a:t>Postheat</a:t>
            </a:r>
            <a:r>
              <a:rPr lang="en-US" i="1" dirty="0" smtClean="0"/>
              <a:t> </a:t>
            </a:r>
            <a:r>
              <a:rPr lang="en-US" i="1" dirty="0" err="1" smtClean="0"/>
              <a:t>perlu</a:t>
            </a:r>
            <a:r>
              <a:rPr lang="en-US" i="1" dirty="0" smtClean="0"/>
              <a:t>,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semua</a:t>
            </a:r>
            <a:r>
              <a:rPr lang="en-US" i="1" dirty="0" smtClean="0"/>
              <a:t> </a:t>
            </a:r>
            <a:r>
              <a:rPr lang="en-US" i="1" dirty="0" err="1" smtClean="0"/>
              <a:t>ketebalan</a:t>
            </a:r>
            <a:r>
              <a:rPr lang="en-US" i="1" dirty="0" smtClean="0"/>
              <a:t> s/d 2 in. </a:t>
            </a:r>
          </a:p>
          <a:p>
            <a:pPr algn="just"/>
            <a:r>
              <a:rPr lang="en-US" i="1" dirty="0" err="1" smtClean="0"/>
              <a:t>Jika</a:t>
            </a:r>
            <a:r>
              <a:rPr lang="en-US" i="1" dirty="0" smtClean="0"/>
              <a:t> yang </a:t>
            </a:r>
            <a:r>
              <a:rPr lang="en-US" i="1" dirty="0" err="1" smtClean="0"/>
              <a:t>menerima</a:t>
            </a:r>
            <a:r>
              <a:rPr lang="en-US" i="1" dirty="0" smtClean="0"/>
              <a:t> </a:t>
            </a:r>
            <a:r>
              <a:rPr lang="en-US" i="1" dirty="0" err="1" smtClean="0"/>
              <a:t>beban</a:t>
            </a:r>
            <a:r>
              <a:rPr lang="en-US" i="1" dirty="0" smtClean="0"/>
              <a:t> </a:t>
            </a:r>
            <a:r>
              <a:rPr lang="en-US" i="1" dirty="0" err="1" smtClean="0"/>
              <a:t>bolak-balik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beban</a:t>
            </a:r>
            <a:r>
              <a:rPr lang="en-US" i="1" dirty="0" smtClean="0"/>
              <a:t> </a:t>
            </a:r>
            <a:r>
              <a:rPr lang="en-US" i="1" dirty="0" err="1" smtClean="0"/>
              <a:t>lanjut</a:t>
            </a:r>
            <a:r>
              <a:rPr lang="en-US" i="1" dirty="0" smtClean="0"/>
              <a:t>.</a:t>
            </a:r>
          </a:p>
          <a:p>
            <a:pPr algn="just"/>
            <a:r>
              <a:rPr lang="en-US" i="1" dirty="0" smtClean="0"/>
              <a:t>E = </a:t>
            </a:r>
            <a:r>
              <a:rPr lang="en-US" i="1" dirty="0" err="1" smtClean="0"/>
              <a:t>Postheat</a:t>
            </a:r>
            <a:r>
              <a:rPr lang="en-US" i="1" dirty="0" smtClean="0"/>
              <a:t> </a:t>
            </a:r>
            <a:r>
              <a:rPr lang="en-US" i="1" dirty="0" err="1" smtClean="0"/>
              <a:t>mutlak</a:t>
            </a:r>
            <a:r>
              <a:rPr lang="en-US" i="1" dirty="0" smtClean="0"/>
              <a:t> </a:t>
            </a:r>
            <a:r>
              <a:rPr lang="en-US" i="1" dirty="0" err="1" smtClean="0"/>
              <a:t>perlu</a:t>
            </a:r>
            <a:r>
              <a:rPr lang="en-US" i="1" dirty="0" smtClean="0"/>
              <a:t>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semua</a:t>
            </a:r>
            <a:r>
              <a:rPr lang="en-US" i="1" dirty="0" smtClean="0"/>
              <a:t> </a:t>
            </a:r>
            <a:r>
              <a:rPr lang="en-US" i="1" dirty="0" err="1" smtClean="0"/>
              <a:t>beban</a:t>
            </a:r>
            <a:r>
              <a:rPr lang="en-US" i="1" dirty="0" smtClean="0"/>
              <a:t> </a:t>
            </a:r>
            <a:r>
              <a:rPr lang="en-US" i="1" dirty="0" err="1" smtClean="0"/>
              <a:t>tebal</a:t>
            </a:r>
            <a:r>
              <a:rPr lang="en-US" i="1" dirty="0" smtClean="0"/>
              <a:t> s/d 2 in</a:t>
            </a:r>
          </a:p>
          <a:p>
            <a:pPr algn="just"/>
            <a:r>
              <a:rPr lang="en-US" i="1" dirty="0" smtClean="0"/>
              <a:t>F = </a:t>
            </a:r>
            <a:r>
              <a:rPr lang="en-US" i="1" dirty="0" err="1" smtClean="0"/>
              <a:t>Kritis</a:t>
            </a:r>
            <a:r>
              <a:rPr lang="en-US" i="1" dirty="0" smtClean="0"/>
              <a:t> </a:t>
            </a:r>
            <a:r>
              <a:rPr lang="en-US" i="1" dirty="0" err="1" smtClean="0"/>
              <a:t>sekali</a:t>
            </a:r>
            <a:endParaRPr lang="en-US" i="1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>
            <a:normAutofit/>
          </a:bodyPr>
          <a:lstStyle/>
          <a:p>
            <a:pPr lvl="2" algn="l" rtl="0">
              <a:spcBef>
                <a:spcPct val="0"/>
              </a:spcBef>
            </a:pPr>
            <a:r>
              <a:rPr lang="en-US" sz="3200" b="1" dirty="0" err="1"/>
              <a:t>Pemilihan</a:t>
            </a:r>
            <a:r>
              <a:rPr lang="en-US" sz="3200" b="1" dirty="0"/>
              <a:t> </a:t>
            </a:r>
            <a:r>
              <a:rPr lang="en-US" sz="3200" b="1" dirty="0" smtClean="0"/>
              <a:t>Electrode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943088" cy="5257800"/>
          </a:xfrm>
        </p:spPr>
        <p:txBody>
          <a:bodyPr>
            <a:normAutofit fontScale="70000" lnSpcReduction="20000"/>
          </a:bodyPr>
          <a:lstStyle/>
          <a:p>
            <a:pPr marL="120650" indent="0" algn="just">
              <a:buNone/>
            </a:pP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elektroda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paling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pengelasan</a:t>
            </a:r>
            <a:r>
              <a:rPr lang="en-US" dirty="0" smtClean="0"/>
              <a:t> </a:t>
            </a:r>
            <a:r>
              <a:rPr lang="en-US" dirty="0" err="1" smtClean="0"/>
              <a:t>baja</a:t>
            </a:r>
            <a:r>
              <a:rPr lang="en-US" dirty="0" smtClean="0"/>
              <a:t> </a:t>
            </a:r>
            <a:r>
              <a:rPr lang="en-US" dirty="0" err="1" smtClean="0"/>
              <a:t>karbon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performa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pengelasan</a:t>
            </a:r>
            <a:r>
              <a:rPr lang="en-US" dirty="0" smtClean="0"/>
              <a:t> yang optimal. </a:t>
            </a:r>
            <a:r>
              <a:rPr lang="en-US" dirty="0" err="1" smtClean="0"/>
              <a:t>Standar</a:t>
            </a:r>
            <a:r>
              <a:rPr lang="en-US" dirty="0" smtClean="0"/>
              <a:t> ANSI/AWS A5.1 </a:t>
            </a:r>
            <a:r>
              <a:rPr lang="en-US" dirty="0" err="1" smtClean="0"/>
              <a:t>dan</a:t>
            </a:r>
            <a:r>
              <a:rPr lang="en-US" dirty="0" smtClean="0"/>
              <a:t> A5.5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patokan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elektroda</a:t>
            </a:r>
            <a:r>
              <a:rPr lang="en-US" dirty="0" smtClean="0"/>
              <a:t> yang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mengelas</a:t>
            </a:r>
            <a:r>
              <a:rPr lang="en-US" dirty="0" smtClean="0"/>
              <a:t> </a:t>
            </a:r>
            <a:r>
              <a:rPr lang="en-US" dirty="0" err="1" smtClean="0"/>
              <a:t>baja</a:t>
            </a:r>
            <a:r>
              <a:rPr lang="en-US" dirty="0" smtClean="0"/>
              <a:t> </a:t>
            </a:r>
            <a:r>
              <a:rPr lang="en-US" dirty="0" err="1" smtClean="0"/>
              <a:t>karbon</a:t>
            </a:r>
            <a:r>
              <a:rPr lang="en-US" dirty="0" smtClean="0"/>
              <a:t>.</a:t>
            </a:r>
            <a:r>
              <a:rPr lang="en-US" u="sng" dirty="0" smtClean="0"/>
              <a:t> </a:t>
            </a:r>
            <a:r>
              <a:rPr lang="en-US" u="sng" dirty="0" err="1" smtClean="0"/>
              <a:t>Elektroda</a:t>
            </a:r>
            <a:r>
              <a:rPr lang="en-US" u="sng" dirty="0" smtClean="0"/>
              <a:t> </a:t>
            </a:r>
            <a:r>
              <a:rPr lang="en-US" u="sng" dirty="0" err="1" smtClean="0"/>
              <a:t>baja</a:t>
            </a:r>
            <a:r>
              <a:rPr lang="en-US" u="sng" dirty="0" smtClean="0"/>
              <a:t> </a:t>
            </a:r>
            <a:r>
              <a:rPr lang="en-US" u="sng" dirty="0" err="1" smtClean="0"/>
              <a:t>paduan</a:t>
            </a:r>
            <a:r>
              <a:rPr lang="en-US" u="sng" dirty="0" smtClean="0"/>
              <a:t> </a:t>
            </a:r>
            <a:r>
              <a:rPr lang="en-US" u="sng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mengelas</a:t>
            </a:r>
            <a:r>
              <a:rPr lang="en-US" dirty="0" smtClean="0"/>
              <a:t> </a:t>
            </a:r>
            <a:r>
              <a:rPr lang="en-US" u="sng" dirty="0" err="1" smtClean="0"/>
              <a:t>baja</a:t>
            </a:r>
            <a:r>
              <a:rPr lang="en-US" u="sng" dirty="0" smtClean="0"/>
              <a:t> </a:t>
            </a:r>
            <a:r>
              <a:rPr lang="en-US" u="sng" dirty="0" err="1" smtClean="0"/>
              <a:t>dengan</a:t>
            </a:r>
            <a:r>
              <a:rPr lang="en-US" u="sng" dirty="0" smtClean="0"/>
              <a:t> </a:t>
            </a:r>
            <a:r>
              <a:rPr lang="en-US" u="sng" dirty="0" err="1" smtClean="0"/>
              <a:t>kadar</a:t>
            </a:r>
            <a:r>
              <a:rPr lang="en-US" u="sng" dirty="0" smtClean="0"/>
              <a:t> </a:t>
            </a:r>
            <a:r>
              <a:rPr lang="en-US" u="sng" dirty="0" err="1" smtClean="0"/>
              <a:t>karbon</a:t>
            </a:r>
            <a:r>
              <a:rPr lang="en-US" u="sng" dirty="0" smtClean="0"/>
              <a:t> </a:t>
            </a:r>
            <a:r>
              <a:rPr lang="en-US" u="sng" dirty="0" err="1" smtClean="0"/>
              <a:t>lebih</a:t>
            </a:r>
            <a:r>
              <a:rPr lang="en-US" u="sng" dirty="0" smtClean="0"/>
              <a:t> </a:t>
            </a:r>
            <a:r>
              <a:rPr lang="en-US" u="sng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didinginkan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sambungan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</a:p>
          <a:p>
            <a:pPr marL="120650" lvl="0" indent="0" algn="just">
              <a:buNone/>
            </a:pPr>
            <a:r>
              <a:rPr lang="en-US" i="1" dirty="0" err="1" smtClean="0"/>
              <a:t>Electroda</a:t>
            </a:r>
            <a:r>
              <a:rPr lang="en-US" i="1" dirty="0" smtClean="0"/>
              <a:t> E60XX (</a:t>
            </a:r>
            <a:r>
              <a:rPr lang="en-US" i="1" dirty="0" err="1" smtClean="0"/>
              <a:t>kekuatan</a:t>
            </a:r>
            <a:r>
              <a:rPr lang="en-US" i="1" dirty="0" smtClean="0"/>
              <a:t> </a:t>
            </a:r>
            <a:r>
              <a:rPr lang="en-US" i="1" dirty="0" err="1" smtClean="0"/>
              <a:t>tarik</a:t>
            </a:r>
            <a:r>
              <a:rPr lang="en-US" i="1" dirty="0" smtClean="0"/>
              <a:t> </a:t>
            </a:r>
            <a:r>
              <a:rPr lang="en-US" i="1" dirty="0" err="1" smtClean="0"/>
              <a:t>logam</a:t>
            </a:r>
            <a:r>
              <a:rPr lang="en-US" i="1" dirty="0" smtClean="0"/>
              <a:t> </a:t>
            </a:r>
            <a:r>
              <a:rPr lang="en-US" i="1" dirty="0" err="1" smtClean="0"/>
              <a:t>las</a:t>
            </a:r>
            <a:r>
              <a:rPr lang="en-US" i="1" dirty="0" smtClean="0"/>
              <a:t> 60 </a:t>
            </a:r>
            <a:r>
              <a:rPr lang="en-US" i="1" dirty="0" err="1" smtClean="0"/>
              <a:t>ksi</a:t>
            </a:r>
            <a:r>
              <a:rPr lang="en-US" i="1" dirty="0" smtClean="0"/>
              <a:t> </a:t>
            </a:r>
            <a:r>
              <a:rPr lang="en-US" i="1" dirty="0" err="1" smtClean="0"/>
              <a:t>atau</a:t>
            </a:r>
            <a:r>
              <a:rPr lang="en-US" i="1" dirty="0" smtClean="0"/>
              <a:t> 415 </a:t>
            </a:r>
            <a:r>
              <a:rPr lang="en-US" i="1" dirty="0" err="1" smtClean="0"/>
              <a:t>MPa</a:t>
            </a:r>
            <a:r>
              <a:rPr lang="en-US" i="1" dirty="0" smtClean="0"/>
              <a:t>)</a:t>
            </a:r>
            <a:endParaRPr lang="en-US" dirty="0" smtClean="0"/>
          </a:p>
          <a:p>
            <a:pPr marL="120650" indent="0" algn="just">
              <a:buNone/>
            </a:pPr>
            <a:r>
              <a:rPr lang="en-US" dirty="0" err="1" smtClean="0"/>
              <a:t>Elektroda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mengelas</a:t>
            </a:r>
            <a:r>
              <a:rPr lang="en-US" dirty="0" smtClean="0"/>
              <a:t> </a:t>
            </a:r>
            <a:r>
              <a:rPr lang="en-US" dirty="0" err="1" smtClean="0"/>
              <a:t>baja</a:t>
            </a:r>
            <a:r>
              <a:rPr lang="en-US" dirty="0" smtClean="0"/>
              <a:t> </a:t>
            </a:r>
            <a:r>
              <a:rPr lang="en-US" dirty="0" err="1" smtClean="0"/>
              <a:t>karbon</a:t>
            </a:r>
            <a:r>
              <a:rPr lang="en-US" dirty="0" smtClean="0"/>
              <a:t>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karbon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0,3% (yang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baja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baja-baja</a:t>
            </a:r>
            <a:r>
              <a:rPr lang="en-US" dirty="0" smtClean="0"/>
              <a:t> </a:t>
            </a:r>
            <a:r>
              <a:rPr lang="en-US" dirty="0" err="1" smtClean="0"/>
              <a:t>profil</a:t>
            </a:r>
            <a:r>
              <a:rPr lang="en-US" dirty="0" smtClean="0"/>
              <a:t>, </a:t>
            </a:r>
            <a:r>
              <a:rPr lang="en-US" dirty="0" err="1" smtClean="0"/>
              <a:t>baja</a:t>
            </a:r>
            <a:r>
              <a:rPr lang="en-US" dirty="0" smtClean="0"/>
              <a:t> </a:t>
            </a:r>
            <a:r>
              <a:rPr lang="en-US" dirty="0" err="1" smtClean="0"/>
              <a:t>batangan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baja</a:t>
            </a:r>
            <a:r>
              <a:rPr lang="en-US" dirty="0" smtClean="0"/>
              <a:t> </a:t>
            </a:r>
            <a:r>
              <a:rPr lang="en-US" dirty="0" err="1" smtClean="0"/>
              <a:t>pelat</a:t>
            </a:r>
            <a:r>
              <a:rPr lang="en-US" dirty="0" smtClean="0"/>
              <a:t>). </a:t>
            </a:r>
            <a:r>
              <a:rPr lang="en-US" dirty="0" err="1" smtClean="0"/>
              <a:t>Pelindung</a:t>
            </a:r>
            <a:r>
              <a:rPr lang="en-US" dirty="0" smtClean="0"/>
              <a:t>/</a:t>
            </a:r>
            <a:r>
              <a:rPr lang="en-US" dirty="0" err="1" smtClean="0"/>
              <a:t>fluks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terbuat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pelindung</a:t>
            </a:r>
            <a:r>
              <a:rPr lang="en-US" dirty="0" smtClean="0"/>
              <a:t> </a:t>
            </a:r>
            <a:r>
              <a:rPr lang="en-US" dirty="0" err="1" smtClean="0"/>
              <a:t>berhidrogen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mengelas</a:t>
            </a:r>
            <a:r>
              <a:rPr lang="en-US" dirty="0" smtClean="0"/>
              <a:t> </a:t>
            </a:r>
            <a:r>
              <a:rPr lang="en-US" dirty="0" err="1" smtClean="0"/>
              <a:t>baja-baja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(</a:t>
            </a:r>
            <a:r>
              <a:rPr lang="en-US" dirty="0" err="1" smtClean="0"/>
              <a:t>baja</a:t>
            </a:r>
            <a:r>
              <a:rPr lang="en-US" dirty="0" smtClean="0"/>
              <a:t> yang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dikeraskan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perlakuan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) </a:t>
            </a:r>
            <a:r>
              <a:rPr lang="en-US" dirty="0" err="1" smtClean="0"/>
              <a:t>apalagi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389</TotalTime>
  <Words>3641</Words>
  <Application>Microsoft Office PowerPoint</Application>
  <PresentationFormat>On-screen Show (4:3)</PresentationFormat>
  <Paragraphs>678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Solstice</vt:lpstr>
      <vt:lpstr>PENGELASAN BAJA KARBON DAN PADUAN RENDAH DENGAN SMAW </vt:lpstr>
      <vt:lpstr>Pengelasan Baja Karbon </vt:lpstr>
      <vt:lpstr>Slide 3</vt:lpstr>
      <vt:lpstr>Slide 4</vt:lpstr>
      <vt:lpstr>Slide 5</vt:lpstr>
      <vt:lpstr>Slide 6</vt:lpstr>
      <vt:lpstr>Slide 7</vt:lpstr>
      <vt:lpstr>Slide 8</vt:lpstr>
      <vt:lpstr>Pemilihan Electrode</vt:lpstr>
      <vt:lpstr>Slide 10</vt:lpstr>
      <vt:lpstr>Klasifikasi Menurut Sifat-Sifat Elektrode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Tabel 3.2. Kode/ klasifikasi untuk flux/ terak </vt:lpstr>
      <vt:lpstr>Tabel 3.3. Kondisi penyimpanan dan pemanasan-ulang untuk elektroda-las-terbungkus Baja Karbon Rendah </vt:lpstr>
      <vt:lpstr>Elektroda Baja Paduan Rendah </vt:lpstr>
      <vt:lpstr>Tabel 3.4. Elektroda SMAW yang dipakai Mengelas baja HTLA</vt:lpstr>
      <vt:lpstr>Tabel 3.5. Kode dan Kegunaan Elektroda </vt:lpstr>
      <vt:lpstr>Pengelasan Baja Paduan Rendah </vt:lpstr>
      <vt:lpstr>Slide 34</vt:lpstr>
      <vt:lpstr>Tabel 3.6. Komposisi kimia Heat-treatable Low Alloy Steels (HTLA) </vt:lpstr>
      <vt:lpstr>Slide 36</vt:lpstr>
      <vt:lpstr>Konsep Prosedur Pengelasan</vt:lpstr>
      <vt:lpstr>Bahan Induk </vt:lpstr>
      <vt:lpstr>Desain Sambungan </vt:lpstr>
      <vt:lpstr>Slide 40</vt:lpstr>
      <vt:lpstr>Sambungan tumpul dengan alur I (satuan mm) </vt:lpstr>
      <vt:lpstr>Sambungan tumpul dengan alur V (satuan mm) </vt:lpstr>
      <vt:lpstr>Slide 43</vt:lpstr>
      <vt:lpstr>Slide 44</vt:lpstr>
      <vt:lpstr>Slide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PENGELASAN BAJA KARBON DAN PADUAN RENDAH DENGAN SMAW</dc:title>
  <dc:creator>Agus Nur Fitriono</dc:creator>
  <cp:lastModifiedBy>Agus Nur Fitriono</cp:lastModifiedBy>
  <cp:revision>45</cp:revision>
  <dcterms:created xsi:type="dcterms:W3CDTF">2014-03-11T03:31:33Z</dcterms:created>
  <dcterms:modified xsi:type="dcterms:W3CDTF">2014-03-24T04:55:22Z</dcterms:modified>
</cp:coreProperties>
</file>