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52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46733-CCB7-45BB-9ED1-A7F58A99B0D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F62E9-ED8D-4857-BDE1-1F6DD94350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938DE5-3344-410A-B1F1-D91B0CFF1B9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2E7D5F-5FFE-4E8D-B356-FF85FCFD79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atuji.com/article/detail/3/what-is-hardness-test-uji-kekerasan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atuji.com/article/detail/3/what-is-hardness-test-uji-kekerasan-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latuji.com/kategori/201/brinnel-hardness-teste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latuji.com/kategori/202/rockwell-hardness-test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hyperlink" Target="http://www.alatuji.com/kategori/205/digital-hardness-tes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alatuji.com/kategori/205/digital-hardness-te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HARDNESS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UJI KEKERASAN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07f30"/>
          <p:cNvPicPr preferRelativeResize="0"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14834" y="328588"/>
            <a:ext cx="4214842" cy="625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642918"/>
            <a:ext cx="33528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070C0"/>
                </a:solidFill>
                <a:latin typeface="+mn-lt"/>
              </a:rPr>
              <a:t>Conversion of Hardness Scales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42910" y="3357562"/>
            <a:ext cx="3657600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rial" charset="0"/>
              </a:rPr>
              <a:t>Also see:  ASTM E140 - 07 </a:t>
            </a:r>
          </a:p>
          <a:p>
            <a:r>
              <a:rPr lang="en-US" sz="1800" b="1" dirty="0">
                <a:latin typeface="Arial" charset="0"/>
              </a:rPr>
              <a:t>Volume 03.01</a:t>
            </a:r>
          </a:p>
          <a:p>
            <a:r>
              <a:rPr lang="en-US" sz="1800" dirty="0">
                <a:latin typeface="Arial" charset="0"/>
              </a:rPr>
              <a:t>Standard Hardness Conversion Tables for Metals Relationship Among </a:t>
            </a:r>
            <a:r>
              <a:rPr lang="en-US" sz="1800" dirty="0" err="1">
                <a:latin typeface="Arial" charset="0"/>
              </a:rPr>
              <a:t>Brinell</a:t>
            </a:r>
            <a:r>
              <a:rPr lang="en-US" sz="1800" dirty="0">
                <a:latin typeface="Arial" charset="0"/>
              </a:rPr>
              <a:t> Hardness, Vickers Hardness, Rockwell Hardness, Superficial Hardness, </a:t>
            </a:r>
            <a:r>
              <a:rPr lang="en-US" sz="1800" dirty="0" err="1">
                <a:latin typeface="Arial" charset="0"/>
              </a:rPr>
              <a:t>Knoop</a:t>
            </a:r>
            <a:r>
              <a:rPr lang="en-US" sz="1800" dirty="0">
                <a:latin typeface="Arial" charset="0"/>
              </a:rPr>
              <a:t> Hardness, and </a:t>
            </a:r>
            <a:r>
              <a:rPr lang="en-US" sz="1800" dirty="0" err="1">
                <a:latin typeface="Arial" charset="0"/>
              </a:rPr>
              <a:t>Scleroscope</a:t>
            </a:r>
            <a:r>
              <a:rPr lang="en-US" sz="1800" dirty="0">
                <a:latin typeface="Arial" charset="0"/>
              </a:rPr>
              <a:t> Hardness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07f31"/>
          <p:cNvPicPr preferRelativeResize="0"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562858"/>
            <a:ext cx="4429156" cy="567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596" y="642918"/>
            <a:ext cx="39147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rgbClr val="0070C0"/>
                </a:solidFill>
                <a:latin typeface="+mn-lt"/>
              </a:rPr>
              <a:t>Hubungan</a:t>
            </a:r>
            <a:r>
              <a:rPr lang="en-US" sz="3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+mn-lt"/>
              </a:rPr>
              <a:t>antara</a:t>
            </a:r>
            <a:r>
              <a:rPr lang="en-US" sz="3200" dirty="0" smtClean="0">
                <a:solidFill>
                  <a:srgbClr val="0070C0"/>
                </a:solidFill>
                <a:latin typeface="+mn-lt"/>
              </a:rPr>
              <a:t> Hardness </a:t>
            </a:r>
            <a:r>
              <a:rPr lang="en-US" sz="3200" dirty="0" err="1" smtClean="0">
                <a:solidFill>
                  <a:srgbClr val="0070C0"/>
                </a:solidFill>
                <a:latin typeface="+mn-lt"/>
              </a:rPr>
              <a:t>dan</a:t>
            </a:r>
            <a:r>
              <a:rPr lang="en-US" sz="3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Tensile Strength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48" y="2428868"/>
            <a:ext cx="33575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Both hardness and tensile strength are indicators of a metal’s resistance to plastic deformation.</a:t>
            </a:r>
          </a:p>
          <a:p>
            <a:pPr marL="228600" indent="-228600">
              <a:buFont typeface="Arial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For cast iron, steel and brass, the two are roughly proportional.</a:t>
            </a:r>
            <a:endParaRPr lang="en-US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hlinkClick r:id="rId2" tooltip="uji kekerasan"/>
              </a:rPr>
              <a:t>Kekerasan</a:t>
            </a:r>
            <a:r>
              <a:rPr lang="en-US" b="1" dirty="0" smtClean="0">
                <a:hlinkClick r:id="rId2" tooltip="uji kekerasan"/>
              </a:rPr>
              <a:t> (Hardness)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(</a:t>
            </a:r>
            <a:r>
              <a:rPr lang="en-US" i="1" dirty="0" smtClean="0"/>
              <a:t>Mechanical properties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smtClean="0"/>
              <a:t>material.</a:t>
            </a:r>
          </a:p>
          <a:p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material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material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mangalami</a:t>
            </a:r>
            <a:r>
              <a:rPr lang="en-US" dirty="0" smtClean="0"/>
              <a:t> </a:t>
            </a:r>
            <a:r>
              <a:rPr lang="en-US" dirty="0" err="1" smtClean="0"/>
              <a:t>pergesekan</a:t>
            </a:r>
            <a:r>
              <a:rPr lang="en-US" dirty="0" smtClean="0"/>
              <a:t> (</a:t>
            </a:r>
            <a:r>
              <a:rPr lang="en-US" i="1" dirty="0" smtClean="0"/>
              <a:t>frictional force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deformasi</a:t>
            </a:r>
            <a:r>
              <a:rPr lang="en-US" dirty="0" smtClean="0"/>
              <a:t> </a:t>
            </a:r>
            <a:r>
              <a:rPr lang="en-US" dirty="0" err="1" smtClean="0"/>
              <a:t>plastis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ekerasan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didefinisikan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material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menahan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identasi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penetrasi</a:t>
            </a:r>
            <a:r>
              <a:rPr lang="en-US" dirty="0" smtClean="0"/>
              <a:t> (</a:t>
            </a:r>
            <a:r>
              <a:rPr lang="en-US" dirty="0" err="1" smtClean="0"/>
              <a:t>penekanan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	DEFINISI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, material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material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 material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Mengapa</a:t>
            </a:r>
            <a:r>
              <a:rPr lang="en-US" sz="3600" dirty="0" smtClean="0"/>
              <a:t> </a:t>
            </a:r>
            <a:r>
              <a:rPr lang="en-US" sz="3600" dirty="0" err="1" smtClean="0"/>
              <a:t>diperlukan</a:t>
            </a:r>
            <a:r>
              <a:rPr lang="en-US" sz="3600" dirty="0" smtClean="0"/>
              <a:t> </a:t>
            </a:r>
            <a:r>
              <a:rPr lang="en-US" sz="3600" dirty="0" err="1" smtClean="0">
                <a:hlinkClick r:id="rId2" tooltip="uji kekerasan"/>
              </a:rPr>
              <a:t>pengujian</a:t>
            </a:r>
            <a:r>
              <a:rPr lang="en-US" sz="3600" dirty="0" smtClean="0">
                <a:hlinkClick r:id="rId2" tooltip="uji kekerasan"/>
              </a:rPr>
              <a:t> </a:t>
            </a:r>
            <a:r>
              <a:rPr lang="en-US" sz="3600" dirty="0" err="1" smtClean="0">
                <a:hlinkClick r:id="rId2" tooltip="uji kekerasan"/>
              </a:rPr>
              <a:t>kekerasan</a:t>
            </a:r>
            <a:r>
              <a:rPr lang="en-US" sz="3600" dirty="0" smtClean="0">
                <a:hlinkClick r:id="rId2" tooltip="uji kekerasan"/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 tooltip="uji kekerasan"/>
              </a:rPr>
              <a:t>1. </a:t>
            </a:r>
            <a:r>
              <a:rPr lang="en-US" b="1" dirty="0" err="1" smtClean="0">
                <a:hlinkClick r:id="rId2" tooltip="uji kekerasan"/>
              </a:rPr>
              <a:t>Brinnel</a:t>
            </a:r>
            <a:r>
              <a:rPr lang="en-US" b="1" dirty="0" smtClean="0">
                <a:hlinkClick r:id="rId2" tooltip="uji kekerasan"/>
              </a:rPr>
              <a:t> </a:t>
            </a:r>
            <a:r>
              <a:rPr lang="en-US" b="1" dirty="0" smtClean="0">
                <a:hlinkClick r:id="rId2" tooltip="uji kekerasan"/>
              </a:rPr>
              <a:t>(HB / BHN</a:t>
            </a:r>
            <a:r>
              <a:rPr lang="en-US" b="1" dirty="0" smtClean="0">
                <a:hlinkClick r:id="rId2" tooltip="uji kekerasan"/>
              </a:rPr>
              <a:t>)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aplikasinya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,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kekerasan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4 </a:t>
            </a:r>
            <a:r>
              <a:rPr lang="en-US" sz="2800" dirty="0" err="1" smtClean="0"/>
              <a:t>metode,yaitu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pic>
        <p:nvPicPr>
          <p:cNvPr id="4" name="Picture 3" descr="http://www.alatuji.com/products/images/artikel/ujikekerasan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143116"/>
            <a:ext cx="23907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latuji.com/products/images/artikel/ujikekerasan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66" y="1785926"/>
            <a:ext cx="3071834" cy="116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alatuji.com/products/images/artikel/ujikekerasan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2000240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86182" y="3929066"/>
            <a:ext cx="435771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Dimana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       = Diameter bola (mm)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       = impression diameter (mm)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       = Load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beban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kgf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HB     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Brinell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result (HB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96908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2. </a:t>
            </a:r>
            <a:r>
              <a:rPr lang="en-US" sz="3200" dirty="0" smtClean="0">
                <a:hlinkClick r:id="rId2" tooltip="uji kekerasan"/>
              </a:rPr>
              <a:t>Rockwell (HR / RHN)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4" name="Content Placeholder 3" descr="http://www.alatuji.com/products/images/artikel/ujikekerasan3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3643338" cy="334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714876" y="2000240"/>
            <a:ext cx="378621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Pengujian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kekerasan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metode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Rockwell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bertujuan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menentukan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kekerasan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suatu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material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material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terhadap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indentor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berupa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bola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ataupun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kerucut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ditekankan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permukaan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material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tersebut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728" y="500042"/>
            <a:ext cx="5257808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pengujiannya</a:t>
            </a:r>
            <a:endParaRPr lang="en-US" sz="3200" dirty="0"/>
          </a:p>
        </p:txBody>
      </p:sp>
      <p:pic>
        <p:nvPicPr>
          <p:cNvPr id="4" name="Content Placeholder 3" descr="http://www.alatuji.com/products/images/artikel/ujikekerasan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2293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57290" y="3995678"/>
            <a:ext cx="7000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langkah</a:t>
            </a:r>
            <a:r>
              <a:rPr lang="en-US" dirty="0"/>
              <a:t> 1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indentor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minor (</a:t>
            </a:r>
            <a:r>
              <a:rPr lang="en-US" i="1" dirty="0"/>
              <a:t>Minor Load </a:t>
            </a:r>
            <a:r>
              <a:rPr lang="en-US" dirty="0"/>
              <a:t>F0) 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 2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mayor (</a:t>
            </a:r>
            <a:r>
              <a:rPr lang="en-US" i="1" dirty="0"/>
              <a:t>major Load </a:t>
            </a:r>
            <a:r>
              <a:rPr lang="en-US" dirty="0"/>
              <a:t>F1</a:t>
            </a:r>
            <a:r>
              <a:rPr lang="en-US" dirty="0" smtClean="0"/>
              <a:t>), 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/>
              <a:t>3 </a:t>
            </a:r>
            <a:r>
              <a:rPr lang="en-US" dirty="0" err="1"/>
              <a:t>beban</a:t>
            </a:r>
            <a:r>
              <a:rPr lang="en-US" dirty="0"/>
              <a:t> mayor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yang </a:t>
            </a:r>
            <a:r>
              <a:rPr lang="en-US" dirty="0" err="1"/>
              <a:t>tersisa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minor load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3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indentor</a:t>
            </a:r>
            <a:r>
              <a:rPr lang="en-US" dirty="0"/>
              <a:t> </a:t>
            </a:r>
            <a:r>
              <a:rPr lang="en-US" dirty="0" err="1"/>
              <a:t>ditahan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total load F yang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290" y="1000112"/>
          <a:ext cx="6786610" cy="5072097"/>
        </p:xfrm>
        <a:graphic>
          <a:graphicData uri="http://schemas.openxmlformats.org/drawingml/2006/table">
            <a:tbl>
              <a:tblPr/>
              <a:tblGrid>
                <a:gridCol w="524330"/>
                <a:gridCol w="1127804"/>
                <a:gridCol w="445185"/>
                <a:gridCol w="455079"/>
                <a:gridCol w="445185"/>
                <a:gridCol w="455079"/>
                <a:gridCol w="3333948"/>
              </a:tblGrid>
              <a:tr h="582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Arial"/>
                          <a:ea typeface="Times New Roman"/>
                          <a:cs typeface="Times New Roman"/>
                        </a:rPr>
                        <a:t>Scale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Indentor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F0</a:t>
                      </a:r>
                      <a:b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(kgf)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F1</a:t>
                      </a:r>
                      <a:b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(kgf)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b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(kgf)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E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Jenis Material Uji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Diamond cone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Exremely hard materials, tugsen carbides, dll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1/16"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Medium hard materials, low dan medium carbon steels, kuningan, perunggu, dll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Diamond cone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Hardened steels, hardened and tempered alloys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Diamond cone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Annealed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 New Roman"/>
                        </a:rPr>
                        <a:t>kuningan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 New Roman"/>
                        </a:rPr>
                        <a:t>tembaga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1/8"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Berrylium copper,phosphor bronze, dll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1/16"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Alumunium sheet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1/16"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Cast iron, alumunium alloys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1/8"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Plastik dan soft metals seperti timah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1/8"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Sama dengan H scale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1/4"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Sama dengan H scale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1/4"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Sama dengan H scale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1/4"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Sama dengan H scale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1/2"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Sama dengan H scale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1/2"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Sama dengan H scale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1/2" steel ball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latin typeface="Arial"/>
                          <a:ea typeface="Times New Roman"/>
                          <a:cs typeface="Times New Roman"/>
                        </a:rPr>
                        <a:t>Sama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 H scale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428860" y="285728"/>
            <a:ext cx="3937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Rockwell Hardness Scales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3</a:t>
            </a:r>
            <a:r>
              <a:rPr lang="en-US" sz="3600" dirty="0" smtClean="0"/>
              <a:t>. </a:t>
            </a:r>
            <a:r>
              <a:rPr lang="en-US" sz="3600" dirty="0" err="1" smtClean="0">
                <a:hlinkClick r:id="rId2" tooltip="uji kekerasan"/>
              </a:rPr>
              <a:t>Vikers</a:t>
            </a:r>
            <a:r>
              <a:rPr lang="en-US" sz="3600" dirty="0" smtClean="0">
                <a:hlinkClick r:id="rId2" tooltip="uji kekerasan"/>
              </a:rPr>
              <a:t> </a:t>
            </a:r>
            <a:r>
              <a:rPr lang="en-US" sz="3600" dirty="0" smtClean="0">
                <a:hlinkClick r:id="rId2" tooltip="uji kekerasan"/>
              </a:rPr>
              <a:t>(HV / VHN)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4" name="Content Placeholder 3" descr="http://www.alatuji.com/products/images/artikel/ujikekerasan5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342902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latuji.com/products/images/artikel/ujikekerasan6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714488"/>
            <a:ext cx="3714776" cy="153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alatuji.com/products/images/artikel/ujikekerasan7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143248"/>
            <a:ext cx="1857388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alatuji.com/products/images/artikel/ujikekerasan8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857628"/>
            <a:ext cx="1785950" cy="885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www.alatuji.com/products/images/artikel/ujikekerasan9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714884"/>
            <a:ext cx="178595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4</a:t>
            </a:r>
            <a:r>
              <a:rPr lang="en-US" sz="4000" dirty="0" smtClean="0"/>
              <a:t>. </a:t>
            </a:r>
            <a:r>
              <a:rPr lang="en-US" sz="4000" dirty="0" smtClean="0">
                <a:hlinkClick r:id="rId2" tooltip="uji kekerasan"/>
              </a:rPr>
              <a:t>Micro </a:t>
            </a:r>
            <a:r>
              <a:rPr lang="en-US" sz="4000" dirty="0" smtClean="0">
                <a:hlinkClick r:id="rId2" tooltip="uji kekerasan"/>
              </a:rPr>
              <a:t>Hardness (</a:t>
            </a:r>
            <a:r>
              <a:rPr lang="en-US" sz="4000" i="1" dirty="0" err="1" smtClean="0">
                <a:hlinkClick r:id="rId2" tooltip="uji kekerasan"/>
              </a:rPr>
              <a:t>knoop</a:t>
            </a:r>
            <a:r>
              <a:rPr lang="en-US" sz="4000" i="1" dirty="0" smtClean="0">
                <a:hlinkClick r:id="rId2" tooltip="uji kekerasan"/>
              </a:rPr>
              <a:t> hardness</a:t>
            </a:r>
            <a:r>
              <a:rPr lang="en-US" sz="4000" dirty="0" smtClean="0">
                <a:hlinkClick r:id="rId2" tooltip="uji kekerasan"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www.alatuji.com/products/images/artikel/ujikekerasan10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71612"/>
            <a:ext cx="428628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latuji.com/products/images/artikel/ujikekerasan1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071810"/>
            <a:ext cx="2214578" cy="103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214942" y="1857364"/>
            <a:ext cx="35718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Mikrohardness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test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tahu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knoop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hardness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testing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pengujian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cocok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pengujian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material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kekerasannya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rendah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Knoop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biasanya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mengukur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material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keramik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85786" y="4286256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kekerasan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Knoop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Beban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kgf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          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Panjang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indentor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(mm)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489</Words>
  <Application>Microsoft Office PowerPoint</Application>
  <PresentationFormat>On-screen Show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HARDNESS TEST</vt:lpstr>
      <vt:lpstr>1. DEFINISI</vt:lpstr>
      <vt:lpstr> Mengapa diperlukan pengujian kekerasan? </vt:lpstr>
      <vt:lpstr>Dalam aplikasinya di dunia teknik, pengujian kekerasan menggunakan 4 metode,yaitu:</vt:lpstr>
      <vt:lpstr> 2. Rockwell (HR / RHN) </vt:lpstr>
      <vt:lpstr>Metode pengujiannya</vt:lpstr>
      <vt:lpstr>Slide 7</vt:lpstr>
      <vt:lpstr> 3. Vikers (HV / VHN) </vt:lpstr>
      <vt:lpstr> 4. Micro Hardness (knoop hardness) 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HARDNESS TEST</dc:title>
  <dc:creator>user xp</dc:creator>
  <cp:lastModifiedBy>user xp</cp:lastModifiedBy>
  <cp:revision>1</cp:revision>
  <dcterms:created xsi:type="dcterms:W3CDTF">2013-01-16T13:30:41Z</dcterms:created>
  <dcterms:modified xsi:type="dcterms:W3CDTF">2013-01-16T15:32:57Z</dcterms:modified>
</cp:coreProperties>
</file>