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6" r:id="rId13"/>
    <p:sldId id="269" r:id="rId14"/>
    <p:sldId id="270" r:id="rId15"/>
    <p:sldId id="271" r:id="rId16"/>
    <p:sldId id="268" r:id="rId17"/>
    <p:sldId id="272" r:id="rId18"/>
    <p:sldId id="275" r:id="rId19"/>
    <p:sldId id="277" r:id="rId20"/>
    <p:sldId id="278" r:id="rId21"/>
    <p:sldId id="273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853" autoAdjust="0"/>
    <p:restoredTop sz="94660"/>
  </p:normalViewPr>
  <p:slideViewPr>
    <p:cSldViewPr>
      <p:cViewPr varScale="1">
        <p:scale>
          <a:sx n="64" d="100"/>
          <a:sy n="64" d="100"/>
        </p:scale>
        <p:origin x="-4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B7F1D7-B96B-400B-9046-A80847A2DD37}" type="doc">
      <dgm:prSet loTypeId="urn:microsoft.com/office/officeart/2005/8/layout/venn1" loCatId="relationship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C5F3197-4F40-4C99-BFAF-2D4F04C107B7}">
      <dgm:prSet custT="1"/>
      <dgm:spPr/>
      <dgm:t>
        <a:bodyPr/>
        <a:lstStyle/>
        <a:p>
          <a:pPr algn="l" rtl="0"/>
          <a:r>
            <a:rPr lang="en-US" sz="2400" b="1" u="sng" dirty="0" err="1" smtClean="0"/>
            <a:t>Sistem</a:t>
          </a:r>
          <a:r>
            <a:rPr lang="en-US" sz="2400" b="1" u="sng" dirty="0" smtClean="0"/>
            <a:t> </a:t>
          </a:r>
          <a:r>
            <a:rPr lang="en-US" sz="2400" b="1" u="sng" dirty="0" err="1" smtClean="0"/>
            <a:t>pencatatan</a:t>
          </a:r>
          <a:r>
            <a:rPr lang="en-US" sz="2400" b="1" u="sng" dirty="0" smtClean="0"/>
            <a:t> (record system) </a:t>
          </a:r>
          <a:r>
            <a:rPr lang="en-US" sz="2400" u="sng" dirty="0" smtClean="0">
              <a:sym typeface="Wingdings"/>
            </a:rPr>
            <a:t></a:t>
          </a:r>
          <a:r>
            <a:rPr lang="en-US" sz="2000" u="sng" dirty="0" smtClean="0"/>
            <a:t>  </a:t>
          </a:r>
          <a:r>
            <a:rPr lang="en-US" sz="2000" dirty="0" err="1" smtClean="0"/>
            <a:t>Penyimpanan</a:t>
          </a:r>
          <a:r>
            <a:rPr lang="en-US" sz="2000" dirty="0" smtClean="0"/>
            <a:t> </a:t>
          </a:r>
          <a:r>
            <a:rPr lang="en-US" sz="2000" dirty="0" err="1" smtClean="0"/>
            <a:t>suku</a:t>
          </a:r>
          <a:r>
            <a:rPr lang="en-US" sz="2000" dirty="0" smtClean="0"/>
            <a:t> </a:t>
          </a:r>
          <a:r>
            <a:rPr lang="en-US" sz="2000" dirty="0" err="1" smtClean="0"/>
            <a:t>cadang</a:t>
          </a:r>
          <a:r>
            <a:rPr lang="en-US" sz="2000" dirty="0" smtClean="0"/>
            <a:t>, material, </a:t>
          </a:r>
          <a:r>
            <a:rPr lang="en-US" sz="2000" dirty="0" err="1" smtClean="0"/>
            <a:t>dan</a:t>
          </a:r>
          <a:r>
            <a:rPr lang="en-US" sz="2000" dirty="0" smtClean="0"/>
            <a:t> </a:t>
          </a:r>
          <a:r>
            <a:rPr lang="en-US" sz="2000" dirty="0" err="1" smtClean="0"/>
            <a:t>perlengkapan</a:t>
          </a:r>
          <a:r>
            <a:rPr lang="en-US" sz="2000" dirty="0" smtClean="0"/>
            <a:t> </a:t>
          </a:r>
          <a:r>
            <a:rPr lang="en-US" sz="2000" dirty="0" err="1" smtClean="0"/>
            <a:t>lainnya</a:t>
          </a:r>
          <a:r>
            <a:rPr lang="en-US" sz="2000" dirty="0" smtClean="0"/>
            <a:t> </a:t>
          </a:r>
          <a:r>
            <a:rPr lang="en-US" sz="2000" dirty="0" err="1" smtClean="0"/>
            <a:t>harus</a:t>
          </a:r>
          <a:r>
            <a:rPr lang="en-US" sz="2000" dirty="0" smtClean="0"/>
            <a:t> </a:t>
          </a:r>
          <a:r>
            <a:rPr lang="en-US" sz="2000" dirty="0" err="1" smtClean="0"/>
            <a:t>tercatat</a:t>
          </a:r>
          <a:r>
            <a:rPr lang="en-US" sz="2000" dirty="0" smtClean="0"/>
            <a:t> </a:t>
          </a:r>
          <a:r>
            <a:rPr lang="en-US" sz="2000" dirty="0" err="1" smtClean="0"/>
            <a:t>secara</a:t>
          </a:r>
          <a:r>
            <a:rPr lang="en-US" sz="2000" dirty="0" smtClean="0"/>
            <a:t> </a:t>
          </a:r>
          <a:r>
            <a:rPr lang="en-US" sz="2000" dirty="0" err="1" smtClean="0"/>
            <a:t>sistematis</a:t>
          </a:r>
          <a:r>
            <a:rPr lang="en-US" sz="2000" dirty="0" smtClean="0"/>
            <a:t>. </a:t>
          </a:r>
          <a:r>
            <a:rPr lang="en-US" sz="2000" dirty="0" err="1" smtClean="0"/>
            <a:t>Perlu</a:t>
          </a:r>
          <a:r>
            <a:rPr lang="en-US" sz="2000" dirty="0" smtClean="0"/>
            <a:t> </a:t>
          </a:r>
          <a:r>
            <a:rPr lang="en-US" sz="2000" dirty="0" err="1" smtClean="0"/>
            <a:t>adanya</a:t>
          </a:r>
          <a:r>
            <a:rPr lang="en-US" sz="2000" dirty="0" smtClean="0"/>
            <a:t> </a:t>
          </a:r>
          <a:r>
            <a:rPr lang="en-US" sz="2000" dirty="0" err="1" smtClean="0"/>
            <a:t>sistem</a:t>
          </a:r>
          <a:r>
            <a:rPr lang="en-US" sz="2000" dirty="0" smtClean="0"/>
            <a:t> </a:t>
          </a:r>
          <a:r>
            <a:rPr lang="en-US" sz="2000" dirty="0" err="1" smtClean="0"/>
            <a:t>penomoran</a:t>
          </a:r>
          <a:r>
            <a:rPr lang="en-US" sz="2000" dirty="0" smtClean="0"/>
            <a:t> </a:t>
          </a:r>
          <a:r>
            <a:rPr lang="en-US" sz="2000" dirty="0" err="1" smtClean="0"/>
            <a:t>dalam</a:t>
          </a:r>
          <a:r>
            <a:rPr lang="en-US" sz="2000" dirty="0" smtClean="0"/>
            <a:t> </a:t>
          </a:r>
          <a:r>
            <a:rPr lang="en-US" sz="2000" dirty="0" err="1" smtClean="0"/>
            <a:t>pembukuan</a:t>
          </a:r>
          <a:r>
            <a:rPr lang="en-US" sz="2000" dirty="0" smtClean="0"/>
            <a:t> yang </a:t>
          </a:r>
          <a:r>
            <a:rPr lang="en-US" sz="2000" dirty="0" err="1" smtClean="0"/>
            <a:t>menjelaskan</a:t>
          </a:r>
          <a:r>
            <a:rPr lang="en-US" sz="2000" dirty="0" smtClean="0"/>
            <a:t> </a:t>
          </a:r>
          <a:r>
            <a:rPr lang="en-US" sz="2000" dirty="0" err="1" smtClean="0"/>
            <a:t>deskripsi</a:t>
          </a:r>
          <a:r>
            <a:rPr lang="en-US" sz="2000" dirty="0" smtClean="0"/>
            <a:t>, </a:t>
          </a:r>
          <a:r>
            <a:rPr lang="en-US" sz="2000" dirty="0" err="1" smtClean="0"/>
            <a:t>lokasi</a:t>
          </a:r>
          <a:r>
            <a:rPr lang="en-US" sz="2000" dirty="0" smtClean="0"/>
            <a:t>, </a:t>
          </a:r>
          <a:r>
            <a:rPr lang="en-US" sz="2000" dirty="0" err="1" smtClean="0"/>
            <a:t>biaya</a:t>
          </a:r>
          <a:r>
            <a:rPr lang="en-US" sz="2000" dirty="0" smtClean="0"/>
            <a:t>, </a:t>
          </a:r>
          <a:r>
            <a:rPr lang="en-US" sz="2000" dirty="0" err="1" smtClean="0"/>
            <a:t>sumber</a:t>
          </a:r>
          <a:r>
            <a:rPr lang="en-US" sz="2000" dirty="0" smtClean="0"/>
            <a:t>, </a:t>
          </a:r>
          <a:r>
            <a:rPr lang="en-US" sz="2000" dirty="0" err="1" smtClean="0"/>
            <a:t>dan</a:t>
          </a:r>
          <a:r>
            <a:rPr lang="en-US" sz="2000" dirty="0" smtClean="0"/>
            <a:t> lain-lain yang </a:t>
          </a:r>
          <a:r>
            <a:rPr lang="en-US" sz="2000" dirty="0" err="1" smtClean="0"/>
            <a:t>menjadi</a:t>
          </a:r>
          <a:r>
            <a:rPr lang="en-US" sz="2000" dirty="0" smtClean="0"/>
            <a:t> </a:t>
          </a:r>
          <a:r>
            <a:rPr lang="en-US" sz="2000" dirty="0" err="1" smtClean="0"/>
            <a:t>pokok</a:t>
          </a:r>
          <a:r>
            <a:rPr lang="en-US" sz="2000" dirty="0" smtClean="0"/>
            <a:t> </a:t>
          </a:r>
          <a:r>
            <a:rPr lang="en-US" sz="2000" dirty="0" err="1" smtClean="0"/>
            <a:t>dalam</a:t>
          </a:r>
          <a:r>
            <a:rPr lang="en-US" sz="2000" dirty="0" smtClean="0"/>
            <a:t> </a:t>
          </a:r>
          <a:r>
            <a:rPr lang="en-US" sz="2000" dirty="0" err="1" smtClean="0"/>
            <a:t>sistem</a:t>
          </a:r>
          <a:r>
            <a:rPr lang="en-US" sz="2000" dirty="0" smtClean="0"/>
            <a:t> </a:t>
          </a:r>
          <a:r>
            <a:rPr lang="en-US" sz="2000" dirty="0" err="1" smtClean="0"/>
            <a:t>pengolahan</a:t>
          </a:r>
          <a:r>
            <a:rPr lang="en-US" sz="2000" dirty="0" smtClean="0"/>
            <a:t> data. </a:t>
          </a:r>
          <a:endParaRPr lang="en-US" sz="2000" dirty="0"/>
        </a:p>
      </dgm:t>
    </dgm:pt>
    <dgm:pt modelId="{57A36DEB-3B4E-4814-B273-60E35998C50C}" type="parTrans" cxnId="{E339A6B0-BC74-44F3-A858-2B8A7769054D}">
      <dgm:prSet/>
      <dgm:spPr/>
      <dgm:t>
        <a:bodyPr/>
        <a:lstStyle/>
        <a:p>
          <a:endParaRPr lang="en-US"/>
        </a:p>
      </dgm:t>
    </dgm:pt>
    <dgm:pt modelId="{BD3C500A-3306-4A05-B986-718CC14FB505}" type="sibTrans" cxnId="{E339A6B0-BC74-44F3-A858-2B8A7769054D}">
      <dgm:prSet/>
      <dgm:spPr/>
      <dgm:t>
        <a:bodyPr/>
        <a:lstStyle/>
        <a:p>
          <a:endParaRPr lang="en-US"/>
        </a:p>
      </dgm:t>
    </dgm:pt>
    <dgm:pt modelId="{5868EAFA-DBC4-4454-97C1-01DDA50595FE}">
      <dgm:prSet custT="1"/>
      <dgm:spPr/>
      <dgm:t>
        <a:bodyPr/>
        <a:lstStyle/>
        <a:p>
          <a:pPr algn="l" rtl="0"/>
          <a:r>
            <a:rPr lang="en-US" sz="2400" b="1" u="sng" dirty="0" err="1" smtClean="0"/>
            <a:t>Sistem</a:t>
          </a:r>
          <a:r>
            <a:rPr lang="en-US" sz="2400" b="1" u="sng" dirty="0" smtClean="0"/>
            <a:t> </a:t>
          </a:r>
          <a:r>
            <a:rPr lang="en-US" sz="2400" b="1" u="sng" dirty="0" err="1" smtClean="0"/>
            <a:t>penyimpanan</a:t>
          </a:r>
          <a:r>
            <a:rPr lang="en-US" sz="2400" b="1" u="sng" dirty="0" smtClean="0"/>
            <a:t> </a:t>
          </a:r>
          <a:r>
            <a:rPr lang="en-US" sz="2400" b="1" u="sng" dirty="0" smtClean="0">
              <a:sym typeface="Wingdings"/>
            </a:rPr>
            <a:t></a:t>
          </a:r>
          <a:r>
            <a:rPr lang="en-US" sz="2400" b="1" u="sng" dirty="0" smtClean="0"/>
            <a:t> </a:t>
          </a:r>
          <a:r>
            <a:rPr lang="en-US" sz="2000" dirty="0" err="1" smtClean="0"/>
            <a:t>Sistem</a:t>
          </a:r>
          <a:r>
            <a:rPr lang="en-US" sz="2000" dirty="0" smtClean="0"/>
            <a:t> </a:t>
          </a:r>
          <a:r>
            <a:rPr lang="en-US" sz="2000" dirty="0" err="1" smtClean="0"/>
            <a:t>penyimpanan</a:t>
          </a:r>
          <a:r>
            <a:rPr lang="en-US" sz="2000" dirty="0" smtClean="0"/>
            <a:t> </a:t>
          </a:r>
          <a:r>
            <a:rPr lang="en-US" sz="2000" dirty="0" err="1" smtClean="0"/>
            <a:t>dapat</a:t>
          </a:r>
          <a:r>
            <a:rPr lang="en-US" sz="2000" dirty="0" smtClean="0"/>
            <a:t> </a:t>
          </a:r>
          <a:r>
            <a:rPr lang="en-US" sz="2000" dirty="0" err="1" smtClean="0"/>
            <a:t>diartikan</a:t>
          </a:r>
          <a:r>
            <a:rPr lang="en-US" sz="2000" dirty="0" smtClean="0"/>
            <a:t> </a:t>
          </a:r>
          <a:r>
            <a:rPr lang="en-US" sz="2000" dirty="0" err="1" smtClean="0"/>
            <a:t>sebagai</a:t>
          </a:r>
          <a:r>
            <a:rPr lang="en-US" sz="2000" dirty="0" smtClean="0"/>
            <a:t> </a:t>
          </a:r>
          <a:r>
            <a:rPr lang="en-US" sz="2000" dirty="0" err="1" smtClean="0"/>
            <a:t>sistematika</a:t>
          </a:r>
          <a:r>
            <a:rPr lang="en-US" sz="2000" dirty="0" smtClean="0"/>
            <a:t> </a:t>
          </a:r>
          <a:r>
            <a:rPr lang="en-US" sz="2000" dirty="0" err="1" smtClean="0"/>
            <a:t>dalam</a:t>
          </a:r>
          <a:r>
            <a:rPr lang="en-US" sz="2000" dirty="0" smtClean="0"/>
            <a:t> </a:t>
          </a:r>
          <a:r>
            <a:rPr lang="en-US" sz="2000" dirty="0" err="1" smtClean="0"/>
            <a:t>penempatan</a:t>
          </a:r>
          <a:r>
            <a:rPr lang="en-US" sz="2000" dirty="0" smtClean="0"/>
            <a:t>, </a:t>
          </a:r>
          <a:r>
            <a:rPr lang="en-US" sz="2000" dirty="0" err="1" smtClean="0"/>
            <a:t>penyimpanan</a:t>
          </a:r>
          <a:r>
            <a:rPr lang="en-US" sz="2000" dirty="0" smtClean="0"/>
            <a:t> </a:t>
          </a:r>
          <a:r>
            <a:rPr lang="en-US" sz="2000" dirty="0" err="1" smtClean="0"/>
            <a:t>dan</a:t>
          </a:r>
          <a:r>
            <a:rPr lang="en-US" sz="2000" dirty="0" smtClean="0"/>
            <a:t> </a:t>
          </a:r>
          <a:r>
            <a:rPr lang="en-US" sz="2000" dirty="0" err="1" smtClean="0"/>
            <a:t>pencatatan</a:t>
          </a:r>
          <a:r>
            <a:rPr lang="en-US" sz="2000" dirty="0" smtClean="0"/>
            <a:t> </a:t>
          </a:r>
          <a:r>
            <a:rPr lang="en-US" sz="2000" dirty="0" err="1" smtClean="0"/>
            <a:t>barang</a:t>
          </a:r>
          <a:r>
            <a:rPr lang="en-US" sz="2000" dirty="0" smtClean="0"/>
            <a:t>, </a:t>
          </a:r>
          <a:r>
            <a:rPr lang="en-US" sz="2000" dirty="0" err="1" smtClean="0"/>
            <a:t>komponen</a:t>
          </a:r>
          <a:r>
            <a:rPr lang="en-US" sz="2000" dirty="0" smtClean="0"/>
            <a:t>, </a:t>
          </a:r>
          <a:r>
            <a:rPr lang="en-US" sz="2000" dirty="0" err="1" smtClean="0"/>
            <a:t>suku</a:t>
          </a:r>
          <a:r>
            <a:rPr lang="en-US" sz="2000" dirty="0" smtClean="0"/>
            <a:t> </a:t>
          </a:r>
          <a:r>
            <a:rPr lang="en-US" sz="2000" dirty="0" err="1" smtClean="0"/>
            <a:t>cadang</a:t>
          </a:r>
          <a:r>
            <a:rPr lang="en-US" sz="2000" dirty="0" smtClean="0"/>
            <a:t>, </a:t>
          </a:r>
          <a:r>
            <a:rPr lang="en-US" sz="2000" dirty="0" err="1" smtClean="0"/>
            <a:t>atau</a:t>
          </a:r>
          <a:r>
            <a:rPr lang="en-US" sz="2000" dirty="0" smtClean="0"/>
            <a:t> material yang </a:t>
          </a:r>
          <a:r>
            <a:rPr lang="en-US" sz="2000" dirty="0" err="1" smtClean="0"/>
            <a:t>disesuaikan</a:t>
          </a:r>
          <a:r>
            <a:rPr lang="en-US" sz="2000" dirty="0" smtClean="0"/>
            <a:t> </a:t>
          </a:r>
          <a:r>
            <a:rPr lang="en-US" sz="2000" dirty="0" err="1" smtClean="0"/>
            <a:t>dengan</a:t>
          </a:r>
          <a:r>
            <a:rPr lang="en-US" sz="2000" dirty="0" smtClean="0"/>
            <a:t> </a:t>
          </a:r>
          <a:r>
            <a:rPr lang="en-US" sz="2000" dirty="0" err="1" smtClean="0"/>
            <a:t>kebutuhan</a:t>
          </a:r>
          <a:r>
            <a:rPr lang="en-US" sz="2000" dirty="0" smtClean="0"/>
            <a:t>, </a:t>
          </a:r>
          <a:r>
            <a:rPr lang="en-US" sz="2000" dirty="0" err="1" smtClean="0"/>
            <a:t>sehingga</a:t>
          </a:r>
          <a:r>
            <a:rPr lang="en-US" sz="2000" dirty="0" smtClean="0"/>
            <a:t> </a:t>
          </a:r>
          <a:r>
            <a:rPr lang="en-US" sz="2000" dirty="0" err="1" smtClean="0"/>
            <a:t>akan</a:t>
          </a:r>
          <a:r>
            <a:rPr lang="en-US" sz="2000" dirty="0" smtClean="0"/>
            <a:t> </a:t>
          </a:r>
          <a:r>
            <a:rPr lang="en-US" sz="2000" dirty="0" err="1" smtClean="0"/>
            <a:t>mempermudah</a:t>
          </a:r>
          <a:r>
            <a:rPr lang="en-US" sz="2000" dirty="0" smtClean="0"/>
            <a:t> </a:t>
          </a:r>
          <a:r>
            <a:rPr lang="en-US" sz="2000" dirty="0" err="1" smtClean="0"/>
            <a:t>pelayanan</a:t>
          </a:r>
          <a:r>
            <a:rPr lang="en-US" sz="2000" dirty="0" smtClean="0"/>
            <a:t> </a:t>
          </a:r>
          <a:r>
            <a:rPr lang="en-US" sz="2000" dirty="0" err="1" smtClean="0"/>
            <a:t>pengoperasiannya</a:t>
          </a:r>
          <a:r>
            <a:rPr lang="en-US" sz="2000" dirty="0" smtClean="0"/>
            <a:t> </a:t>
          </a:r>
          <a:r>
            <a:rPr lang="en-US" sz="2000" dirty="0" err="1" smtClean="0"/>
            <a:t>secara</a:t>
          </a:r>
          <a:r>
            <a:rPr lang="en-US" sz="2000" dirty="0" smtClean="0"/>
            <a:t> </a:t>
          </a:r>
          <a:r>
            <a:rPr lang="en-US" sz="2000" dirty="0" err="1" smtClean="0"/>
            <a:t>praktis</a:t>
          </a:r>
          <a:r>
            <a:rPr lang="en-US" sz="2000" dirty="0" smtClean="0"/>
            <a:t> </a:t>
          </a:r>
          <a:r>
            <a:rPr lang="en-US" sz="2000" dirty="0" err="1" smtClean="0"/>
            <a:t>dan</a:t>
          </a:r>
          <a:r>
            <a:rPr lang="en-US" sz="2000" dirty="0" smtClean="0"/>
            <a:t> </a:t>
          </a:r>
          <a:r>
            <a:rPr lang="en-US" sz="2000" dirty="0" err="1" smtClean="0"/>
            <a:t>ekonomis</a:t>
          </a:r>
          <a:r>
            <a:rPr lang="en-US" sz="2000" dirty="0" smtClean="0"/>
            <a:t>.</a:t>
          </a:r>
          <a:endParaRPr lang="en-US" sz="2000" dirty="0"/>
        </a:p>
      </dgm:t>
    </dgm:pt>
    <dgm:pt modelId="{F8810FFE-4847-42A5-96BE-4FF82116E4C4}" type="parTrans" cxnId="{54831817-DB2F-40B8-A335-6AA2DCBF12C5}">
      <dgm:prSet/>
      <dgm:spPr/>
      <dgm:t>
        <a:bodyPr/>
        <a:lstStyle/>
        <a:p>
          <a:endParaRPr lang="en-US"/>
        </a:p>
      </dgm:t>
    </dgm:pt>
    <dgm:pt modelId="{C79CEC79-2F7B-4E82-9949-051C40562E60}" type="sibTrans" cxnId="{54831817-DB2F-40B8-A335-6AA2DCBF12C5}">
      <dgm:prSet/>
      <dgm:spPr/>
      <dgm:t>
        <a:bodyPr/>
        <a:lstStyle/>
        <a:p>
          <a:endParaRPr lang="en-US"/>
        </a:p>
      </dgm:t>
    </dgm:pt>
    <dgm:pt modelId="{FF360456-4499-4036-9179-350529CFDB42}" type="pres">
      <dgm:prSet presAssocID="{22B7F1D7-B96B-400B-9046-A80847A2DD37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92C7D3-1814-48A8-8BF8-6AE2B914C82C}" type="pres">
      <dgm:prSet presAssocID="{FC5F3197-4F40-4C99-BFAF-2D4F04C107B7}" presName="circ1" presStyleLbl="vennNode1" presStyleIdx="0" presStyleCnt="2"/>
      <dgm:spPr/>
      <dgm:t>
        <a:bodyPr/>
        <a:lstStyle/>
        <a:p>
          <a:endParaRPr lang="en-US"/>
        </a:p>
      </dgm:t>
    </dgm:pt>
    <dgm:pt modelId="{2FABD99F-E761-41D4-8A32-42F510C66B69}" type="pres">
      <dgm:prSet presAssocID="{FC5F3197-4F40-4C99-BFAF-2D4F04C107B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980045-F608-46F1-B7CC-F7B695B923A0}" type="pres">
      <dgm:prSet presAssocID="{5868EAFA-DBC4-4454-97C1-01DDA50595FE}" presName="circ2" presStyleLbl="vennNode1" presStyleIdx="1" presStyleCnt="2"/>
      <dgm:spPr/>
      <dgm:t>
        <a:bodyPr/>
        <a:lstStyle/>
        <a:p>
          <a:endParaRPr lang="en-US"/>
        </a:p>
      </dgm:t>
    </dgm:pt>
    <dgm:pt modelId="{F3891422-65E1-4BA0-80D0-C66DE8BB57A3}" type="pres">
      <dgm:prSet presAssocID="{5868EAFA-DBC4-4454-97C1-01DDA50595F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831817-DB2F-40B8-A335-6AA2DCBF12C5}" srcId="{22B7F1D7-B96B-400B-9046-A80847A2DD37}" destId="{5868EAFA-DBC4-4454-97C1-01DDA50595FE}" srcOrd="1" destOrd="0" parTransId="{F8810FFE-4847-42A5-96BE-4FF82116E4C4}" sibTransId="{C79CEC79-2F7B-4E82-9949-051C40562E60}"/>
    <dgm:cxn modelId="{E339A6B0-BC74-44F3-A858-2B8A7769054D}" srcId="{22B7F1D7-B96B-400B-9046-A80847A2DD37}" destId="{FC5F3197-4F40-4C99-BFAF-2D4F04C107B7}" srcOrd="0" destOrd="0" parTransId="{57A36DEB-3B4E-4814-B273-60E35998C50C}" sibTransId="{BD3C500A-3306-4A05-B986-718CC14FB505}"/>
    <dgm:cxn modelId="{1727E80F-6D9A-4098-816E-D5C99CAA4272}" type="presOf" srcId="{FC5F3197-4F40-4C99-BFAF-2D4F04C107B7}" destId="{CD92C7D3-1814-48A8-8BF8-6AE2B914C82C}" srcOrd="0" destOrd="0" presId="urn:microsoft.com/office/officeart/2005/8/layout/venn1"/>
    <dgm:cxn modelId="{FB1FA1E2-86DE-4AA7-9440-D93AD5B8145D}" type="presOf" srcId="{5868EAFA-DBC4-4454-97C1-01DDA50595FE}" destId="{F3891422-65E1-4BA0-80D0-C66DE8BB57A3}" srcOrd="1" destOrd="0" presId="urn:microsoft.com/office/officeart/2005/8/layout/venn1"/>
    <dgm:cxn modelId="{DD6EE6D8-768B-411C-9E15-81168EC7E38F}" type="presOf" srcId="{FC5F3197-4F40-4C99-BFAF-2D4F04C107B7}" destId="{2FABD99F-E761-41D4-8A32-42F510C66B69}" srcOrd="1" destOrd="0" presId="urn:microsoft.com/office/officeart/2005/8/layout/venn1"/>
    <dgm:cxn modelId="{190C4278-E2A9-475A-9386-301563C9D027}" type="presOf" srcId="{22B7F1D7-B96B-400B-9046-A80847A2DD37}" destId="{FF360456-4499-4036-9179-350529CFDB42}" srcOrd="0" destOrd="0" presId="urn:microsoft.com/office/officeart/2005/8/layout/venn1"/>
    <dgm:cxn modelId="{43DAEA4E-53F4-492E-ADF7-2B623B41EA95}" type="presOf" srcId="{5868EAFA-DBC4-4454-97C1-01DDA50595FE}" destId="{72980045-F608-46F1-B7CC-F7B695B923A0}" srcOrd="0" destOrd="0" presId="urn:microsoft.com/office/officeart/2005/8/layout/venn1"/>
    <dgm:cxn modelId="{93869479-D848-41B4-A8A4-B0341D715872}" type="presParOf" srcId="{FF360456-4499-4036-9179-350529CFDB42}" destId="{CD92C7D3-1814-48A8-8BF8-6AE2B914C82C}" srcOrd="0" destOrd="0" presId="urn:microsoft.com/office/officeart/2005/8/layout/venn1"/>
    <dgm:cxn modelId="{FC44281C-1EFB-4A3F-A833-B7F95536A67E}" type="presParOf" srcId="{FF360456-4499-4036-9179-350529CFDB42}" destId="{2FABD99F-E761-41D4-8A32-42F510C66B69}" srcOrd="1" destOrd="0" presId="urn:microsoft.com/office/officeart/2005/8/layout/venn1"/>
    <dgm:cxn modelId="{844B34F7-9397-4C62-B419-09D4B5BECBFF}" type="presParOf" srcId="{FF360456-4499-4036-9179-350529CFDB42}" destId="{72980045-F608-46F1-B7CC-F7B695B923A0}" srcOrd="2" destOrd="0" presId="urn:microsoft.com/office/officeart/2005/8/layout/venn1"/>
    <dgm:cxn modelId="{781205E8-3E60-42E6-B697-AFC31F8F2E4F}" type="presParOf" srcId="{FF360456-4499-4036-9179-350529CFDB42}" destId="{F3891422-65E1-4BA0-80D0-C66DE8BB57A3}" srcOrd="3" destOrd="0" presId="urn:microsoft.com/office/officeart/2005/8/layout/ven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54DC-B413-4020-92E1-71B92F840DA5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9FA-0E5C-4001-A873-7C631F9AA3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54DC-B413-4020-92E1-71B92F840DA5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9FA-0E5C-4001-A873-7C631F9AA3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54DC-B413-4020-92E1-71B92F840DA5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9FA-0E5C-4001-A873-7C631F9AA3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54DC-B413-4020-92E1-71B92F840DA5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9FA-0E5C-4001-A873-7C631F9AA3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54DC-B413-4020-92E1-71B92F840DA5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9FA-0E5C-4001-A873-7C631F9AA3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54DC-B413-4020-92E1-71B92F840DA5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9FA-0E5C-4001-A873-7C631F9AA3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54DC-B413-4020-92E1-71B92F840DA5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9FA-0E5C-4001-A873-7C631F9AA3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54DC-B413-4020-92E1-71B92F840DA5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9FA-0E5C-4001-A873-7C631F9AA3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54DC-B413-4020-92E1-71B92F840DA5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9FA-0E5C-4001-A873-7C631F9AA3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54DC-B413-4020-92E1-71B92F840DA5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9FA-0E5C-4001-A873-7C631F9AA3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54DC-B413-4020-92E1-71B92F840DA5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9FA-0E5C-4001-A873-7C631F9AA3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C54DC-B413-4020-92E1-71B92F840DA5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EF9FA-0E5C-4001-A873-7C631F9AA3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PENGELOLAAN DAN PENGONTROLAN SUKU CADANG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4953000"/>
            <a:ext cx="6400800" cy="6858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ETIK PUSPITASARI,ST.,MT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962400"/>
            <a:ext cx="2702443" cy="19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cadang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input </a:t>
            </a:r>
            <a:r>
              <a:rPr lang="en-US" dirty="0" err="1" smtClean="0"/>
              <a:t>dan</a:t>
            </a:r>
            <a:r>
              <a:rPr lang="en-US" dirty="0" smtClean="0"/>
              <a:t> output. </a:t>
            </a:r>
          </a:p>
          <a:p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penambahan</a:t>
            </a:r>
            <a:r>
              <a:rPr lang="en-US" dirty="0" smtClean="0"/>
              <a:t> output. </a:t>
            </a:r>
          </a:p>
          <a:p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keterlambatan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pengadaan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endParaRPr lang="en-US" dirty="0" smtClean="0"/>
          </a:p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potongan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Memanfaatan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menentu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Pesanan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Ekonomis</a:t>
            </a:r>
            <a:r>
              <a:rPr lang="en-US" sz="2400" dirty="0" smtClean="0"/>
              <a:t> (EOQ /</a:t>
            </a:r>
            <a:r>
              <a:rPr lang="en-US" sz="2400" dirty="0" err="1" smtClean="0"/>
              <a:t>Economi</a:t>
            </a:r>
            <a:r>
              <a:rPr lang="en-US" sz="2400" dirty="0" smtClean="0"/>
              <a:t> Order Quantity) </a:t>
            </a:r>
            <a:r>
              <a:rPr lang="en-US" sz="2400" dirty="0" err="1" smtClean="0"/>
              <a:t>atau</a:t>
            </a:r>
            <a:r>
              <a:rPr lang="en-US" sz="2400" dirty="0" smtClean="0"/>
              <a:t> (Q) </a:t>
            </a:r>
            <a:r>
              <a:rPr lang="en-US" sz="2400" dirty="0" err="1" smtClean="0"/>
              <a:t>Penilaian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pemesanan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ekonomis</a:t>
            </a:r>
            <a:r>
              <a:rPr lang="en-US" sz="2400" dirty="0" smtClean="0"/>
              <a:t> </a:t>
            </a:r>
            <a:r>
              <a:rPr lang="en-US" sz="2400" dirty="0" err="1" smtClean="0"/>
              <a:t>mencakup</a:t>
            </a:r>
            <a:r>
              <a:rPr lang="en-US" sz="2400" dirty="0" smtClean="0"/>
              <a:t> </a:t>
            </a:r>
            <a:r>
              <a:rPr lang="en-US" sz="2400" dirty="0" err="1" smtClean="0"/>
              <a:t>perhitungan</a:t>
            </a:r>
            <a:r>
              <a:rPr lang="en-US" sz="2400" dirty="0" smtClean="0"/>
              <a:t> </a:t>
            </a:r>
            <a:r>
              <a:rPr lang="en-US" sz="2400" dirty="0" err="1" smtClean="0"/>
              <a:t>biaya-biaya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AutoNum type="alphaLcPeriod"/>
            </a:pPr>
            <a:r>
              <a:rPr lang="en-US" sz="2800" b="1" u="sng" dirty="0" err="1" smtClean="0"/>
              <a:t>Biaya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pengadaan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barang</a:t>
            </a:r>
            <a:r>
              <a:rPr lang="en-US" sz="2800" b="1" u="sng" dirty="0" smtClean="0"/>
              <a:t>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 </a:t>
            </a:r>
            <a:r>
              <a:rPr lang="en-US" sz="2800" dirty="0" err="1" smtClean="0"/>
              <a:t>termasuk</a:t>
            </a:r>
            <a:r>
              <a:rPr lang="en-US" sz="2800" dirty="0" smtClean="0"/>
              <a:t> </a:t>
            </a:r>
            <a:r>
              <a:rPr lang="en-US" sz="2800" dirty="0" err="1" smtClean="0"/>
              <a:t>biaya</a:t>
            </a:r>
            <a:r>
              <a:rPr lang="en-US" sz="2800" dirty="0" smtClean="0"/>
              <a:t> </a:t>
            </a:r>
            <a:r>
              <a:rPr lang="en-US" sz="2800" dirty="0" err="1" smtClean="0"/>
              <a:t>administrasi</a:t>
            </a:r>
            <a:r>
              <a:rPr lang="en-US" sz="2800" dirty="0" smtClean="0"/>
              <a:t>, </a:t>
            </a:r>
            <a:r>
              <a:rPr lang="en-US" sz="2800" dirty="0" err="1" smtClean="0"/>
              <a:t>pengangkutan</a:t>
            </a:r>
            <a:r>
              <a:rPr lang="en-US" sz="2800" dirty="0" smtClean="0"/>
              <a:t>, </a:t>
            </a:r>
            <a:r>
              <a:rPr lang="en-US" sz="2800" dirty="0" err="1" smtClean="0"/>
              <a:t>inspeksi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biaya-biaya</a:t>
            </a:r>
            <a:r>
              <a:rPr lang="en-US" sz="2800" dirty="0" smtClean="0"/>
              <a:t> lain yang </a:t>
            </a:r>
            <a:r>
              <a:rPr lang="en-US" sz="2800" dirty="0" err="1" smtClean="0"/>
              <a:t>tak</a:t>
            </a:r>
            <a:r>
              <a:rPr lang="en-US" sz="2800" dirty="0" smtClean="0"/>
              <a:t> </a:t>
            </a:r>
            <a:r>
              <a:rPr lang="en-US" sz="2800" dirty="0" err="1" smtClean="0"/>
              <a:t>terduga</a:t>
            </a:r>
            <a:r>
              <a:rPr lang="en-US" sz="2800" dirty="0" smtClean="0"/>
              <a:t>. </a:t>
            </a:r>
          </a:p>
          <a:p>
            <a:pPr marL="514350" indent="-514350">
              <a:buAutoNum type="alphaLcPeriod"/>
            </a:pPr>
            <a:r>
              <a:rPr lang="en-US" sz="2800" b="1" u="sng" dirty="0" err="1" smtClean="0"/>
              <a:t>Biaya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inventarisasi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barang</a:t>
            </a:r>
            <a:r>
              <a:rPr lang="en-US" sz="2800" b="1" u="sng" dirty="0" smtClean="0"/>
              <a:t> </a:t>
            </a:r>
            <a:r>
              <a:rPr lang="en-US" sz="2800" b="1" u="sng" dirty="0" smtClean="0">
                <a:sym typeface="Wingdings" pitchFamily="2" charset="2"/>
              </a:rPr>
              <a:t> </a:t>
            </a:r>
            <a:r>
              <a:rPr lang="en-US" sz="2800" dirty="0" err="1" smtClean="0"/>
              <a:t>Termasuk</a:t>
            </a:r>
            <a:r>
              <a:rPr lang="en-US" sz="2800" dirty="0" smtClean="0"/>
              <a:t> </a:t>
            </a:r>
            <a:r>
              <a:rPr lang="en-US" sz="2800" dirty="0" err="1" smtClean="0"/>
              <a:t>biaya</a:t>
            </a:r>
            <a:r>
              <a:rPr lang="en-US" sz="2800" dirty="0" smtClean="0"/>
              <a:t> </a:t>
            </a:r>
            <a:r>
              <a:rPr lang="en-US" sz="2800" dirty="0" err="1" smtClean="0"/>
              <a:t>pengelolaan</a:t>
            </a:r>
            <a:r>
              <a:rPr lang="en-US" sz="2800" dirty="0" smtClean="0"/>
              <a:t> </a:t>
            </a:r>
            <a:r>
              <a:rPr lang="en-US" sz="2800" dirty="0" err="1" smtClean="0"/>
              <a:t>penyimpanan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gudang</a:t>
            </a:r>
            <a:r>
              <a:rPr lang="en-US" sz="2800" dirty="0" smtClean="0"/>
              <a:t>, </a:t>
            </a:r>
            <a:r>
              <a:rPr lang="en-US" sz="2800" dirty="0" err="1" smtClean="0"/>
              <a:t>asuransi</a:t>
            </a:r>
            <a:r>
              <a:rPr lang="en-US" sz="2800" dirty="0" smtClean="0"/>
              <a:t>, </a:t>
            </a:r>
            <a:r>
              <a:rPr lang="en-US" sz="2800" dirty="0" err="1" smtClean="0"/>
              <a:t>keusangan</a:t>
            </a:r>
            <a:r>
              <a:rPr lang="en-US" sz="2800" dirty="0" smtClean="0"/>
              <a:t>, </a:t>
            </a:r>
            <a:r>
              <a:rPr lang="en-US" sz="2800" dirty="0" err="1" smtClean="0"/>
              <a:t>penyusutan</a:t>
            </a:r>
            <a:r>
              <a:rPr lang="en-US" sz="2800" dirty="0" smtClean="0"/>
              <a:t> </a:t>
            </a:r>
            <a:r>
              <a:rPr lang="en-US" sz="2800" dirty="0" err="1" smtClean="0"/>
              <a:t>dll</a:t>
            </a:r>
            <a:r>
              <a:rPr lang="en-US" sz="2800" dirty="0" smtClean="0"/>
              <a:t>. </a:t>
            </a:r>
            <a:r>
              <a:rPr lang="en-US" sz="2800" dirty="0" err="1" smtClean="0"/>
              <a:t>Besarnya</a:t>
            </a:r>
            <a:r>
              <a:rPr lang="en-US" sz="2800" dirty="0" smtClean="0"/>
              <a:t> </a:t>
            </a:r>
            <a:r>
              <a:rPr lang="en-US" sz="2800" dirty="0" err="1" smtClean="0"/>
              <a:t>biaya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sekitar</a:t>
            </a:r>
            <a:r>
              <a:rPr lang="en-US" sz="2800" dirty="0" smtClean="0"/>
              <a:t> 10 </a:t>
            </a:r>
            <a:r>
              <a:rPr lang="en-US" sz="2800" dirty="0" err="1" smtClean="0"/>
              <a:t>sampai</a:t>
            </a:r>
            <a:r>
              <a:rPr lang="en-US" sz="2800" dirty="0" smtClean="0"/>
              <a:t> 20%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harga</a:t>
            </a:r>
            <a:r>
              <a:rPr lang="en-US" sz="2800" dirty="0" smtClean="0"/>
              <a:t> rata-rata </a:t>
            </a:r>
            <a:r>
              <a:rPr lang="en-US" sz="2800" dirty="0" err="1" smtClean="0"/>
              <a:t>barang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disimpan</a:t>
            </a:r>
            <a:r>
              <a:rPr lang="en-US" sz="2800" dirty="0" smtClean="0"/>
              <a:t>. 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438400" y="5352871"/>
            <a:ext cx="60960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err="1" smtClean="0"/>
              <a:t>Jumlah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pesanan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ekonomis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diperoleh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apabila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besarnya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biaya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pengadaan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barang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besarnya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biaya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inventarisasi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sp>
        <p:nvSpPr>
          <p:cNvPr id="6" name="Curved Right Arrow 5"/>
          <p:cNvSpPr/>
          <p:nvPr/>
        </p:nvSpPr>
        <p:spPr>
          <a:xfrm>
            <a:off x="1143000" y="5105400"/>
            <a:ext cx="1219200" cy="1371600"/>
          </a:xfrm>
          <a:prstGeom prst="curved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CARA 1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8927" y="152400"/>
            <a:ext cx="6407273" cy="2590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200400"/>
            <a:ext cx="8758683" cy="26908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29171"/>
            <a:ext cx="7696200" cy="607162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410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gudang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20 unit/</a:t>
            </a:r>
            <a:r>
              <a:rPr lang="en-US" dirty="0" err="1" smtClean="0"/>
              <a:t>tahun</a:t>
            </a:r>
            <a:r>
              <a:rPr lang="en-US" dirty="0" smtClean="0"/>
              <a:t>.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pemesanan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ongkos-ongkos</a:t>
            </a:r>
            <a:r>
              <a:rPr lang="en-US" dirty="0" smtClean="0"/>
              <a:t> </a:t>
            </a:r>
            <a:r>
              <a:rPr lang="en-US" dirty="0" err="1" smtClean="0"/>
              <a:t>pengadaan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 </a:t>
            </a:r>
            <a:r>
              <a:rPr lang="en-US" dirty="0" err="1" smtClean="0"/>
              <a:t>Rp</a:t>
            </a:r>
            <a:r>
              <a:rPr lang="en-US" dirty="0" smtClean="0"/>
              <a:t>. 4096,- /</a:t>
            </a:r>
            <a:r>
              <a:rPr lang="en-US" dirty="0" err="1" smtClean="0"/>
              <a:t>pesanan</a:t>
            </a:r>
            <a:r>
              <a:rPr lang="en-US" dirty="0" smtClean="0"/>
              <a:t>.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per unit   </a:t>
            </a:r>
            <a:r>
              <a:rPr lang="en-US" dirty="0" err="1" smtClean="0"/>
              <a:t>Rp</a:t>
            </a:r>
            <a:r>
              <a:rPr lang="en-US" dirty="0" smtClean="0"/>
              <a:t>. 1000,-.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inventarisasi</a:t>
            </a:r>
            <a:r>
              <a:rPr lang="en-US" dirty="0" smtClean="0"/>
              <a:t> per </a:t>
            </a:r>
            <a:r>
              <a:rPr lang="en-US" dirty="0" err="1" smtClean="0"/>
              <a:t>tahun</a:t>
            </a:r>
            <a:r>
              <a:rPr lang="en-US" dirty="0" smtClean="0"/>
              <a:t> 16%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rata-rata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disimpan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Tentukan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pesanan</a:t>
            </a:r>
            <a:r>
              <a:rPr lang="en-US" dirty="0" smtClean="0"/>
              <a:t> </a:t>
            </a:r>
            <a:r>
              <a:rPr lang="en-US" dirty="0" err="1" smtClean="0"/>
              <a:t>ekonomis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2. Batas </a:t>
            </a:r>
            <a:r>
              <a:rPr lang="en-US" dirty="0" err="1" smtClean="0"/>
              <a:t>pemesanan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,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pengadaannya</a:t>
            </a:r>
            <a:r>
              <a:rPr lang="en-US" dirty="0" smtClean="0"/>
              <a:t> 3 </a:t>
            </a:r>
            <a:r>
              <a:rPr lang="en-US" dirty="0" err="1" smtClean="0"/>
              <a:t>bulan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0999"/>
            <a:ext cx="8305800" cy="601579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8944" y="228600"/>
            <a:ext cx="6553456" cy="55770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1066800" y="5867400"/>
            <a:ext cx="6858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 smtClean="0"/>
              <a:t>Jadi bila persediaan di gudang tinggal 5 unit maka pemesanan kembali segera diadakan.</a:t>
            </a:r>
            <a:endParaRPr lang="en-US" sz="2400" b="1" dirty="0"/>
          </a:p>
        </p:txBody>
      </p:sp>
      <p:sp>
        <p:nvSpPr>
          <p:cNvPr id="6" name="Curved Right Arrow 5"/>
          <p:cNvSpPr/>
          <p:nvPr/>
        </p:nvSpPr>
        <p:spPr>
          <a:xfrm>
            <a:off x="381000" y="5334000"/>
            <a:ext cx="685800" cy="1066800"/>
          </a:xfrm>
          <a:prstGeom prst="curv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CARA 2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Formula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menghitung</a:t>
            </a:r>
            <a:r>
              <a:rPr lang="en-US" sz="2800" dirty="0" smtClean="0"/>
              <a:t> </a:t>
            </a:r>
            <a:r>
              <a:rPr lang="en-US" sz="2800" dirty="0" err="1" smtClean="0"/>
              <a:t>ongkos</a:t>
            </a:r>
            <a:r>
              <a:rPr lang="en-US" sz="2800" dirty="0" smtClean="0"/>
              <a:t> total </a:t>
            </a:r>
            <a:r>
              <a:rPr lang="en-US" sz="2800" dirty="0" err="1" smtClean="0"/>
              <a:t>persediaan</a:t>
            </a:r>
            <a:r>
              <a:rPr lang="en-US" sz="2800" dirty="0" smtClean="0"/>
              <a:t> =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err="1" smtClean="0"/>
              <a:t>Dimana</a:t>
            </a:r>
            <a:r>
              <a:rPr lang="en-US" sz="2200" dirty="0" smtClean="0"/>
              <a:t> :</a:t>
            </a:r>
          </a:p>
          <a:p>
            <a:pPr>
              <a:buNone/>
            </a:pPr>
            <a:r>
              <a:rPr lang="en-US" sz="2200" dirty="0" smtClean="0"/>
              <a:t>TC = </a:t>
            </a:r>
            <a:r>
              <a:rPr lang="en-US" sz="2200" dirty="0" err="1" smtClean="0"/>
              <a:t>Ongkos</a:t>
            </a:r>
            <a:r>
              <a:rPr lang="en-US" sz="2200" dirty="0" smtClean="0"/>
              <a:t> Total </a:t>
            </a:r>
            <a:r>
              <a:rPr lang="en-US" sz="2200" dirty="0" err="1" smtClean="0"/>
              <a:t>Persediaan</a:t>
            </a: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 c</a:t>
            </a:r>
            <a:r>
              <a:rPr lang="en-US" sz="2200" baseline="-25000" dirty="0" smtClean="0"/>
              <a:t>0 </a:t>
            </a:r>
            <a:r>
              <a:rPr lang="en-US" sz="2200" dirty="0" smtClean="0"/>
              <a:t> = </a:t>
            </a:r>
            <a:r>
              <a:rPr lang="en-US" sz="2200" dirty="0" err="1" smtClean="0"/>
              <a:t>Harga</a:t>
            </a:r>
            <a:r>
              <a:rPr lang="en-US" sz="2200" dirty="0" smtClean="0"/>
              <a:t> </a:t>
            </a:r>
            <a:r>
              <a:rPr lang="en-US" sz="2200" dirty="0" err="1" smtClean="0"/>
              <a:t>Pembelian</a:t>
            </a: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 c</a:t>
            </a:r>
            <a:r>
              <a:rPr lang="en-US" sz="2200" baseline="-25000" dirty="0" smtClean="0"/>
              <a:t>1   </a:t>
            </a:r>
            <a:r>
              <a:rPr lang="en-US" sz="2200" dirty="0" smtClean="0"/>
              <a:t>= Ordering / Setup Cost / </a:t>
            </a:r>
            <a:r>
              <a:rPr lang="en-US" sz="2200" dirty="0" err="1" smtClean="0"/>
              <a:t>Ongkos</a:t>
            </a:r>
            <a:r>
              <a:rPr lang="en-US" sz="2200" dirty="0" smtClean="0"/>
              <a:t> </a:t>
            </a:r>
            <a:r>
              <a:rPr lang="en-US" sz="2200" dirty="0" err="1" smtClean="0"/>
              <a:t>Pesan</a:t>
            </a: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 c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  = Holding Cost / </a:t>
            </a:r>
            <a:r>
              <a:rPr lang="en-US" sz="2200" dirty="0" err="1" smtClean="0"/>
              <a:t>Ongkos</a:t>
            </a:r>
            <a:r>
              <a:rPr lang="en-US" sz="2200" dirty="0" smtClean="0"/>
              <a:t> </a:t>
            </a:r>
            <a:r>
              <a:rPr lang="en-US" sz="2200" dirty="0" err="1" smtClean="0"/>
              <a:t>Simpan</a:t>
            </a: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 D   = </a:t>
            </a:r>
            <a:r>
              <a:rPr lang="en-US" sz="2200" dirty="0" err="1" smtClean="0"/>
              <a:t>Kebutuhan</a:t>
            </a:r>
            <a:r>
              <a:rPr lang="en-US" sz="2200" dirty="0" smtClean="0"/>
              <a:t> </a:t>
            </a:r>
          </a:p>
          <a:p>
            <a:pPr>
              <a:buNone/>
            </a:pPr>
            <a:r>
              <a:rPr lang="en-US" sz="2200" dirty="0" smtClean="0"/>
              <a:t> Q   = </a:t>
            </a:r>
            <a:r>
              <a:rPr lang="en-US" sz="2200" dirty="0" err="1" smtClean="0"/>
              <a:t>Ukuran</a:t>
            </a:r>
            <a:r>
              <a:rPr lang="en-US" sz="2200" dirty="0" smtClean="0"/>
              <a:t> Lot </a:t>
            </a:r>
            <a:r>
              <a:rPr lang="en-US" sz="2200" dirty="0" err="1" smtClean="0"/>
              <a:t>Ekonomis</a:t>
            </a:r>
            <a:r>
              <a:rPr lang="en-US" sz="2200" dirty="0" smtClean="0"/>
              <a:t>  </a:t>
            </a:r>
          </a:p>
          <a:p>
            <a:pPr>
              <a:buNone/>
            </a:pPr>
            <a:r>
              <a:rPr lang="en-US" sz="2200" dirty="0" smtClean="0"/>
              <a:t>Dan </a:t>
            </a:r>
            <a:r>
              <a:rPr lang="en-US" sz="2200" dirty="0" err="1" smtClean="0"/>
              <a:t>Ukuran</a:t>
            </a:r>
            <a:r>
              <a:rPr lang="en-US" sz="2200" dirty="0" smtClean="0"/>
              <a:t> lot </a:t>
            </a:r>
            <a:r>
              <a:rPr lang="en-US" sz="2200" dirty="0" err="1" smtClean="0"/>
              <a:t>Ekonomisnya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dihitung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: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5980" y="1066800"/>
            <a:ext cx="4343400" cy="1301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5180744"/>
            <a:ext cx="2590800" cy="1601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cadang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material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diperhitungkan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pengaruhnya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102338"/>
            <a:ext cx="2426881" cy="178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962400"/>
            <a:ext cx="2498271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2895600"/>
            <a:ext cx="2928938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ight Arrow 8"/>
          <p:cNvSpPr/>
          <p:nvPr/>
        </p:nvSpPr>
        <p:spPr>
          <a:xfrm>
            <a:off x="4191000" y="3962400"/>
            <a:ext cx="1371600" cy="12954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24600" y="4876800"/>
            <a:ext cx="1639661" cy="1669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CONTOH 2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2800" dirty="0" err="1" smtClean="0"/>
              <a:t>Dik</a:t>
            </a:r>
            <a:r>
              <a:rPr lang="en-US" sz="2800" dirty="0" smtClean="0"/>
              <a:t> : </a:t>
            </a:r>
            <a:r>
              <a:rPr lang="en-US" sz="2800" dirty="0" err="1" smtClean="0"/>
              <a:t>kebutuhan</a:t>
            </a:r>
            <a:r>
              <a:rPr lang="en-US" sz="2800" dirty="0" smtClean="0"/>
              <a:t> bearing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plant (D) = 365 unit per </a:t>
            </a:r>
            <a:r>
              <a:rPr lang="en-US" sz="2800" dirty="0" err="1" smtClean="0"/>
              <a:t>tahun</a:t>
            </a:r>
            <a:r>
              <a:rPr lang="en-US" sz="2800" dirty="0" smtClean="0"/>
              <a:t>. </a:t>
            </a:r>
            <a:r>
              <a:rPr lang="en-US" sz="2800" dirty="0" err="1" smtClean="0"/>
              <a:t>Ongkos</a:t>
            </a:r>
            <a:r>
              <a:rPr lang="en-US" sz="2800" dirty="0" smtClean="0"/>
              <a:t> </a:t>
            </a:r>
            <a:r>
              <a:rPr lang="en-US" sz="2800" dirty="0" err="1" smtClean="0"/>
              <a:t>Pesan</a:t>
            </a:r>
            <a:r>
              <a:rPr lang="en-US" sz="2800" dirty="0" smtClean="0"/>
              <a:t> (c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 = $20 per </a:t>
            </a:r>
            <a:r>
              <a:rPr lang="en-US" sz="2800" dirty="0" err="1" smtClean="0"/>
              <a:t>pesan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ongkos</a:t>
            </a:r>
            <a:r>
              <a:rPr lang="en-US" sz="2800" dirty="0" smtClean="0"/>
              <a:t> </a:t>
            </a:r>
            <a:r>
              <a:rPr lang="en-US" sz="2800" dirty="0" err="1" smtClean="0"/>
              <a:t>simpan</a:t>
            </a:r>
            <a:r>
              <a:rPr lang="en-US" sz="2800" dirty="0" smtClean="0"/>
              <a:t> (c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 = $10 per unit per </a:t>
            </a:r>
            <a:r>
              <a:rPr lang="en-US" sz="2800" dirty="0" err="1" smtClean="0"/>
              <a:t>tahun</a:t>
            </a:r>
            <a:r>
              <a:rPr lang="en-US" sz="2800" dirty="0" smtClean="0"/>
              <a:t>, (c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) = $5 per unit </a:t>
            </a:r>
            <a:r>
              <a:rPr lang="en-US" sz="2800" dirty="0" err="1" smtClean="0"/>
              <a:t>maka</a:t>
            </a:r>
            <a:r>
              <a:rPr lang="en-US" sz="2800" dirty="0" smtClean="0"/>
              <a:t>: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Ukuran</a:t>
            </a:r>
            <a:r>
              <a:rPr lang="en-US" dirty="0" smtClean="0"/>
              <a:t> Lot </a:t>
            </a:r>
            <a:r>
              <a:rPr lang="en-US" dirty="0" err="1" smtClean="0"/>
              <a:t>Ekonomis</a:t>
            </a:r>
            <a:r>
              <a:rPr lang="en-US" dirty="0" smtClean="0"/>
              <a:t> :                        = 38,21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,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,  </a:t>
            </a:r>
          </a:p>
          <a:p>
            <a:pPr marL="514350" indent="-514350">
              <a:buNone/>
            </a:pPr>
            <a:endParaRPr lang="en-US" dirty="0" smtClean="0"/>
          </a:p>
          <a:p>
            <a:pPr>
              <a:buNone/>
            </a:pPr>
            <a:r>
              <a:rPr lang="en-US" baseline="-25000" dirty="0" smtClean="0"/>
              <a:t> 4.</a:t>
            </a:r>
            <a:r>
              <a:rPr lang="en-US" dirty="0" smtClean="0"/>
              <a:t>  </a:t>
            </a:r>
            <a:r>
              <a:rPr lang="en-US" sz="2800" dirty="0" err="1" smtClean="0"/>
              <a:t>Ongkos</a:t>
            </a:r>
            <a:r>
              <a:rPr lang="en-US" sz="2800" dirty="0" smtClean="0"/>
              <a:t> Total </a:t>
            </a:r>
            <a:r>
              <a:rPr lang="en-US" sz="2800" dirty="0" err="1" smtClean="0"/>
              <a:t>Persediaan</a:t>
            </a:r>
            <a:r>
              <a:rPr lang="en-US" sz="2800" dirty="0" smtClean="0"/>
              <a:t> =</a:t>
            </a:r>
            <a:endParaRPr lang="en-US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82980" y="2590800"/>
            <a:ext cx="1895929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6699" y="3514725"/>
            <a:ext cx="221808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20817" y="5562600"/>
            <a:ext cx="432318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1999" y="4495801"/>
            <a:ext cx="2179321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200" dirty="0" smtClean="0"/>
              <a:t>TUGAS KELAS 1 KELOMPOK 2 ORANG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200" dirty="0" smtClean="0"/>
              <a:t>BUATLAH APLIKASI RUMUS DIATAS </a:t>
            </a:r>
          </a:p>
          <a:p>
            <a:pPr marL="514350" indent="-514350">
              <a:buNone/>
            </a:pPr>
            <a:r>
              <a:rPr lang="en-US" sz="4200" dirty="0" smtClean="0"/>
              <a:t>	TENTUKAN SENDIRI :</a:t>
            </a:r>
          </a:p>
          <a:p>
            <a:pPr marL="509588" indent="-509588"/>
            <a:r>
              <a:rPr lang="en-US" sz="4200" dirty="0" smtClean="0"/>
              <a:t>JENIS SPAREPARTNYA (MASING2 KELOMPOK TIDAK BOLEH SAMA)</a:t>
            </a:r>
          </a:p>
          <a:p>
            <a:pPr marL="514350" indent="-514350"/>
            <a:r>
              <a:rPr lang="en-US" sz="4200" dirty="0" smtClean="0"/>
              <a:t>HARGA SPAREPARTS TERBARU (SEARCH GOOGLE)</a:t>
            </a:r>
          </a:p>
          <a:p>
            <a:pPr marL="514350" indent="-514350"/>
            <a:r>
              <a:rPr lang="en-US" sz="4200" dirty="0" smtClean="0"/>
              <a:t>JUMLAH PESANAN EKONOMIS</a:t>
            </a:r>
          </a:p>
          <a:p>
            <a:pPr marL="514350" indent="-514350"/>
            <a:r>
              <a:rPr lang="en-US" sz="4200" dirty="0" smtClean="0"/>
              <a:t>BATAS PEMESANAN KEMBALI, BILA WAKTU PENGADAANNYA 2 BULAN</a:t>
            </a:r>
          </a:p>
          <a:p>
            <a:pPr marL="514350" indent="-514350"/>
            <a:r>
              <a:rPr lang="en-US" sz="4200" dirty="0" smtClean="0"/>
              <a:t>CARI BIAYA PENGADAAN PERTAHUN DAN BIAYA INVENTARISASI </a:t>
            </a:r>
            <a:r>
              <a:rPr lang="en-US" sz="4200" dirty="0" smtClean="0"/>
              <a:t>PERTAHUN </a:t>
            </a:r>
            <a:r>
              <a:rPr lang="en-US" sz="4200" dirty="0" smtClean="0">
                <a:sym typeface="Wingdings" pitchFamily="2" charset="2"/>
              </a:rPr>
              <a:t> HARGA TOTAL </a:t>
            </a:r>
            <a:r>
              <a:rPr lang="en-US" sz="4200" dirty="0" err="1" smtClean="0">
                <a:sym typeface="Wingdings" pitchFamily="2" charset="2"/>
              </a:rPr>
              <a:t>atau</a:t>
            </a:r>
            <a:r>
              <a:rPr lang="en-US" sz="4200" dirty="0" smtClean="0">
                <a:sym typeface="Wingdings" pitchFamily="2" charset="2"/>
              </a:rPr>
              <a:t> TC</a:t>
            </a:r>
            <a:endParaRPr lang="en-US" sz="4200" dirty="0" smtClean="0"/>
          </a:p>
          <a:p>
            <a:pPr marL="514350" indent="-514350">
              <a:buNone/>
            </a:pPr>
            <a:r>
              <a:rPr lang="en-US" sz="4200" dirty="0" smtClean="0"/>
              <a:t>CARA 2 </a:t>
            </a:r>
            <a:r>
              <a:rPr lang="en-US" sz="4200" dirty="0" smtClean="0">
                <a:sym typeface="Wingdings" pitchFamily="2" charset="2"/>
              </a:rPr>
              <a:t></a:t>
            </a:r>
          </a:p>
          <a:p>
            <a:pPr marL="514350" indent="-514350"/>
            <a:r>
              <a:rPr lang="en-US" sz="4200" dirty="0" smtClean="0">
                <a:sym typeface="Wingdings" pitchFamily="2" charset="2"/>
              </a:rPr>
              <a:t>UKURAN LOT EKONOMIS / JUMLAH PESANAN EKONOMIS</a:t>
            </a:r>
            <a:endParaRPr lang="en-US" sz="4200" dirty="0" smtClean="0"/>
          </a:p>
          <a:p>
            <a:pPr marL="514350" indent="-514350"/>
            <a:r>
              <a:rPr lang="en-US" sz="4200" dirty="0" smtClean="0"/>
              <a:t>CARI FREKUENSI PESAN</a:t>
            </a:r>
          </a:p>
          <a:p>
            <a:pPr marL="514350" indent="-514350"/>
            <a:r>
              <a:rPr lang="en-US" sz="4200" dirty="0" smtClean="0"/>
              <a:t>WAKTU ANTAR PESAN</a:t>
            </a:r>
          </a:p>
          <a:p>
            <a:pPr marL="514350" indent="-514350"/>
            <a:r>
              <a:rPr lang="en-US" sz="4200" dirty="0" smtClean="0"/>
              <a:t>ONGKOS TOTAL PERSEDIAAN</a:t>
            </a:r>
          </a:p>
          <a:p>
            <a:pPr marL="514350" indent="-514350">
              <a:buNone/>
            </a:pPr>
            <a:r>
              <a:rPr lang="en-US" sz="4200" dirty="0" smtClean="0"/>
              <a:t>3.    KUMPULKAN HARI INI JUGA !</a:t>
            </a:r>
          </a:p>
          <a:p>
            <a:pPr marL="514350" indent="-514350"/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819400"/>
            <a:ext cx="8229600" cy="1219200"/>
          </a:xfrm>
        </p:spPr>
        <p:txBody>
          <a:bodyPr>
            <a:normAutofit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en-US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TERIMA KASIH</a:t>
            </a:r>
            <a:endParaRPr lang="en-US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3810000" cy="838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en-US" sz="2400" dirty="0" err="1" smtClean="0"/>
              <a:t>Biaya</a:t>
            </a:r>
            <a:r>
              <a:rPr lang="en-US" sz="2400" dirty="0" smtClean="0"/>
              <a:t> Material/</a:t>
            </a:r>
            <a:r>
              <a:rPr lang="en-US" sz="2400" dirty="0" err="1"/>
              <a:t>S</a:t>
            </a:r>
            <a:r>
              <a:rPr lang="en-US" sz="2400" dirty="0" err="1" smtClean="0"/>
              <a:t>uku</a:t>
            </a:r>
            <a:r>
              <a:rPr lang="en-US" sz="2400" dirty="0" smtClean="0"/>
              <a:t> </a:t>
            </a:r>
            <a:r>
              <a:rPr lang="en-US" sz="2400" dirty="0" err="1" smtClean="0"/>
              <a:t>cadang</a:t>
            </a:r>
            <a:endParaRPr lang="en-US" sz="2400" dirty="0" smtClean="0"/>
          </a:p>
          <a:p>
            <a:pPr algn="ctr">
              <a:buNone/>
            </a:pPr>
            <a:r>
              <a:rPr lang="en-US" sz="2400" dirty="0" err="1" smtClean="0"/>
              <a:t>Perawatan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57200"/>
            <a:ext cx="289877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ight Arrow 4"/>
          <p:cNvSpPr/>
          <p:nvPr/>
        </p:nvSpPr>
        <p:spPr>
          <a:xfrm>
            <a:off x="3810000" y="1295400"/>
            <a:ext cx="1295400" cy="11430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181600" y="762000"/>
            <a:ext cx="3505200" cy="1752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2400" dirty="0" err="1"/>
              <a:t>A</a:t>
            </a:r>
            <a:r>
              <a:rPr lang="en-US" sz="2400" dirty="0" err="1" smtClean="0"/>
              <a:t>ntara</a:t>
            </a:r>
            <a:r>
              <a:rPr lang="en-US" sz="2400" dirty="0" smtClean="0"/>
              <a:t> 40 - 50 % </a:t>
            </a:r>
            <a:r>
              <a:rPr lang="en-US" sz="2400" dirty="0" err="1" smtClean="0"/>
              <a:t>dari</a:t>
            </a:r>
            <a:r>
              <a:rPr lang="en-US" sz="2400" dirty="0" smtClean="0"/>
              <a:t> total </a:t>
            </a:r>
            <a:r>
              <a:rPr lang="en-US" sz="2400" dirty="0" err="1" smtClean="0"/>
              <a:t>investasi</a:t>
            </a:r>
            <a:r>
              <a:rPr lang="en-US" sz="2400" dirty="0" smtClean="0"/>
              <a:t>,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kerugian-kerugian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kerusakan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76200" y="2971800"/>
            <a:ext cx="838200" cy="838200"/>
          </a:xfrm>
          <a:prstGeom prst="downArrow">
            <a:avLst>
              <a:gd name="adj1" fmla="val 50000"/>
              <a:gd name="adj2" fmla="val 45628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3276600"/>
            <a:ext cx="2819400" cy="16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381000" y="5029200"/>
            <a:ext cx="4876800" cy="1676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demikian</a:t>
            </a:r>
            <a:r>
              <a:rPr lang="en-US" sz="2400" dirty="0" smtClean="0"/>
              <a:t>, rata-rata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mengeluarkan</a:t>
            </a:r>
            <a:r>
              <a:rPr lang="en-US" sz="2400" dirty="0" smtClean="0"/>
              <a:t> </a:t>
            </a:r>
            <a:r>
              <a:rPr lang="en-US" sz="2400" dirty="0" err="1" smtClean="0"/>
              <a:t>sekitar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smtClean="0"/>
              <a:t>15 - 25 % </a:t>
            </a:r>
            <a:r>
              <a:rPr lang="en-US" sz="2400" dirty="0" err="1" smtClean="0"/>
              <a:t>dari</a:t>
            </a:r>
            <a:r>
              <a:rPr lang="en-US" sz="2400" dirty="0" smtClean="0"/>
              <a:t> total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perawatan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suku</a:t>
            </a:r>
            <a:r>
              <a:rPr lang="en-US" sz="2400" dirty="0" smtClean="0"/>
              <a:t> </a:t>
            </a:r>
            <a:r>
              <a:rPr lang="en-US" sz="2400" dirty="0" err="1" smtClean="0"/>
              <a:t>cadang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material.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038600" y="3657600"/>
            <a:ext cx="1295400" cy="11430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334000" y="2819400"/>
            <a:ext cx="3505200" cy="2514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, </a:t>
            </a:r>
            <a:r>
              <a:rPr lang="en-US" sz="2400" dirty="0" err="1" smtClean="0"/>
              <a:t>pemakaian</a:t>
            </a:r>
            <a:r>
              <a:rPr lang="en-US" sz="2400" dirty="0" smtClean="0"/>
              <a:t> material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suku</a:t>
            </a:r>
            <a:r>
              <a:rPr lang="en-US" sz="2400" dirty="0" smtClean="0"/>
              <a:t> </a:t>
            </a:r>
            <a:r>
              <a:rPr lang="en-US" sz="2400" dirty="0" err="1" smtClean="0"/>
              <a:t>cadang</a:t>
            </a:r>
            <a:r>
              <a:rPr lang="en-US" sz="2400" dirty="0" smtClean="0"/>
              <a:t> </a:t>
            </a:r>
            <a:r>
              <a:rPr lang="en-US" sz="2400" dirty="0" err="1" smtClean="0"/>
              <a:t>direalisasikan</a:t>
            </a:r>
            <a:r>
              <a:rPr lang="en-US" sz="2400" dirty="0" smtClean="0"/>
              <a:t> </a:t>
            </a:r>
            <a:r>
              <a:rPr lang="en-US" sz="2400" b="1" dirty="0" smtClean="0"/>
              <a:t>SEHEMAT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pengontrolan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pengelolaannya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6400" y="5266151"/>
            <a:ext cx="1921565" cy="1210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91400" y="5495925"/>
            <a:ext cx="13620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8683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en-US" sz="3100" dirty="0" err="1" smtClean="0"/>
              <a:t>Kontrol</a:t>
            </a:r>
            <a:r>
              <a:rPr lang="en-US" sz="3100" dirty="0" smtClean="0"/>
              <a:t> </a:t>
            </a:r>
            <a:r>
              <a:rPr lang="en-US" sz="3100" dirty="0" err="1" smtClean="0"/>
              <a:t>Suku</a:t>
            </a:r>
            <a:r>
              <a:rPr lang="en-US" sz="3100" dirty="0" smtClean="0"/>
              <a:t> </a:t>
            </a:r>
            <a:r>
              <a:rPr lang="en-US" sz="3100" dirty="0" err="1" smtClean="0"/>
              <a:t>Cadang</a:t>
            </a:r>
            <a:r>
              <a:rPr lang="en-US" sz="3100" dirty="0" smtClean="0"/>
              <a:t> </a:t>
            </a:r>
            <a:r>
              <a:rPr lang="en-US" sz="3100" dirty="0" smtClean="0">
                <a:sym typeface="Wingdings" pitchFamily="2" charset="2"/>
              </a:rPr>
              <a:t></a:t>
            </a:r>
            <a:r>
              <a:rPr lang="en-US" sz="3100" dirty="0" smtClean="0"/>
              <a:t> </a:t>
            </a:r>
            <a:r>
              <a:rPr lang="en-US" sz="3100" dirty="0" err="1" smtClean="0"/>
              <a:t>Untuk</a:t>
            </a:r>
            <a:r>
              <a:rPr lang="en-US" sz="3100" dirty="0" smtClean="0"/>
              <a:t> </a:t>
            </a:r>
            <a:r>
              <a:rPr lang="en-US" sz="3100" dirty="0" err="1" smtClean="0"/>
              <a:t>pengelolaan</a:t>
            </a:r>
            <a:r>
              <a:rPr lang="en-US" sz="3100" dirty="0" smtClean="0"/>
              <a:t> </a:t>
            </a:r>
            <a:r>
              <a:rPr lang="en-US" sz="3100" dirty="0" err="1" smtClean="0"/>
              <a:t>suku</a:t>
            </a:r>
            <a:r>
              <a:rPr lang="en-US" sz="3100" dirty="0" smtClean="0"/>
              <a:t> </a:t>
            </a:r>
            <a:r>
              <a:rPr lang="en-US" sz="3100" dirty="0" err="1" smtClean="0"/>
              <a:t>cadang</a:t>
            </a:r>
            <a:r>
              <a:rPr lang="en-US" sz="3100" dirty="0" smtClean="0"/>
              <a:t> yang </a:t>
            </a:r>
            <a:r>
              <a:rPr lang="en-US" sz="3100" dirty="0" err="1" smtClean="0"/>
              <a:t>terkontrol</a:t>
            </a:r>
            <a:r>
              <a:rPr lang="en-US" sz="3100" dirty="0" smtClean="0"/>
              <a:t> </a:t>
            </a:r>
            <a:r>
              <a:rPr lang="en-US" sz="3100" dirty="0" err="1" smtClean="0"/>
              <a:t>dengan</a:t>
            </a:r>
            <a:r>
              <a:rPr lang="en-US" sz="3100" dirty="0" smtClean="0"/>
              <a:t> </a:t>
            </a:r>
            <a:r>
              <a:rPr lang="en-US" sz="3100" dirty="0" err="1" smtClean="0"/>
              <a:t>baik</a:t>
            </a:r>
            <a:r>
              <a:rPr lang="en-US" sz="3100" dirty="0" smtClean="0"/>
              <a:t>, </a:t>
            </a:r>
            <a:r>
              <a:rPr lang="en-US" sz="3100" dirty="0" err="1" smtClean="0"/>
              <a:t>perlu</a:t>
            </a:r>
            <a:r>
              <a:rPr lang="en-US" sz="3100" dirty="0" smtClean="0"/>
              <a:t> </a:t>
            </a:r>
            <a:r>
              <a:rPr lang="en-US" sz="3100" dirty="0" err="1" smtClean="0"/>
              <a:t>adanya</a:t>
            </a:r>
            <a:r>
              <a:rPr lang="en-US" sz="3100" dirty="0" smtClean="0"/>
              <a:t>: 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228600" y="1066800"/>
          <a:ext cx="8915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Cadang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>
              <a:buAutoNum type="alphaLcPeriod"/>
            </a:pPr>
            <a:r>
              <a:rPr lang="en-US" sz="2100" dirty="0" err="1" smtClean="0"/>
              <a:t>Mengelola</a:t>
            </a:r>
            <a:r>
              <a:rPr lang="en-US" sz="2100" dirty="0" smtClean="0"/>
              <a:t> </a:t>
            </a:r>
            <a:r>
              <a:rPr lang="en-US" sz="2100" dirty="0" err="1" smtClean="0"/>
              <a:t>penyimpanan</a:t>
            </a:r>
            <a:r>
              <a:rPr lang="en-US" sz="2100" dirty="0" smtClean="0"/>
              <a:t> </a:t>
            </a:r>
            <a:r>
              <a:rPr lang="en-US" sz="2100" dirty="0" err="1" smtClean="0"/>
              <a:t>barang</a:t>
            </a:r>
            <a:r>
              <a:rPr lang="en-US" sz="2100" dirty="0" smtClean="0"/>
              <a:t> </a:t>
            </a:r>
            <a:r>
              <a:rPr lang="en-US" sz="2100" dirty="0" err="1" smtClean="0"/>
              <a:t>secara</a:t>
            </a:r>
            <a:r>
              <a:rPr lang="en-US" sz="2100" dirty="0" smtClean="0"/>
              <a:t> </a:t>
            </a:r>
            <a:r>
              <a:rPr lang="en-US" sz="2100" dirty="0" err="1" smtClean="0"/>
              <a:t>aktif</a:t>
            </a:r>
            <a:r>
              <a:rPr lang="en-US" sz="2100" dirty="0" smtClean="0"/>
              <a:t>, </a:t>
            </a:r>
            <a:r>
              <a:rPr lang="en-US" sz="2100" dirty="0" err="1" smtClean="0"/>
              <a:t>termasuk</a:t>
            </a:r>
            <a:r>
              <a:rPr lang="en-US" sz="2100" dirty="0" smtClean="0"/>
              <a:t> </a:t>
            </a:r>
            <a:r>
              <a:rPr lang="en-US" sz="2100" dirty="0" err="1" smtClean="0"/>
              <a:t>tata</a:t>
            </a:r>
            <a:r>
              <a:rPr lang="en-US" sz="2100" dirty="0" smtClean="0"/>
              <a:t> </a:t>
            </a:r>
            <a:r>
              <a:rPr lang="en-US" sz="2100" dirty="0" err="1" smtClean="0"/>
              <a:t>letak</a:t>
            </a:r>
            <a:r>
              <a:rPr lang="en-US" sz="2100" dirty="0" smtClean="0"/>
              <a:t>, </a:t>
            </a:r>
            <a:r>
              <a:rPr lang="en-US" sz="2100" dirty="0" err="1" smtClean="0"/>
              <a:t>sarana</a:t>
            </a:r>
            <a:r>
              <a:rPr lang="en-US" sz="2100" dirty="0" smtClean="0"/>
              <a:t> </a:t>
            </a:r>
            <a:r>
              <a:rPr lang="en-US" sz="2100" dirty="0" err="1" smtClean="0"/>
              <a:t>untuk</a:t>
            </a:r>
            <a:r>
              <a:rPr lang="en-US" sz="2100" dirty="0" smtClean="0"/>
              <a:t> </a:t>
            </a:r>
            <a:r>
              <a:rPr lang="en-US" sz="2100" dirty="0" err="1" smtClean="0"/>
              <a:t>penyimpanan</a:t>
            </a:r>
            <a:r>
              <a:rPr lang="en-US" sz="2100" dirty="0" smtClean="0"/>
              <a:t>, </a:t>
            </a:r>
            <a:r>
              <a:rPr lang="en-US" sz="2100" dirty="0" err="1" smtClean="0"/>
              <a:t>pemanfaatan</a:t>
            </a:r>
            <a:r>
              <a:rPr lang="en-US" sz="2100" dirty="0" smtClean="0"/>
              <a:t> </a:t>
            </a:r>
            <a:r>
              <a:rPr lang="en-US" sz="2100" dirty="0" err="1" smtClean="0"/>
              <a:t>ruang</a:t>
            </a:r>
            <a:r>
              <a:rPr lang="en-US" sz="2100" dirty="0" smtClean="0"/>
              <a:t> </a:t>
            </a:r>
            <a:r>
              <a:rPr lang="en-US" sz="2100" dirty="0" err="1" smtClean="0"/>
              <a:t>gudang</a:t>
            </a:r>
            <a:r>
              <a:rPr lang="en-US" sz="2100" dirty="0" smtClean="0"/>
              <a:t>, </a:t>
            </a:r>
            <a:r>
              <a:rPr lang="en-US" sz="2100" dirty="0" err="1" smtClean="0"/>
              <a:t>prosedur</a:t>
            </a:r>
            <a:r>
              <a:rPr lang="en-US" sz="2100" dirty="0" smtClean="0"/>
              <a:t> </a:t>
            </a:r>
            <a:r>
              <a:rPr lang="en-US" sz="2100" dirty="0" err="1" smtClean="0"/>
              <a:t>penerimaan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pengeluaran</a:t>
            </a:r>
            <a:r>
              <a:rPr lang="en-US" sz="2100" dirty="0" smtClean="0"/>
              <a:t> </a:t>
            </a:r>
            <a:r>
              <a:rPr lang="en-US" sz="2100" dirty="0" err="1" smtClean="0"/>
              <a:t>barang</a:t>
            </a:r>
            <a:r>
              <a:rPr lang="en-US" sz="2100" dirty="0" smtClean="0"/>
              <a:t>, </a:t>
            </a:r>
            <a:r>
              <a:rPr lang="en-US" sz="2100" dirty="0" err="1" smtClean="0"/>
              <a:t>suku</a:t>
            </a:r>
            <a:r>
              <a:rPr lang="en-US" sz="2100" dirty="0" smtClean="0"/>
              <a:t> </a:t>
            </a:r>
            <a:r>
              <a:rPr lang="en-US" sz="2100" dirty="0" err="1" smtClean="0"/>
              <a:t>cadang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lain-lain. </a:t>
            </a:r>
          </a:p>
          <a:p>
            <a:pPr marL="514350" indent="-514350">
              <a:buAutoNum type="alphaLcPeriod"/>
            </a:pPr>
            <a:r>
              <a:rPr lang="en-US" sz="2100" dirty="0" err="1" smtClean="0"/>
              <a:t>Tanggung</a:t>
            </a:r>
            <a:r>
              <a:rPr lang="en-US" sz="2100" dirty="0" smtClean="0"/>
              <a:t> </a:t>
            </a:r>
            <a:r>
              <a:rPr lang="en-US" sz="2100" dirty="0" err="1" smtClean="0"/>
              <a:t>jawab</a:t>
            </a:r>
            <a:r>
              <a:rPr lang="en-US" sz="2100" dirty="0" smtClean="0"/>
              <a:t> </a:t>
            </a:r>
            <a:r>
              <a:rPr lang="en-US" sz="2100" dirty="0" err="1" smtClean="0"/>
              <a:t>teknis</a:t>
            </a:r>
            <a:r>
              <a:rPr lang="en-US" sz="2100" dirty="0" smtClean="0"/>
              <a:t> </a:t>
            </a:r>
            <a:r>
              <a:rPr lang="en-US" sz="2100" dirty="0" err="1" smtClean="0"/>
              <a:t>untuk</a:t>
            </a:r>
            <a:r>
              <a:rPr lang="en-US" sz="2100" dirty="0" smtClean="0"/>
              <a:t> </a:t>
            </a:r>
            <a:r>
              <a:rPr lang="en-US" sz="2100" dirty="0" err="1" smtClean="0"/>
              <a:t>keberadaan</a:t>
            </a:r>
            <a:r>
              <a:rPr lang="en-US" sz="2100" dirty="0" smtClean="0"/>
              <a:t> </a:t>
            </a:r>
            <a:r>
              <a:rPr lang="en-US" sz="2100" dirty="0" err="1" smtClean="0"/>
              <a:t>suku</a:t>
            </a:r>
            <a:r>
              <a:rPr lang="en-US" sz="2100" dirty="0" smtClean="0"/>
              <a:t> </a:t>
            </a:r>
            <a:r>
              <a:rPr lang="en-US" sz="2100" dirty="0" err="1" smtClean="0"/>
              <a:t>cadang</a:t>
            </a:r>
            <a:r>
              <a:rPr lang="en-US" sz="2100" dirty="0" smtClean="0"/>
              <a:t>. </a:t>
            </a:r>
            <a:r>
              <a:rPr lang="en-US" sz="2100" dirty="0" err="1" smtClean="0"/>
              <a:t>Termasuk</a:t>
            </a:r>
            <a:r>
              <a:rPr lang="en-US" sz="2100" dirty="0" smtClean="0"/>
              <a:t> </a:t>
            </a:r>
            <a:r>
              <a:rPr lang="en-US" sz="2100" dirty="0" err="1" smtClean="0"/>
              <a:t>metode</a:t>
            </a:r>
            <a:r>
              <a:rPr lang="en-US" sz="2100" dirty="0" smtClean="0"/>
              <a:t> </a:t>
            </a:r>
            <a:r>
              <a:rPr lang="en-US" sz="2100" dirty="0" err="1" smtClean="0"/>
              <a:t>penyimpanan</a:t>
            </a:r>
            <a:r>
              <a:rPr lang="en-US" sz="2100" dirty="0" smtClean="0"/>
              <a:t>, </a:t>
            </a:r>
            <a:r>
              <a:rPr lang="en-US" sz="2100" dirty="0" err="1" smtClean="0"/>
              <a:t>prosedur</a:t>
            </a:r>
            <a:r>
              <a:rPr lang="en-US" sz="2100" dirty="0" smtClean="0"/>
              <a:t> </a:t>
            </a:r>
            <a:r>
              <a:rPr lang="en-US" sz="2100" dirty="0" err="1" smtClean="0"/>
              <a:t>perawatan</a:t>
            </a:r>
            <a:r>
              <a:rPr lang="en-US" sz="2100" dirty="0" smtClean="0"/>
              <a:t> </a:t>
            </a:r>
            <a:r>
              <a:rPr lang="en-US" sz="2100" dirty="0" err="1" smtClean="0"/>
              <a:t>untuk</a:t>
            </a:r>
            <a:r>
              <a:rPr lang="en-US" sz="2100" dirty="0" smtClean="0"/>
              <a:t> </a:t>
            </a:r>
            <a:r>
              <a:rPr lang="en-US" sz="2100" dirty="0" err="1" smtClean="0"/>
              <a:t>mencegah</a:t>
            </a:r>
            <a:r>
              <a:rPr lang="en-US" sz="2100" dirty="0" smtClean="0"/>
              <a:t> </a:t>
            </a:r>
            <a:r>
              <a:rPr lang="en-US" sz="2100" dirty="0" err="1" smtClean="0"/>
              <a:t>kerusakan</a:t>
            </a:r>
            <a:r>
              <a:rPr lang="en-US" sz="2100" dirty="0" smtClean="0"/>
              <a:t>, </a:t>
            </a:r>
            <a:r>
              <a:rPr lang="en-US" sz="2100" dirty="0" err="1" smtClean="0"/>
              <a:t>pencegahan</a:t>
            </a:r>
            <a:r>
              <a:rPr lang="en-US" sz="2100" dirty="0" smtClean="0"/>
              <a:t> </a:t>
            </a:r>
            <a:r>
              <a:rPr lang="en-US" sz="2100" dirty="0" err="1" smtClean="0"/>
              <a:t>kehilangan</a:t>
            </a:r>
            <a:r>
              <a:rPr lang="en-US" sz="2100" dirty="0" smtClean="0"/>
              <a:t>. </a:t>
            </a:r>
          </a:p>
          <a:p>
            <a:pPr marL="514350" indent="-514350">
              <a:buAutoNum type="alphaLcPeriod"/>
            </a:pPr>
            <a:r>
              <a:rPr lang="en-US" sz="2100" dirty="0" err="1" smtClean="0"/>
              <a:t>Sistem</a:t>
            </a:r>
            <a:r>
              <a:rPr lang="en-US" sz="2100" dirty="0" smtClean="0"/>
              <a:t> </a:t>
            </a:r>
            <a:r>
              <a:rPr lang="en-US" sz="2100" dirty="0" err="1" smtClean="0"/>
              <a:t>pengontrolan</a:t>
            </a:r>
            <a:r>
              <a:rPr lang="en-US" sz="2100" dirty="0" smtClean="0"/>
              <a:t> </a:t>
            </a:r>
            <a:r>
              <a:rPr lang="en-US" sz="2100" dirty="0" err="1" smtClean="0"/>
              <a:t>stok</a:t>
            </a:r>
            <a:r>
              <a:rPr lang="en-US" sz="2100" dirty="0" smtClean="0"/>
              <a:t> (</a:t>
            </a:r>
            <a:r>
              <a:rPr lang="en-US" sz="2100" dirty="0" err="1" smtClean="0"/>
              <a:t>persediaan</a:t>
            </a:r>
            <a:r>
              <a:rPr lang="en-US" sz="2100" dirty="0" smtClean="0"/>
              <a:t> </a:t>
            </a:r>
            <a:r>
              <a:rPr lang="en-US" sz="2100" dirty="0" err="1" smtClean="0"/>
              <a:t>suku</a:t>
            </a:r>
            <a:r>
              <a:rPr lang="en-US" sz="2100" dirty="0" smtClean="0"/>
              <a:t> </a:t>
            </a:r>
            <a:r>
              <a:rPr lang="en-US" sz="2100" dirty="0" err="1" smtClean="0"/>
              <a:t>cadang</a:t>
            </a:r>
            <a:r>
              <a:rPr lang="en-US" sz="2100" dirty="0" smtClean="0"/>
              <a:t>). </a:t>
            </a:r>
            <a:r>
              <a:rPr lang="en-US" sz="2100" dirty="0" err="1" smtClean="0"/>
              <a:t>Catatan</a:t>
            </a:r>
            <a:r>
              <a:rPr lang="en-US" sz="2100" dirty="0" smtClean="0"/>
              <a:t> </a:t>
            </a:r>
            <a:r>
              <a:rPr lang="en-US" sz="2100" dirty="0" err="1" smtClean="0"/>
              <a:t>inventarisasi</a:t>
            </a:r>
            <a:r>
              <a:rPr lang="en-US" sz="2100" dirty="0" smtClean="0"/>
              <a:t>, </a:t>
            </a:r>
            <a:r>
              <a:rPr lang="en-US" sz="2100" dirty="0" err="1" smtClean="0"/>
              <a:t>prosedur</a:t>
            </a:r>
            <a:r>
              <a:rPr lang="en-US" sz="2100" dirty="0" smtClean="0"/>
              <a:t> </a:t>
            </a:r>
            <a:r>
              <a:rPr lang="en-US" sz="2100" dirty="0" err="1" smtClean="0"/>
              <a:t>pemesanan</a:t>
            </a:r>
            <a:r>
              <a:rPr lang="en-US" sz="2100" dirty="0" smtClean="0"/>
              <a:t>, </a:t>
            </a:r>
            <a:r>
              <a:rPr lang="en-US" sz="2100" dirty="0" err="1" smtClean="0"/>
              <a:t>pengadaan</a:t>
            </a:r>
            <a:r>
              <a:rPr lang="en-US" sz="2100" dirty="0" smtClean="0"/>
              <a:t> </a:t>
            </a:r>
            <a:r>
              <a:rPr lang="en-US" sz="2100" dirty="0" err="1" smtClean="0"/>
              <a:t>barang</a:t>
            </a:r>
            <a:r>
              <a:rPr lang="en-US" sz="2100" dirty="0" smtClean="0"/>
              <a:t>. </a:t>
            </a:r>
          </a:p>
          <a:p>
            <a:pPr marL="514350" indent="-514350">
              <a:buAutoNum type="alphaLcPeriod"/>
            </a:pPr>
            <a:r>
              <a:rPr lang="en-US" sz="2100" dirty="0" err="1" smtClean="0"/>
              <a:t>Perawatan</a:t>
            </a:r>
            <a:r>
              <a:rPr lang="en-US" sz="2100" dirty="0" smtClean="0"/>
              <a:t> </a:t>
            </a:r>
            <a:r>
              <a:rPr lang="en-US" sz="2100" dirty="0" err="1" smtClean="0"/>
              <a:t>untuk</a:t>
            </a:r>
            <a:r>
              <a:rPr lang="en-US" sz="2100" dirty="0" smtClean="0"/>
              <a:t> </a:t>
            </a:r>
            <a:r>
              <a:rPr lang="en-US" sz="2100" dirty="0" err="1" smtClean="0"/>
              <a:t>bahan-bahan</a:t>
            </a:r>
            <a:r>
              <a:rPr lang="en-US" sz="2100" dirty="0" smtClean="0"/>
              <a:t> </a:t>
            </a:r>
            <a:r>
              <a:rPr lang="en-US" sz="2100" dirty="0" err="1" smtClean="0"/>
              <a:t>khusus</a:t>
            </a:r>
            <a:r>
              <a:rPr lang="en-US" sz="2100" dirty="0" smtClean="0"/>
              <a:t>, </a:t>
            </a:r>
            <a:r>
              <a:rPr lang="en-US" sz="2100" dirty="0" err="1" smtClean="0"/>
              <a:t>dalam</a:t>
            </a:r>
            <a:r>
              <a:rPr lang="en-US" sz="2100" dirty="0" smtClean="0"/>
              <a:t> </a:t>
            </a:r>
            <a:r>
              <a:rPr lang="en-US" sz="2100" dirty="0" err="1" smtClean="0"/>
              <a:t>pengiriman</a:t>
            </a:r>
            <a:r>
              <a:rPr lang="en-US" sz="2100" dirty="0" smtClean="0"/>
              <a:t> </a:t>
            </a:r>
            <a:r>
              <a:rPr lang="en-US" sz="2100" dirty="0" err="1" smtClean="0"/>
              <a:t>barang</a:t>
            </a:r>
            <a:r>
              <a:rPr lang="en-US" sz="2100" dirty="0" smtClean="0"/>
              <a:t>, </a:t>
            </a:r>
            <a:r>
              <a:rPr lang="en-US" sz="2100" dirty="0" err="1" smtClean="0"/>
              <a:t>dalam</a:t>
            </a:r>
            <a:r>
              <a:rPr lang="en-US" sz="2100" dirty="0" smtClean="0"/>
              <a:t> </a:t>
            </a:r>
            <a:r>
              <a:rPr lang="en-US" sz="2100" dirty="0" err="1" smtClean="0"/>
              <a:t>proses</a:t>
            </a:r>
            <a:r>
              <a:rPr lang="en-US" sz="2100" dirty="0" smtClean="0"/>
              <a:t> </a:t>
            </a:r>
            <a:r>
              <a:rPr lang="en-US" sz="2100" dirty="0" err="1" smtClean="0"/>
              <a:t>pemakaian</a:t>
            </a:r>
            <a:r>
              <a:rPr lang="en-US" sz="2100" dirty="0" smtClean="0"/>
              <a:t>, </a:t>
            </a:r>
            <a:r>
              <a:rPr lang="en-US" sz="2100" dirty="0" err="1" smtClean="0"/>
              <a:t>kesiapan</a:t>
            </a:r>
            <a:r>
              <a:rPr lang="en-US" sz="2100" dirty="0" smtClean="0"/>
              <a:t> </a:t>
            </a:r>
            <a:r>
              <a:rPr lang="en-US" sz="2100" dirty="0" err="1" smtClean="0"/>
              <a:t>suku</a:t>
            </a:r>
            <a:r>
              <a:rPr lang="en-US" sz="2100" dirty="0" smtClean="0"/>
              <a:t> </a:t>
            </a:r>
            <a:r>
              <a:rPr lang="en-US" sz="2100" dirty="0" err="1" smtClean="0"/>
              <a:t>cadang</a:t>
            </a:r>
            <a:r>
              <a:rPr lang="en-US" sz="2100" dirty="0" smtClean="0"/>
              <a:t> </a:t>
            </a:r>
            <a:r>
              <a:rPr lang="en-US" sz="2100" dirty="0" err="1" smtClean="0"/>
              <a:t>dalam</a:t>
            </a:r>
            <a:r>
              <a:rPr lang="en-US" sz="2100" dirty="0" smtClean="0"/>
              <a:t> </a:t>
            </a:r>
            <a:r>
              <a:rPr lang="en-US" sz="2100" dirty="0" err="1" smtClean="0"/>
              <a:t>jumlah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spesifikasi</a:t>
            </a:r>
            <a:r>
              <a:rPr lang="en-US" sz="2100" dirty="0" smtClean="0"/>
              <a:t> yang </a:t>
            </a:r>
            <a:r>
              <a:rPr lang="en-US" sz="2100" dirty="0" err="1" smtClean="0"/>
              <a:t>sesuai</a:t>
            </a:r>
            <a:r>
              <a:rPr lang="en-US" sz="2100" dirty="0" smtClean="0"/>
              <a:t> </a:t>
            </a:r>
            <a:r>
              <a:rPr lang="en-US" sz="2100" dirty="0" err="1" smtClean="0"/>
              <a:t>menurut</a:t>
            </a:r>
            <a:r>
              <a:rPr lang="en-US" sz="2100" dirty="0" smtClean="0"/>
              <a:t> </a:t>
            </a:r>
            <a:r>
              <a:rPr lang="en-US" sz="2100" dirty="0" err="1" smtClean="0"/>
              <a:t>kebutuhannya</a:t>
            </a:r>
            <a:r>
              <a:rPr lang="en-US" sz="2100" dirty="0" smtClean="0"/>
              <a:t>. </a:t>
            </a:r>
          </a:p>
          <a:p>
            <a:pPr marL="514350" indent="-514350">
              <a:buAutoNum type="alphaLcPeriod"/>
            </a:pPr>
            <a:r>
              <a:rPr lang="en-US" sz="2100" dirty="0" err="1" smtClean="0"/>
              <a:t>Melindungi</a:t>
            </a:r>
            <a:r>
              <a:rPr lang="en-US" sz="2100" dirty="0" smtClean="0"/>
              <a:t> </a:t>
            </a:r>
            <a:r>
              <a:rPr lang="en-US" sz="2100" dirty="0" err="1" smtClean="0"/>
              <a:t>suku</a:t>
            </a:r>
            <a:r>
              <a:rPr lang="en-US" sz="2100" dirty="0" smtClean="0"/>
              <a:t> </a:t>
            </a:r>
            <a:r>
              <a:rPr lang="en-US" sz="2100" dirty="0" err="1" smtClean="0"/>
              <a:t>cadang</a:t>
            </a:r>
            <a:r>
              <a:rPr lang="en-US" sz="2100" dirty="0" smtClean="0"/>
              <a:t> </a:t>
            </a:r>
            <a:r>
              <a:rPr lang="en-US" sz="2100" dirty="0" err="1" smtClean="0"/>
              <a:t>dari</a:t>
            </a:r>
            <a:r>
              <a:rPr lang="en-US" sz="2100" dirty="0" smtClean="0"/>
              <a:t> </a:t>
            </a:r>
            <a:r>
              <a:rPr lang="en-US" sz="2100" dirty="0" err="1" smtClean="0"/>
              <a:t>kerugian</a:t>
            </a:r>
            <a:r>
              <a:rPr lang="en-US" sz="2100" dirty="0" smtClean="0"/>
              <a:t> </a:t>
            </a:r>
            <a:r>
              <a:rPr lang="en-US" sz="2100" dirty="0" err="1" smtClean="0"/>
              <a:t>atau</a:t>
            </a:r>
            <a:r>
              <a:rPr lang="en-US" sz="2100" dirty="0" smtClean="0"/>
              <a:t> </a:t>
            </a:r>
            <a:r>
              <a:rPr lang="en-US" sz="2100" dirty="0" err="1" smtClean="0"/>
              <a:t>kehilangan</a:t>
            </a:r>
            <a:r>
              <a:rPr lang="en-US" sz="2100" dirty="0" smtClean="0"/>
              <a:t> </a:t>
            </a:r>
            <a:r>
              <a:rPr lang="en-US" sz="2100" dirty="0" err="1" smtClean="0"/>
              <a:t>karena</a:t>
            </a:r>
            <a:r>
              <a:rPr lang="en-US" sz="2100" dirty="0" smtClean="0"/>
              <a:t> </a:t>
            </a:r>
            <a:r>
              <a:rPr lang="en-US" sz="2100" dirty="0" err="1" smtClean="0"/>
              <a:t>penyimpanan</a:t>
            </a:r>
            <a:r>
              <a:rPr lang="en-US" sz="2100" dirty="0" smtClean="0"/>
              <a:t> yang </a:t>
            </a:r>
            <a:r>
              <a:rPr lang="en-US" sz="2100" dirty="0" err="1" smtClean="0"/>
              <a:t>kurang</a:t>
            </a:r>
            <a:r>
              <a:rPr lang="en-US" sz="2100" dirty="0" smtClean="0"/>
              <a:t> </a:t>
            </a:r>
            <a:r>
              <a:rPr lang="en-US" sz="2100" dirty="0" err="1" smtClean="0"/>
              <a:t>terkontrol</a:t>
            </a:r>
            <a:r>
              <a:rPr lang="en-US" sz="2100" dirty="0" smtClean="0"/>
              <a:t>,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mencegah</a:t>
            </a:r>
            <a:r>
              <a:rPr lang="en-US" sz="2100" dirty="0" smtClean="0"/>
              <a:t> </a:t>
            </a:r>
            <a:r>
              <a:rPr lang="en-US" sz="2100" dirty="0" err="1" smtClean="0"/>
              <a:t>adanya</a:t>
            </a:r>
            <a:r>
              <a:rPr lang="en-US" sz="2100" dirty="0" smtClean="0"/>
              <a:t> </a:t>
            </a:r>
            <a:r>
              <a:rPr lang="en-US" sz="2100" dirty="0" err="1" smtClean="0"/>
              <a:t>pemindahan</a:t>
            </a:r>
            <a:r>
              <a:rPr lang="en-US" sz="2100" dirty="0" smtClean="0"/>
              <a:t> </a:t>
            </a:r>
            <a:r>
              <a:rPr lang="en-US" sz="2100" dirty="0" err="1" smtClean="0"/>
              <a:t>barang</a:t>
            </a:r>
            <a:r>
              <a:rPr lang="en-US" sz="2100" dirty="0" smtClean="0"/>
              <a:t> </a:t>
            </a:r>
            <a:r>
              <a:rPr lang="en-US" sz="2100" dirty="0" err="1" smtClean="0"/>
              <a:t>tanpa</a:t>
            </a:r>
            <a:r>
              <a:rPr lang="en-US" sz="2100" dirty="0" smtClean="0"/>
              <a:t> </a:t>
            </a:r>
            <a:r>
              <a:rPr lang="en-US" sz="2100" dirty="0" err="1" smtClean="0"/>
              <a:t>diketahui</a:t>
            </a:r>
            <a:r>
              <a:rPr lang="en-US" sz="2100" dirty="0" smtClean="0"/>
              <a:t>.</a:t>
            </a:r>
            <a:endParaRPr lang="en-US" sz="21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Dasar-dasar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Cadang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914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penyimpanan</a:t>
            </a:r>
            <a:r>
              <a:rPr lang="en-US" sz="2800" dirty="0" smtClean="0"/>
              <a:t> </a:t>
            </a:r>
            <a:r>
              <a:rPr lang="en-US" sz="2800" dirty="0" err="1" smtClean="0"/>
              <a:t>stok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terlalu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terlalu</a:t>
            </a:r>
            <a:r>
              <a:rPr lang="en-US" sz="2800" dirty="0" smtClean="0"/>
              <a:t> </a:t>
            </a:r>
            <a:r>
              <a:rPr lang="en-US" sz="2800" dirty="0" err="1" smtClean="0"/>
              <a:t>kurang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kebutuhan</a:t>
            </a:r>
            <a:r>
              <a:rPr lang="en-US" sz="2800" dirty="0" smtClean="0"/>
              <a:t>.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3962400" y="990600"/>
            <a:ext cx="838200" cy="9144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038600" y="3124200"/>
            <a:ext cx="838200" cy="9144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4191000"/>
            <a:ext cx="8382000" cy="1676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</a:pP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maksimum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minimum </a:t>
            </a:r>
            <a:r>
              <a:rPr lang="en-US" sz="2800" dirty="0" err="1" smtClean="0"/>
              <a:t>penyimpanan</a:t>
            </a:r>
            <a:r>
              <a:rPr lang="en-US" sz="2800" dirty="0" smtClean="0"/>
              <a:t> </a:t>
            </a:r>
            <a:r>
              <a:rPr lang="en-US" sz="2800" dirty="0" err="1" smtClean="0"/>
              <a:t>suku</a:t>
            </a:r>
            <a:r>
              <a:rPr lang="en-US" sz="2800" dirty="0" smtClean="0"/>
              <a:t> </a:t>
            </a:r>
            <a:r>
              <a:rPr lang="en-US" sz="2800" dirty="0" err="1" smtClean="0"/>
              <a:t>cadang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secermat</a:t>
            </a:r>
            <a:r>
              <a:rPr lang="en-US" sz="2800" dirty="0" smtClean="0"/>
              <a:t> </a:t>
            </a:r>
            <a:r>
              <a:rPr lang="en-US" sz="2800" dirty="0" err="1" smtClean="0"/>
              <a:t>mungkin</a:t>
            </a:r>
            <a:r>
              <a:rPr lang="en-US" sz="2800" dirty="0" smtClean="0"/>
              <a:t>. Batas-</a:t>
            </a:r>
            <a:r>
              <a:rPr lang="en-US" sz="2800" dirty="0" err="1" smtClean="0"/>
              <a:t>batas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pengalaman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kebutuhan</a:t>
            </a:r>
            <a:r>
              <a:rPr lang="en-US" sz="2800" dirty="0" smtClean="0"/>
              <a:t> </a:t>
            </a:r>
            <a:r>
              <a:rPr lang="en-US" sz="2800" dirty="0" err="1" smtClean="0"/>
              <a:t>nyata</a:t>
            </a:r>
            <a:r>
              <a:rPr lang="en-US" sz="2800" dirty="0" smtClean="0"/>
              <a:t> (</a:t>
            </a:r>
            <a:r>
              <a:rPr lang="en-US" sz="2800" dirty="0" err="1" smtClean="0"/>
              <a:t>lihat</a:t>
            </a:r>
            <a:r>
              <a:rPr lang="en-US" sz="2800" dirty="0" smtClean="0"/>
              <a:t> </a:t>
            </a:r>
            <a:r>
              <a:rPr lang="en-US" sz="2800" dirty="0" err="1" smtClean="0"/>
              <a:t>gambar</a:t>
            </a:r>
            <a:r>
              <a:rPr lang="en-US" sz="2800" dirty="0" smtClean="0"/>
              <a:t> 1).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6019800"/>
            <a:ext cx="7315200" cy="6397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Model </a:t>
            </a:r>
            <a:r>
              <a:rPr lang="en-US" dirty="0" err="1" smtClean="0"/>
              <a:t>Persediaan</a:t>
            </a:r>
            <a:r>
              <a:rPr lang="en-US" dirty="0" smtClean="0"/>
              <a:t> EOQ (Economic Order Quantity)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33400"/>
            <a:ext cx="8229600" cy="52578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" name="Curved Right Arrow 4"/>
          <p:cNvSpPr/>
          <p:nvPr/>
        </p:nvSpPr>
        <p:spPr>
          <a:xfrm>
            <a:off x="304800" y="5638800"/>
            <a:ext cx="990600" cy="914400"/>
          </a:xfrm>
          <a:prstGeom prst="curved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7921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dirty="0" err="1" smtClean="0"/>
              <a:t>Faktor-faktor</a:t>
            </a:r>
            <a:r>
              <a:rPr lang="en-US" sz="3200" dirty="0" smtClean="0"/>
              <a:t> </a:t>
            </a:r>
            <a:r>
              <a:rPr lang="en-US" sz="3200" dirty="0" err="1" smtClean="0"/>
              <a:t>penting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mendasari</a:t>
            </a:r>
            <a:r>
              <a:rPr lang="en-US" sz="3200" dirty="0" smtClean="0"/>
              <a:t> </a:t>
            </a:r>
            <a:r>
              <a:rPr lang="en-US" sz="3200" dirty="0" err="1" smtClean="0"/>
              <a:t>pengontrolan</a:t>
            </a:r>
            <a:r>
              <a:rPr lang="en-US" sz="3200" dirty="0" smtClean="0"/>
              <a:t> </a:t>
            </a:r>
            <a:r>
              <a:rPr lang="en-US" sz="3200" dirty="0" err="1" smtClean="0"/>
              <a:t>suku</a:t>
            </a:r>
            <a:r>
              <a:rPr lang="en-US" sz="3200" dirty="0" smtClean="0"/>
              <a:t> </a:t>
            </a:r>
            <a:r>
              <a:rPr lang="en-US" sz="3200" dirty="0" err="1" smtClean="0"/>
              <a:t>cadang</a:t>
            </a:r>
            <a:r>
              <a:rPr lang="en-US" sz="3200" dirty="0" smtClean="0"/>
              <a:t>, </a:t>
            </a:r>
            <a:r>
              <a:rPr lang="en-US" sz="3200" dirty="0" err="1" smtClean="0"/>
              <a:t>yaitu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514350" indent="-514350">
              <a:buAutoNum type="alphaLcPeriod"/>
            </a:pPr>
            <a:r>
              <a:rPr lang="en-US" b="1" u="sng" dirty="0" err="1" smtClean="0"/>
              <a:t>Persediaan</a:t>
            </a:r>
            <a:r>
              <a:rPr lang="en-US" b="1" u="sng" dirty="0" smtClean="0"/>
              <a:t>/</a:t>
            </a:r>
            <a:r>
              <a:rPr lang="en-US" b="1" u="sng" dirty="0" err="1" smtClean="0"/>
              <a:t>stok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maksimum</a:t>
            </a:r>
            <a:r>
              <a:rPr lang="en-US" b="1" u="sng" dirty="0" err="1" smtClean="0">
                <a:sym typeface="Wingdings" pitchFamily="2" charset="2"/>
              </a:rPr>
              <a:t>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cadang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yang </a:t>
            </a:r>
            <a:r>
              <a:rPr lang="en-US" dirty="0" err="1" smtClean="0"/>
              <a:t>menguntungkan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. </a:t>
            </a:r>
          </a:p>
          <a:p>
            <a:pPr marL="514350" indent="-514350">
              <a:buAutoNum type="alphaLcPeriod"/>
            </a:pPr>
            <a:r>
              <a:rPr lang="en-US" b="1" u="sng" dirty="0" err="1" smtClean="0"/>
              <a:t>Persediaan</a:t>
            </a:r>
            <a:r>
              <a:rPr lang="en-US" b="1" u="sng" dirty="0" smtClean="0"/>
              <a:t>/</a:t>
            </a:r>
            <a:r>
              <a:rPr lang="en-US" b="1" u="sng" dirty="0" err="1" smtClean="0"/>
              <a:t>stok</a:t>
            </a:r>
            <a:r>
              <a:rPr lang="en-US" b="1" u="sng" dirty="0" smtClean="0"/>
              <a:t> minimum</a:t>
            </a:r>
            <a:r>
              <a:rPr lang="en-US" b="1" u="sng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terendah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cadang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yang </a:t>
            </a:r>
            <a:r>
              <a:rPr lang="en-US" dirty="0" err="1" smtClean="0"/>
              <a:t>aman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cadang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normal,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</a:p>
          <a:p>
            <a:pPr marL="514350" indent="-514350">
              <a:buAutoNum type="alphaLcPeriod"/>
            </a:pPr>
            <a:r>
              <a:rPr lang="en-US" b="1" u="sng" dirty="0" err="1" smtClean="0"/>
              <a:t>Standar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pemesanan</a:t>
            </a:r>
            <a:r>
              <a:rPr lang="en-US" b="1" u="sng" dirty="0" smtClean="0">
                <a:sym typeface="Wingdings" pitchFamily="2" charset="2"/>
              </a:rPr>
              <a:t></a:t>
            </a:r>
            <a:r>
              <a:rPr lang="en-US" b="1" u="sng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cadang</a:t>
            </a:r>
            <a:r>
              <a:rPr lang="en-US" dirty="0" smtClean="0"/>
              <a:t> yang </a:t>
            </a:r>
            <a:r>
              <a:rPr lang="en-US" dirty="0" err="1" smtClean="0"/>
              <a:t>dibeli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pemesanan</a:t>
            </a:r>
            <a:r>
              <a:rPr lang="en-US" dirty="0" smtClean="0"/>
              <a:t>. </a:t>
            </a:r>
            <a:r>
              <a:rPr lang="en-US" dirty="0" err="1" smtClean="0"/>
              <a:t>Pemesanan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diadakan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stok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. </a:t>
            </a:r>
          </a:p>
          <a:p>
            <a:pPr marL="514350" indent="-514350">
              <a:buAutoNum type="alphaLcPeriod"/>
            </a:pPr>
            <a:r>
              <a:rPr lang="en-US" b="1" u="sng" dirty="0" smtClean="0"/>
              <a:t>Batas </a:t>
            </a:r>
            <a:r>
              <a:rPr lang="en-US" b="1" u="sng" dirty="0" err="1" smtClean="0"/>
              <a:t>pemesanan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kembali</a:t>
            </a:r>
            <a:r>
              <a:rPr lang="en-US" b="1" u="sng" dirty="0" smtClean="0"/>
              <a:t> </a:t>
            </a:r>
            <a:r>
              <a:rPr lang="en-US" b="1" u="sng" dirty="0" smtClean="0">
                <a:sym typeface="Wingdings" pitchFamily="2" charset="2"/>
              </a:rPr>
              <a:t></a:t>
            </a:r>
            <a:r>
              <a:rPr lang="en-US" b="1" u="sng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pengadaannya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(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stok</a:t>
            </a:r>
            <a:r>
              <a:rPr lang="en-US" dirty="0" smtClean="0"/>
              <a:t> minimum).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pemesanan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pemesanan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diadakan</a:t>
            </a:r>
            <a:r>
              <a:rPr lang="en-US" dirty="0" smtClean="0"/>
              <a:t>. </a:t>
            </a:r>
          </a:p>
          <a:p>
            <a:pPr marL="514350" indent="-514350">
              <a:buAutoNum type="alphaLcPeriod"/>
            </a:pPr>
            <a:r>
              <a:rPr lang="en-US" b="1" u="sng" dirty="0" err="1" smtClean="0"/>
              <a:t>Waktu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pengadaan</a:t>
            </a:r>
            <a:r>
              <a:rPr lang="en-US" b="1" u="sng" dirty="0" smtClean="0"/>
              <a:t> </a:t>
            </a:r>
            <a:r>
              <a:rPr lang="en-US" b="1" u="sng" dirty="0" smtClean="0">
                <a:sym typeface="Wingdings" pitchFamily="2" charset="2"/>
              </a:rPr>
              <a:t>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lamanya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pengadaan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dipesan</a:t>
            </a:r>
            <a:r>
              <a:rPr lang="en-US" dirty="0" smtClean="0"/>
              <a:t> (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pemesanan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datangnya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pesanan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4685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menentukan</a:t>
            </a:r>
            <a:r>
              <a:rPr lang="en-US" sz="3200" dirty="0" smtClean="0"/>
              <a:t> </a:t>
            </a:r>
            <a:r>
              <a:rPr lang="en-US" sz="3200" dirty="0" err="1" smtClean="0"/>
              <a:t>jumlah</a:t>
            </a:r>
            <a:r>
              <a:rPr lang="en-US" sz="3200" dirty="0" smtClean="0"/>
              <a:t> </a:t>
            </a:r>
            <a:r>
              <a:rPr lang="en-US" sz="3200" dirty="0" err="1" smtClean="0"/>
              <a:t>stok</a:t>
            </a:r>
            <a:r>
              <a:rPr lang="en-US" sz="3200" dirty="0" smtClean="0"/>
              <a:t> </a:t>
            </a:r>
            <a:r>
              <a:rPr lang="en-US" sz="3200" dirty="0" err="1" smtClean="0"/>
              <a:t>maksimum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minimum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setiap</a:t>
            </a:r>
            <a:r>
              <a:rPr lang="en-US" sz="3200" dirty="0" smtClean="0"/>
              <a:t> </a:t>
            </a:r>
            <a:r>
              <a:rPr lang="en-US" sz="3200" dirty="0" err="1" smtClean="0"/>
              <a:t>barang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dibutuhkan</a:t>
            </a:r>
            <a:r>
              <a:rPr lang="en-US" sz="3200" dirty="0" smtClean="0"/>
              <a:t>, </a:t>
            </a:r>
            <a:r>
              <a:rPr lang="en-US" sz="3200" dirty="0" err="1" smtClean="0"/>
              <a:t>maka</a:t>
            </a:r>
            <a:r>
              <a:rPr lang="en-US" sz="3200" dirty="0" smtClean="0"/>
              <a:t> </a:t>
            </a:r>
            <a:r>
              <a:rPr lang="en-US" sz="3200" dirty="0" err="1" smtClean="0"/>
              <a:t>penentuan</a:t>
            </a:r>
            <a:r>
              <a:rPr lang="en-US" sz="3200" dirty="0" smtClean="0"/>
              <a:t> </a:t>
            </a:r>
            <a:r>
              <a:rPr lang="en-US" sz="3200" dirty="0" err="1" smtClean="0"/>
              <a:t>pengadaannya</a:t>
            </a:r>
            <a:r>
              <a:rPr lang="en-US" sz="3200" dirty="0" smtClean="0"/>
              <a:t> </a:t>
            </a:r>
            <a:r>
              <a:rPr lang="en-US" sz="3200" dirty="0" err="1" smtClean="0"/>
              <a:t>dipengaruhi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faktor-faktor</a:t>
            </a:r>
            <a:r>
              <a:rPr lang="en-US" sz="3200" dirty="0" smtClean="0"/>
              <a:t> </a:t>
            </a:r>
            <a:r>
              <a:rPr lang="en-US" sz="3200" dirty="0" err="1" smtClean="0"/>
              <a:t>berikut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pengadaan</a:t>
            </a:r>
            <a:r>
              <a:rPr lang="en-US" dirty="0" smtClean="0"/>
              <a:t> order. </a:t>
            </a:r>
          </a:p>
          <a:p>
            <a:r>
              <a:rPr lang="en-US" dirty="0" err="1" smtClean="0"/>
              <a:t>Penambahan</a:t>
            </a:r>
            <a:r>
              <a:rPr lang="en-US" dirty="0" smtClean="0"/>
              <a:t> modal. </a:t>
            </a:r>
          </a:p>
          <a:p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pengadaan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endParaRPr lang="en-US" dirty="0" smtClean="0"/>
          </a:p>
          <a:p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penyusutan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.  </a:t>
            </a:r>
          </a:p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903</Words>
  <Application>Microsoft Office PowerPoint</Application>
  <PresentationFormat>On-screen Show (4:3)</PresentationFormat>
  <Paragraphs>89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PENGELOLAAN DAN PENGONTROLAN SUKU CADANG</vt:lpstr>
      <vt:lpstr>Slide 2</vt:lpstr>
      <vt:lpstr>Slide 3</vt:lpstr>
      <vt:lpstr>Kontrol Suku Cadang  Untuk pengelolaan suku cadang yang terkontrol dengan baik, perlu adanya: </vt:lpstr>
      <vt:lpstr>Fungsi Kontrol Suku Cadang</vt:lpstr>
      <vt:lpstr>Dasar-dasar Kontrol Suku Cadang</vt:lpstr>
      <vt:lpstr>Slide 7</vt:lpstr>
      <vt:lpstr>Faktor-faktor penting yang mendasari pengontrolan suku cadang, yaitu:</vt:lpstr>
      <vt:lpstr>Dalam menentukan jumlah stok maksimum dan minimum dari setiap barang yang dibutuhkan, maka penentuan pengadaannya dipengaruhi  oleh faktor-faktor berikut:</vt:lpstr>
      <vt:lpstr>Keuntungan dari adanya kontrol suku cadang adalah sbb:</vt:lpstr>
      <vt:lpstr>Jumlah Pesanan Ekonomis (EOQ /Economi Order Quantity) atau (Q) Penilaian untuk pemesanan barang dalam jumlah ekonomis mencakup perhitungan biaya-biaya berikut:</vt:lpstr>
      <vt:lpstr>CARA 1</vt:lpstr>
      <vt:lpstr>Slide 13</vt:lpstr>
      <vt:lpstr>Slide 14</vt:lpstr>
      <vt:lpstr>Contoh Soal:</vt:lpstr>
      <vt:lpstr>Slide 16</vt:lpstr>
      <vt:lpstr>Slide 17</vt:lpstr>
      <vt:lpstr>CARA 2</vt:lpstr>
      <vt:lpstr>Slide 19</vt:lpstr>
      <vt:lpstr>CONTOH 2 :</vt:lpstr>
      <vt:lpstr>TUGAS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81</cp:revision>
  <dcterms:created xsi:type="dcterms:W3CDTF">2017-11-28T08:54:42Z</dcterms:created>
  <dcterms:modified xsi:type="dcterms:W3CDTF">2017-11-29T07:38:31Z</dcterms:modified>
</cp:coreProperties>
</file>