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–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Pengecoran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Sifatnya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R.N. </a:t>
            </a:r>
            <a:r>
              <a:rPr lang="en-US" dirty="0" err="1" smtClean="0"/>
              <a:t>Akhsanu</a:t>
            </a:r>
            <a:r>
              <a:rPr lang="en-US" dirty="0" smtClean="0"/>
              <a:t> </a:t>
            </a:r>
            <a:r>
              <a:rPr lang="en-US" dirty="0" err="1" smtClean="0"/>
              <a:t>Takwim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Non Ferro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keunggulannya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tambang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Ferro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Konduktifitas</a:t>
            </a:r>
            <a:r>
              <a:rPr lang="en-US" dirty="0" smtClean="0"/>
              <a:t> </a:t>
            </a:r>
            <a:r>
              <a:rPr lang="en-US" dirty="0" err="1" smtClean="0"/>
              <a:t>termal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Non Ferro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 smtClean="0"/>
          </a:p>
          <a:p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 smtClean="0"/>
          </a:p>
          <a:p>
            <a:r>
              <a:rPr lang="en-US" dirty="0" smtClean="0"/>
              <a:t>Magnesium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 smtClean="0"/>
          </a:p>
          <a:p>
            <a:r>
              <a:rPr lang="en-US" dirty="0" smtClean="0"/>
              <a:t>Titanium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 smtClean="0"/>
          </a:p>
          <a:p>
            <a:r>
              <a:rPr lang="en-US" dirty="0" smtClean="0"/>
              <a:t>Super Alloy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Konduktor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, air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, </a:t>
            </a:r>
            <a:r>
              <a:rPr lang="en-US" dirty="0" err="1" smtClean="0"/>
              <a:t>ulet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dimachining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kriogenik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strain hardening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dipadukan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Zn, Al, Sc </a:t>
            </a:r>
            <a:r>
              <a:rPr lang="en-US" dirty="0" err="1" smtClean="0"/>
              <a:t>dan</a:t>
            </a:r>
            <a:r>
              <a:rPr lang="en-US" dirty="0" smtClean="0"/>
              <a:t> lain-lain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/>
          <a:lstStyle/>
          <a:p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Kuningan</a:t>
            </a:r>
            <a:r>
              <a:rPr lang="en-US" dirty="0" smtClean="0"/>
              <a:t> (Cu- Zn)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Perunggu</a:t>
            </a:r>
            <a:r>
              <a:rPr lang="en-US" dirty="0" smtClean="0"/>
              <a:t> (Cu-Al)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Cu-Be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Cu-Ni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Kuningan</a:t>
            </a:r>
            <a:r>
              <a:rPr lang="en-US" dirty="0" smtClean="0"/>
              <a:t> (Brass)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kuningan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pemadu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Konduktifitas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panasnya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machining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coran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kuningan</a:t>
            </a:r>
            <a:r>
              <a:rPr lang="en-US" dirty="0" smtClean="0"/>
              <a:t>: valve, fitting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Perunggu</a:t>
            </a:r>
            <a:r>
              <a:rPr lang="en-US" dirty="0" smtClean="0"/>
              <a:t> (Bronze)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perunggu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brass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Pemakain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bantalan</a:t>
            </a:r>
            <a:r>
              <a:rPr lang="en-US" dirty="0" smtClean="0"/>
              <a:t> </a:t>
            </a:r>
            <a:r>
              <a:rPr lang="en-US" dirty="0" err="1" smtClean="0"/>
              <a:t>luncur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Tembaga-Berilium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Konsentrasi</a:t>
            </a:r>
            <a:r>
              <a:rPr lang="en-US" dirty="0" smtClean="0"/>
              <a:t> Be: 1 s/d 2.5% </a:t>
            </a:r>
            <a:r>
              <a:rPr lang="en-US" dirty="0" err="1" smtClean="0"/>
              <a:t>berat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, Tensile </a:t>
            </a:r>
            <a:r>
              <a:rPr lang="en-US" dirty="0" err="1" smtClean="0"/>
              <a:t>streng</a:t>
            </a:r>
            <a:r>
              <a:rPr lang="en-US" dirty="0" smtClean="0"/>
              <a:t> -&gt; 200.000 psi (1400 </a:t>
            </a:r>
            <a:r>
              <a:rPr lang="en-US" dirty="0" err="1" smtClean="0"/>
              <a:t>Mpa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dikeraskan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strain hardening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Konduktifitasnya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Ringan</a:t>
            </a:r>
            <a:r>
              <a:rPr lang="en-US" dirty="0" smtClean="0"/>
              <a:t> (</a:t>
            </a:r>
            <a:r>
              <a:rPr lang="en-US" dirty="0" err="1" smtClean="0"/>
              <a:t>bj</a:t>
            </a:r>
            <a:r>
              <a:rPr lang="en-US" dirty="0" smtClean="0"/>
              <a:t> ;2,7 </a:t>
            </a:r>
            <a:r>
              <a:rPr lang="en-US" dirty="0" err="1" smtClean="0"/>
              <a:t>gr</a:t>
            </a:r>
            <a:r>
              <a:rPr lang="en-US" dirty="0" smtClean="0"/>
              <a:t>/cm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(bj:7.9 </a:t>
            </a:r>
            <a:r>
              <a:rPr lang="en-US" dirty="0" err="1" smtClean="0"/>
              <a:t>gr</a:t>
            </a:r>
            <a:r>
              <a:rPr lang="en-US" dirty="0" smtClean="0"/>
              <a:t>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Ulet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pemaduan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cold working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Kekurangannya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lebur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(660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baseline="30000" dirty="0" smtClean="0"/>
          </a:p>
          <a:p>
            <a:pPr>
              <a:buFont typeface="Wingdings" pitchFamily="2" charset="2"/>
              <a:buChar char="Ø"/>
            </a:pPr>
            <a:endParaRPr lang="en-US" baseline="30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Sinopsis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Aluminium</a:t>
            </a:r>
            <a:endParaRPr lang="en-US" dirty="0"/>
          </a:p>
        </p:txBody>
      </p:sp>
      <p:pic>
        <p:nvPicPr>
          <p:cNvPr id="4" name="Content Placeholder 3" descr="IMG_20161006_102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85900"/>
            <a:ext cx="6477000" cy="53721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Ferro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930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Baja </a:t>
            </a:r>
            <a:r>
              <a:rPr lang="en-US" dirty="0" err="1" smtClean="0"/>
              <a:t>Karbon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Low Carbon Steel : C &lt;0.25%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Medium Carbon Steel : C=0.25-0.5%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 Carbon Steel : C&gt;0.5%-2.1%</a:t>
            </a:r>
          </a:p>
          <a:p>
            <a:r>
              <a:rPr lang="en-US" dirty="0" smtClean="0"/>
              <a:t>Baja </a:t>
            </a:r>
            <a:r>
              <a:rPr lang="en-US" dirty="0" err="1" smtClean="0"/>
              <a:t>Paduan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Low Alloy Steel :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&lt;8%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 Alloy Steel:</a:t>
            </a:r>
            <a:r>
              <a:rPr lang="el-GR" dirty="0" smtClean="0"/>
              <a:t> Σ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&gt;8%</a:t>
            </a:r>
          </a:p>
          <a:p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 : C&gt;2.1%-6.7%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</a:rPr>
              <a:t>Besi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Putih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</a:rPr>
              <a:t>Besi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Kelabu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755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endParaRPr lang="en-US" dirty="0"/>
          </a:p>
        </p:txBody>
      </p:sp>
      <p:pic>
        <p:nvPicPr>
          <p:cNvPr id="4" name="Content Placeholder 3" descr="IMG_20161006_102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00200" y="739775"/>
            <a:ext cx="6096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Baja </a:t>
            </a:r>
            <a:endParaRPr lang="en-US" dirty="0"/>
          </a:p>
        </p:txBody>
      </p:sp>
      <p:pic>
        <p:nvPicPr>
          <p:cNvPr id="4" name="Content Placeholder 3" descr="IMG_20160922_10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87046" y="860954"/>
            <a:ext cx="4892674" cy="65235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/ </a:t>
            </a:r>
            <a:r>
              <a:rPr lang="en-US" dirty="0" err="1" smtClean="0"/>
              <a:t>industri</a:t>
            </a:r>
            <a:r>
              <a:rPr lang="en-US" dirty="0" smtClean="0"/>
              <a:t> Baja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AISI= American Iron &amp; Steel Institute</a:t>
            </a:r>
          </a:p>
          <a:p>
            <a:r>
              <a:rPr lang="en-US" dirty="0" smtClean="0"/>
              <a:t>SAE= Society of </a:t>
            </a:r>
            <a:r>
              <a:rPr lang="en-US" dirty="0" err="1" smtClean="0"/>
              <a:t>Aotomotive</a:t>
            </a:r>
            <a:r>
              <a:rPr lang="en-US" dirty="0" smtClean="0"/>
              <a:t> Engineer</a:t>
            </a:r>
          </a:p>
          <a:p>
            <a:r>
              <a:rPr lang="en-US" dirty="0" smtClean="0"/>
              <a:t>ASME = American Society of Mechanical Engineers</a:t>
            </a:r>
          </a:p>
          <a:p>
            <a:r>
              <a:rPr lang="en-US" dirty="0" smtClean="0"/>
              <a:t>ASTM= American Society for Testing and Material</a:t>
            </a:r>
          </a:p>
          <a:p>
            <a:r>
              <a:rPr lang="en-US" dirty="0" smtClean="0"/>
              <a:t>DIN = Deutsche </a:t>
            </a:r>
            <a:r>
              <a:rPr lang="en-US" dirty="0" err="1" smtClean="0"/>
              <a:t>Industrie</a:t>
            </a:r>
            <a:r>
              <a:rPr lang="en-US" dirty="0" smtClean="0"/>
              <a:t> </a:t>
            </a:r>
            <a:r>
              <a:rPr lang="en-US" dirty="0" err="1" smtClean="0"/>
              <a:t>Normen</a:t>
            </a:r>
            <a:endParaRPr lang="en-US" dirty="0" smtClean="0"/>
          </a:p>
          <a:p>
            <a:r>
              <a:rPr lang="en-US" dirty="0" smtClean="0"/>
              <a:t>JIS = Japanese Industrial Standard</a:t>
            </a:r>
          </a:p>
          <a:p>
            <a:r>
              <a:rPr lang="en-US" dirty="0" smtClean="0"/>
              <a:t>API</a:t>
            </a:r>
            <a:r>
              <a:rPr lang="en-US" dirty="0" smtClean="0"/>
              <a:t>= American Petroleum Institute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/ Standard Baja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/</a:t>
            </a:r>
            <a:r>
              <a:rPr lang="en-US" dirty="0" err="1" smtClean="0"/>
              <a:t>Bentuk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Plate, Sheet, wire, Pipe </a:t>
            </a:r>
            <a:r>
              <a:rPr lang="en-US" dirty="0" err="1" smtClean="0"/>
              <a:t>dst</a:t>
            </a:r>
            <a:endParaRPr lang="en-US" dirty="0" smtClean="0"/>
          </a:p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DIN ST.50: Tensile Strength&gt; 50 </a:t>
            </a:r>
            <a:r>
              <a:rPr lang="en-US" dirty="0" err="1" smtClean="0"/>
              <a:t>Kgf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JIS SS 41 : Tensile Strength&gt; 41 </a:t>
            </a:r>
            <a:r>
              <a:rPr lang="en-US" dirty="0" err="1" smtClean="0"/>
              <a:t>Kgf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API 5L-65X: Yield Strength &gt;65 KSI</a:t>
            </a:r>
          </a:p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Kimia</a:t>
            </a:r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DIN 25 CrMo4, JIS S45C, AISI/ SAE 4130, AISI 304</a:t>
            </a:r>
          </a:p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ASTM A106, ASTM A210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Baja </a:t>
            </a:r>
            <a:r>
              <a:rPr lang="en-US" dirty="0" err="1" smtClean="0"/>
              <a:t>Karbon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Komposisi</a:t>
            </a:r>
            <a:r>
              <a:rPr lang="en-US" dirty="0" smtClean="0">
                <a:solidFill>
                  <a:srgbClr val="FF0000"/>
                </a:solidFill>
              </a:rPr>
              <a:t> Baja </a:t>
            </a:r>
            <a:r>
              <a:rPr lang="en-US" dirty="0" err="1" smtClean="0">
                <a:solidFill>
                  <a:srgbClr val="FF0000"/>
                </a:solidFill>
              </a:rPr>
              <a:t>Karbon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Menurut</a:t>
            </a:r>
            <a:r>
              <a:rPr lang="en-US" dirty="0" smtClean="0">
                <a:solidFill>
                  <a:srgbClr val="FF0000"/>
                </a:solidFill>
              </a:rPr>
              <a:t> AISI/ SAE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Komposisi</a:t>
            </a:r>
            <a:r>
              <a:rPr lang="en-US" dirty="0" smtClean="0">
                <a:solidFill>
                  <a:srgbClr val="FF0000"/>
                </a:solidFill>
              </a:rPr>
              <a:t> Baja </a:t>
            </a:r>
            <a:r>
              <a:rPr lang="en-US" dirty="0" err="1" smtClean="0">
                <a:solidFill>
                  <a:srgbClr val="FF0000"/>
                </a:solidFill>
              </a:rPr>
              <a:t>karbon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Menurut</a:t>
            </a:r>
            <a:r>
              <a:rPr lang="en-US" dirty="0" smtClean="0">
                <a:solidFill>
                  <a:srgbClr val="FF0000"/>
                </a:solidFill>
              </a:rPr>
              <a:t> JIS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Sifat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Mekanik</a:t>
            </a:r>
            <a:r>
              <a:rPr lang="en-US" dirty="0" smtClean="0">
                <a:solidFill>
                  <a:srgbClr val="FF0000"/>
                </a:solidFill>
              </a:rPr>
              <a:t> Baja </a:t>
            </a:r>
            <a:r>
              <a:rPr lang="en-US" dirty="0" err="1" smtClean="0">
                <a:solidFill>
                  <a:srgbClr val="FF0000"/>
                </a:solidFill>
              </a:rPr>
              <a:t>menurut</a:t>
            </a:r>
            <a:r>
              <a:rPr lang="en-US" dirty="0" smtClean="0">
                <a:solidFill>
                  <a:srgbClr val="FF0000"/>
                </a:solidFill>
              </a:rPr>
              <a:t> ASTM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Baja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Low Alloy Steel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machinery steel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mekaniknya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HSLA (</a:t>
            </a:r>
            <a:r>
              <a:rPr lang="en-US" dirty="0" err="1" smtClean="0">
                <a:solidFill>
                  <a:srgbClr val="FF0000"/>
                </a:solidFill>
              </a:rPr>
              <a:t>cek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komposisi</a:t>
            </a:r>
            <a:r>
              <a:rPr lang="en-US" dirty="0" smtClean="0">
                <a:solidFill>
                  <a:srgbClr val="FF0000"/>
                </a:solidFill>
              </a:rPr>
              <a:t> standard AISI/SAE </a:t>
            </a:r>
            <a:r>
              <a:rPr lang="en-US" dirty="0" err="1" smtClean="0">
                <a:solidFill>
                  <a:srgbClr val="FF0000"/>
                </a:solidFill>
              </a:rPr>
              <a:t>serta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sifat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mekaniknya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 Alloy Steel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Stainless Steel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Tool Steel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Stainless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Ferritic</a:t>
            </a:r>
            <a:r>
              <a:rPr lang="en-US" dirty="0" smtClean="0">
                <a:solidFill>
                  <a:srgbClr val="C00000"/>
                </a:solidFill>
              </a:rPr>
              <a:t> stainless Steel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Martensitic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Stailess</a:t>
            </a:r>
            <a:r>
              <a:rPr lang="en-US" dirty="0" smtClean="0">
                <a:solidFill>
                  <a:srgbClr val="C00000"/>
                </a:solidFill>
              </a:rPr>
              <a:t> Steel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Austenitic </a:t>
            </a:r>
            <a:r>
              <a:rPr lang="en-US" dirty="0" err="1" smtClean="0">
                <a:solidFill>
                  <a:srgbClr val="C00000"/>
                </a:solidFill>
              </a:rPr>
              <a:t>Stailess</a:t>
            </a:r>
            <a:r>
              <a:rPr lang="en-US" dirty="0" smtClean="0">
                <a:solidFill>
                  <a:srgbClr val="C00000"/>
                </a:solidFill>
              </a:rPr>
              <a:t> Steel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Precipitation </a:t>
            </a:r>
            <a:r>
              <a:rPr lang="en-US" dirty="0" err="1" smtClean="0">
                <a:solidFill>
                  <a:srgbClr val="C00000"/>
                </a:solidFill>
              </a:rPr>
              <a:t>Hardenable</a:t>
            </a:r>
            <a:r>
              <a:rPr lang="en-US" dirty="0" smtClean="0">
                <a:solidFill>
                  <a:srgbClr val="C00000"/>
                </a:solidFill>
              </a:rPr>
              <a:t>(PH) </a:t>
            </a:r>
            <a:r>
              <a:rPr lang="en-US" dirty="0" err="1" smtClean="0">
                <a:solidFill>
                  <a:srgbClr val="C00000"/>
                </a:solidFill>
              </a:rPr>
              <a:t>stailess</a:t>
            </a:r>
            <a:r>
              <a:rPr lang="en-US" dirty="0" smtClean="0">
                <a:solidFill>
                  <a:srgbClr val="C00000"/>
                </a:solidFill>
              </a:rPr>
              <a:t> steel</a:t>
            </a:r>
          </a:p>
          <a:p>
            <a:pPr>
              <a:buNone/>
            </a:pPr>
            <a:r>
              <a:rPr lang="en-US" dirty="0" smtClean="0"/>
              <a:t>Yang paling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; austenitic</a:t>
            </a:r>
          </a:p>
          <a:p>
            <a:pPr>
              <a:buNone/>
            </a:pPr>
            <a:r>
              <a:rPr lang="en-US" dirty="0" smtClean="0"/>
              <a:t>Yang paling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Martensitic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Yang paling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tangguh</a:t>
            </a:r>
            <a:r>
              <a:rPr lang="en-US" dirty="0" smtClean="0"/>
              <a:t> PH</a:t>
            </a:r>
          </a:p>
          <a:p>
            <a:pPr>
              <a:buNone/>
            </a:pPr>
            <a:r>
              <a:rPr lang="en-US" dirty="0" smtClean="0"/>
              <a:t>Yang paling </a:t>
            </a:r>
            <a:r>
              <a:rPr lang="en-US" dirty="0" err="1" smtClean="0"/>
              <a:t>Murah</a:t>
            </a:r>
            <a:r>
              <a:rPr lang="en-US" dirty="0" smtClean="0"/>
              <a:t> </a:t>
            </a:r>
            <a:r>
              <a:rPr lang="en-US" dirty="0" err="1" smtClean="0"/>
              <a:t>Ferritic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 SS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err="1" smtClean="0">
                <a:sym typeface="Wingdings" pitchFamily="2" charset="2"/>
              </a:rPr>
              <a:t>lapisan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pelindung</a:t>
            </a:r>
            <a:r>
              <a:rPr lang="en-US" dirty="0" smtClean="0">
                <a:sym typeface="Wingdings" pitchFamily="2" charset="2"/>
              </a:rPr>
              <a:t> Cr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3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Cutting Tool (HSS)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Forming Tool: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Hot Working Tool Steel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Cold Working Tool </a:t>
            </a:r>
            <a:r>
              <a:rPr lang="en-US" dirty="0" err="1" smtClean="0">
                <a:solidFill>
                  <a:srgbClr val="C00000"/>
                </a:solidFill>
              </a:rPr>
              <a:t>Stell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379</TotalTime>
  <Words>637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Macam –macam Logam Pengecoran dan Sifatnya</vt:lpstr>
      <vt:lpstr>Logam Paduan Ferro</vt:lpstr>
      <vt:lpstr>Pengaruh Unsur paduan terhadap Sifat Mekanik Baja </vt:lpstr>
      <vt:lpstr>Standard yang digunakan dalam perdagangan/ industri Baja</vt:lpstr>
      <vt:lpstr>Klasifikasi/ Standard Baja</vt:lpstr>
      <vt:lpstr>Standard Baja Karbon</vt:lpstr>
      <vt:lpstr>Baja Paduan </vt:lpstr>
      <vt:lpstr>Stainless Steel</vt:lpstr>
      <vt:lpstr>Tool Steel</vt:lpstr>
      <vt:lpstr>Logam Paduan Non Ferro</vt:lpstr>
      <vt:lpstr>Slide 11</vt:lpstr>
      <vt:lpstr>Jenis Logam Non Ferro</vt:lpstr>
      <vt:lpstr>Tembaga dan Paduannya</vt:lpstr>
      <vt:lpstr>Slide 14</vt:lpstr>
      <vt:lpstr>Kuningan (Brass)</vt:lpstr>
      <vt:lpstr>Perunggu (Bronze)</vt:lpstr>
      <vt:lpstr>Paduan Tembaga-Berilium</vt:lpstr>
      <vt:lpstr>Aluminium dan Paduannya</vt:lpstr>
      <vt:lpstr>Sinopsis Paduan utama Aluminium</vt:lpstr>
      <vt:lpstr>Klasifikasi Aluminium dan paduannya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Macam –macam Logam Pengecoran dan Sifatnya</dc:title>
  <dc:creator>akhsan</dc:creator>
  <cp:lastModifiedBy>akhsan</cp:lastModifiedBy>
  <cp:revision>31</cp:revision>
  <dcterms:created xsi:type="dcterms:W3CDTF">2016-09-21T22:35:07Z</dcterms:created>
  <dcterms:modified xsi:type="dcterms:W3CDTF">2018-01-16T01:07:16Z</dcterms:modified>
</cp:coreProperties>
</file>