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0" r:id="rId4"/>
    <p:sldId id="258" r:id="rId5"/>
    <p:sldId id="301" r:id="rId6"/>
    <p:sldId id="259" r:id="rId7"/>
    <p:sldId id="260" r:id="rId8"/>
    <p:sldId id="261" r:id="rId9"/>
    <p:sldId id="299" r:id="rId10"/>
    <p:sldId id="302" r:id="rId11"/>
    <p:sldId id="262" r:id="rId12"/>
    <p:sldId id="263" r:id="rId13"/>
    <p:sldId id="265" r:id="rId14"/>
    <p:sldId id="266" r:id="rId15"/>
    <p:sldId id="267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3124E0-E548-4683-AE37-2DE4CC4893FF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2B1234-BF8D-4A11-BCCC-99987C239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6480048" cy="2301240"/>
          </a:xfrm>
        </p:spPr>
        <p:txBody>
          <a:bodyPr>
            <a:normAutofit/>
          </a:bodyPr>
          <a:lstStyle/>
          <a:p>
            <a:r>
              <a:rPr sz="5400" dirty="0" smtClean="0">
                <a:latin typeface="Aharoni" pitchFamily="2" charset="-79"/>
                <a:cs typeface="Aharoni" pitchFamily="2" charset="-79"/>
              </a:rPr>
              <a:t>PNEUMATIC DAN HYDROULIC</a:t>
            </a:r>
            <a:br>
              <a:rPr sz="5400" dirty="0" smtClean="0">
                <a:latin typeface="Aharoni" pitchFamily="2" charset="-79"/>
                <a:cs typeface="Aharoni" pitchFamily="2" charset="-79"/>
              </a:rPr>
            </a:br>
            <a:r>
              <a:rPr sz="2000" dirty="0" err="1" smtClean="0">
                <a:latin typeface="Aharoni" pitchFamily="2" charset="-79"/>
                <a:cs typeface="Aharoni" pitchFamily="2" charset="-79"/>
              </a:rPr>
              <a:t>oleh</a:t>
            </a:r>
            <a:r>
              <a:rPr sz="2000" dirty="0" smtClean="0">
                <a:latin typeface="Aharoni" pitchFamily="2" charset="-79"/>
                <a:cs typeface="Aharoni" pitchFamily="2" charset="-79"/>
              </a:rPr>
              <a:t>: </a:t>
            </a:r>
            <a:r>
              <a:rPr sz="2000" dirty="0" err="1" smtClean="0">
                <a:latin typeface="Aharoni" pitchFamily="2" charset="-79"/>
                <a:cs typeface="Aharoni" pitchFamily="2" charset="-79"/>
              </a:rPr>
              <a:t>sarjiyana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6626" name="Picture 2" descr="http://muhammadadysuryaputra.files.wordpress.com/2012/07/pneumatic_components_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971800"/>
            <a:ext cx="37592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7346" name="Picture 2" descr="http://4.bp.blogspot.com/_Ns4elVWo1Xw/S7rjsYJ26XI/AAAAAAAAADE/hpEDzeHgaeg/s1600/company_manufacturin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3636876" cy="3962400"/>
          </a:xfrm>
          <a:prstGeom prst="rect">
            <a:avLst/>
          </a:prstGeom>
          <a:noFill/>
        </p:spPr>
      </p:pic>
      <p:pic>
        <p:nvPicPr>
          <p:cNvPr id="57348" name="Picture 4" descr="http://2.bp.blogspot.com/_1BZTbjlIc3M/S4VKdo3AgPI/AAAAAAAABtc/NQcbAe9WKvg/s400/1448730512_589b338e0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199" y="381000"/>
            <a:ext cx="4288059" cy="2819400"/>
          </a:xfrm>
          <a:prstGeom prst="rect">
            <a:avLst/>
          </a:prstGeom>
          <a:noFill/>
        </p:spPr>
      </p:pic>
      <p:pic>
        <p:nvPicPr>
          <p:cNvPr id="57350" name="Picture 6" descr="https://i1.ytimg.com/vi/WdQ2roPMuBI/mqdefaul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419600"/>
            <a:ext cx="3657600" cy="2057400"/>
          </a:xfrm>
          <a:prstGeom prst="rect">
            <a:avLst/>
          </a:prstGeom>
          <a:noFill/>
        </p:spPr>
      </p:pic>
      <p:pic>
        <p:nvPicPr>
          <p:cNvPr id="57352" name="Picture 8" descr="https://farm2.staticflickr.com/1248/1447877653_cca7ea126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399" y="3352800"/>
            <a:ext cx="4284801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Keuntungan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karakteristik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khas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dari</a:t>
            </a:r>
            <a:r>
              <a:rPr lang="en-US" sz="3200" dirty="0" smtClean="0">
                <a:solidFill>
                  <a:srgbClr val="0070C0"/>
                </a:solidFill>
              </a:rPr>
              <a:t> Pneumatic: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 smtClean="0"/>
              <a:t>Ketersediaan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dimana-mana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Transportasi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ditransportasikan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pipa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jauh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Penyimpanan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kompresor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tabung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dipergunakan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kompresor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</a:t>
            </a:r>
            <a:r>
              <a:rPr lang="en-US" sz="2400" dirty="0" smtClean="0"/>
              <a:t>.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tangki</a:t>
            </a:r>
            <a:r>
              <a:rPr lang="en-US" sz="2400" dirty="0" smtClean="0"/>
              <a:t> (</a:t>
            </a:r>
            <a:r>
              <a:rPr lang="en-US" sz="2400" dirty="0" err="1" smtClean="0"/>
              <a:t>botol</a:t>
            </a:r>
            <a:r>
              <a:rPr lang="en-US" sz="2400" dirty="0" smtClean="0"/>
              <a:t>) </a:t>
            </a:r>
            <a:r>
              <a:rPr lang="en-US" sz="2400" dirty="0" err="1" smtClean="0"/>
              <a:t>penyimpan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Temperatur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bertekanan</a:t>
            </a:r>
            <a:r>
              <a:rPr lang="en-US" sz="2400" dirty="0" smtClean="0"/>
              <a:t> relative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peka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temperature.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pengoperasian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handal</a:t>
            </a:r>
            <a:r>
              <a:rPr lang="en-US" sz="2400" dirty="0" smtClean="0"/>
              <a:t>,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ekstrim</a:t>
            </a:r>
            <a:r>
              <a:rPr lang="en-US" sz="2400" dirty="0" smtClean="0"/>
              <a:t> </a:t>
            </a:r>
            <a:r>
              <a:rPr lang="en-US" sz="2400" dirty="0" err="1" smtClean="0"/>
              <a:t>sekalipun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943600"/>
          </a:xfrm>
        </p:spPr>
        <p:txBody>
          <a:bodyPr>
            <a:noAutofit/>
          </a:bodyPr>
          <a:lstStyle/>
          <a:p>
            <a:pPr algn="just"/>
            <a:r>
              <a:rPr lang="en-US" sz="2300" dirty="0" err="1" smtClean="0"/>
              <a:t>Tahan</a:t>
            </a:r>
            <a:r>
              <a:rPr lang="en-US" sz="2300" dirty="0" smtClean="0"/>
              <a:t> </a:t>
            </a:r>
            <a:r>
              <a:rPr lang="en-US" sz="2300" dirty="0" err="1" smtClean="0"/>
              <a:t>ledakan</a:t>
            </a:r>
            <a:r>
              <a:rPr lang="en-US" sz="2300" dirty="0" smtClean="0"/>
              <a:t>, </a:t>
            </a:r>
            <a:r>
              <a:rPr lang="en-US" sz="2300" dirty="0" err="1" smtClean="0"/>
              <a:t>udara</a:t>
            </a:r>
            <a:r>
              <a:rPr lang="en-US" sz="2300" dirty="0" smtClean="0"/>
              <a:t> </a:t>
            </a:r>
            <a:r>
              <a:rPr lang="en-US" sz="2300" dirty="0" err="1" smtClean="0"/>
              <a:t>bertekanan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mengandung</a:t>
            </a:r>
            <a:r>
              <a:rPr lang="en-US" sz="2300" dirty="0" smtClean="0"/>
              <a:t> </a:t>
            </a:r>
            <a:r>
              <a:rPr lang="en-US" sz="2300" dirty="0" err="1" smtClean="0"/>
              <a:t>resiko</a:t>
            </a:r>
            <a:r>
              <a:rPr lang="en-US" sz="2300" dirty="0" smtClean="0"/>
              <a:t> </a:t>
            </a:r>
            <a:r>
              <a:rPr lang="en-US" sz="2300" dirty="0" err="1" smtClean="0"/>
              <a:t>terbakar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meledak</a:t>
            </a:r>
            <a:r>
              <a:rPr lang="en-US" sz="2300" dirty="0" smtClean="0"/>
              <a:t>.</a:t>
            </a:r>
          </a:p>
          <a:p>
            <a:pPr algn="just"/>
            <a:r>
              <a:rPr lang="en-US" sz="2300" dirty="0" err="1" smtClean="0"/>
              <a:t>Bersih</a:t>
            </a:r>
            <a:r>
              <a:rPr lang="en-US" sz="2300" dirty="0" smtClean="0"/>
              <a:t>, </a:t>
            </a:r>
            <a:r>
              <a:rPr lang="en-US" sz="2300" dirty="0" err="1" smtClean="0"/>
              <a:t>udara</a:t>
            </a:r>
            <a:r>
              <a:rPr lang="en-US" sz="2300" dirty="0" smtClean="0"/>
              <a:t> </a:t>
            </a:r>
            <a:r>
              <a:rPr lang="en-US" sz="2300" dirty="0" err="1" smtClean="0"/>
              <a:t>bertekanan</a:t>
            </a:r>
            <a:r>
              <a:rPr lang="en-US" sz="2300" dirty="0" smtClean="0"/>
              <a:t> </a:t>
            </a:r>
            <a:r>
              <a:rPr lang="en-US" sz="2300" dirty="0" err="1" smtClean="0"/>
              <a:t>tanpa</a:t>
            </a:r>
            <a:r>
              <a:rPr lang="en-US" sz="2300" dirty="0" smtClean="0"/>
              <a:t> </a:t>
            </a:r>
            <a:r>
              <a:rPr lang="en-US" sz="2300" dirty="0" err="1" smtClean="0"/>
              <a:t>lubrikasi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bersih</a:t>
            </a:r>
            <a:r>
              <a:rPr lang="en-US" sz="2300" dirty="0" smtClean="0"/>
              <a:t>, </a:t>
            </a:r>
            <a:r>
              <a:rPr lang="en-US" sz="2300" dirty="0" err="1" smtClean="0"/>
              <a:t>meskipun</a:t>
            </a:r>
            <a:r>
              <a:rPr lang="en-US" sz="2300" dirty="0" smtClean="0"/>
              <a:t> </a:t>
            </a:r>
            <a:r>
              <a:rPr lang="en-US" sz="2300" dirty="0" err="1" smtClean="0"/>
              <a:t>ada</a:t>
            </a:r>
            <a:r>
              <a:rPr lang="en-US" sz="2300" dirty="0" smtClean="0"/>
              <a:t> yang </a:t>
            </a:r>
            <a:r>
              <a:rPr lang="en-US" sz="2300" dirty="0" err="1" smtClean="0"/>
              <a:t>keluar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menyebabkan</a:t>
            </a:r>
            <a:r>
              <a:rPr lang="en-US" sz="2300" dirty="0" smtClean="0"/>
              <a:t> </a:t>
            </a:r>
            <a:r>
              <a:rPr lang="en-US" sz="2300" dirty="0" err="1" smtClean="0"/>
              <a:t>pencemaran</a:t>
            </a:r>
            <a:r>
              <a:rPr lang="en-US" sz="2300" dirty="0" smtClean="0"/>
              <a:t> </a:t>
            </a:r>
            <a:r>
              <a:rPr lang="en-US" sz="2300" dirty="0" err="1" smtClean="0"/>
              <a:t>terhadap</a:t>
            </a:r>
            <a:r>
              <a:rPr lang="en-US" sz="2300" dirty="0" smtClean="0"/>
              <a:t> </a:t>
            </a:r>
            <a:r>
              <a:rPr lang="en-US" sz="2300" dirty="0" err="1" smtClean="0"/>
              <a:t>lingkungan</a:t>
            </a:r>
            <a:r>
              <a:rPr lang="en-US" sz="2300" dirty="0" smtClean="0"/>
              <a:t>. (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kebocoran</a:t>
            </a:r>
            <a:r>
              <a:rPr lang="en-US" sz="2300" dirty="0" smtClean="0"/>
              <a:t> </a:t>
            </a:r>
            <a:r>
              <a:rPr lang="en-US" sz="2300" dirty="0" err="1" smtClean="0"/>
              <a:t>pipa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komponen</a:t>
            </a:r>
            <a:r>
              <a:rPr lang="en-US" sz="2300" dirty="0" smtClean="0"/>
              <a:t>)</a:t>
            </a:r>
          </a:p>
          <a:p>
            <a:pPr algn="just"/>
            <a:r>
              <a:rPr lang="en-US" sz="2300" dirty="0" err="1" smtClean="0"/>
              <a:t>Konstruksi</a:t>
            </a:r>
            <a:r>
              <a:rPr lang="en-US" sz="2300" dirty="0" smtClean="0"/>
              <a:t>, </a:t>
            </a:r>
            <a:r>
              <a:rPr lang="en-US" sz="2300" dirty="0" err="1" smtClean="0"/>
              <a:t>elemen</a:t>
            </a:r>
            <a:r>
              <a:rPr lang="en-US" sz="2300" dirty="0" smtClean="0"/>
              <a:t> </a:t>
            </a:r>
            <a:r>
              <a:rPr lang="en-US" sz="2300" dirty="0" err="1" smtClean="0"/>
              <a:t>kerja</a:t>
            </a:r>
            <a:r>
              <a:rPr lang="en-US" sz="2300" dirty="0" smtClean="0"/>
              <a:t> </a:t>
            </a:r>
            <a:r>
              <a:rPr lang="en-US" sz="2300" dirty="0" err="1" smtClean="0"/>
              <a:t>mempunyai</a:t>
            </a:r>
            <a:r>
              <a:rPr lang="en-US" sz="2300" dirty="0" smtClean="0"/>
              <a:t> </a:t>
            </a:r>
            <a:r>
              <a:rPr lang="en-US" sz="2300" dirty="0" err="1" smtClean="0"/>
              <a:t>konstruksi</a:t>
            </a:r>
            <a:r>
              <a:rPr lang="en-US" sz="2300" dirty="0" smtClean="0"/>
              <a:t> </a:t>
            </a:r>
            <a:r>
              <a:rPr lang="en-US" sz="2300" dirty="0" err="1" smtClean="0"/>
              <a:t>komponen</a:t>
            </a:r>
            <a:r>
              <a:rPr lang="en-US" sz="2300" dirty="0" smtClean="0"/>
              <a:t> yang </a:t>
            </a:r>
            <a:r>
              <a:rPr lang="en-US" sz="2300" dirty="0" err="1" smtClean="0"/>
              <a:t>sederhana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demikian</a:t>
            </a:r>
            <a:r>
              <a:rPr lang="en-US" sz="2300" dirty="0" smtClean="0"/>
              <a:t> </a:t>
            </a:r>
            <a:r>
              <a:rPr lang="en-US" sz="2300" dirty="0" err="1" smtClean="0"/>
              <a:t>harganya</a:t>
            </a:r>
            <a:r>
              <a:rPr lang="en-US" sz="2300" dirty="0" smtClean="0"/>
              <a:t> </a:t>
            </a:r>
            <a:r>
              <a:rPr lang="en-US" sz="2300" dirty="0" err="1" smtClean="0"/>
              <a:t>murah</a:t>
            </a:r>
            <a:r>
              <a:rPr lang="en-US" sz="2300" dirty="0" smtClean="0"/>
              <a:t>.</a:t>
            </a:r>
          </a:p>
          <a:p>
            <a:pPr algn="just"/>
            <a:r>
              <a:rPr lang="en-US" sz="2300" dirty="0" err="1" smtClean="0"/>
              <a:t>Kecepatan</a:t>
            </a:r>
            <a:r>
              <a:rPr lang="en-US" sz="2300" dirty="0" smtClean="0"/>
              <a:t>, </a:t>
            </a:r>
            <a:r>
              <a:rPr lang="en-US" sz="2300" dirty="0" err="1" smtClean="0"/>
              <a:t>udara</a:t>
            </a:r>
            <a:r>
              <a:rPr lang="en-US" sz="2300" dirty="0" smtClean="0"/>
              <a:t> </a:t>
            </a:r>
            <a:r>
              <a:rPr lang="en-US" sz="2300" dirty="0" err="1" smtClean="0"/>
              <a:t>bertekanan</a:t>
            </a:r>
            <a:r>
              <a:rPr lang="en-US" sz="2300" dirty="0" smtClean="0"/>
              <a:t> </a:t>
            </a:r>
            <a:r>
              <a:rPr lang="en-US" sz="2300" dirty="0" err="1" smtClean="0"/>
              <a:t>merupakan</a:t>
            </a:r>
            <a:r>
              <a:rPr lang="en-US" sz="2300" dirty="0" smtClean="0"/>
              <a:t> media </a:t>
            </a:r>
            <a:r>
              <a:rPr lang="en-US" sz="2300" dirty="0" err="1" smtClean="0"/>
              <a:t>kerja</a:t>
            </a:r>
            <a:r>
              <a:rPr lang="en-US" sz="2300" dirty="0" smtClean="0"/>
              <a:t> yang </a:t>
            </a:r>
            <a:r>
              <a:rPr lang="en-US" sz="2300" dirty="0" err="1" smtClean="0"/>
              <a:t>cepat</a:t>
            </a:r>
            <a:r>
              <a:rPr lang="en-US" sz="2300" dirty="0" smtClean="0"/>
              <a:t> </a:t>
            </a:r>
            <a:r>
              <a:rPr lang="en-US" sz="2300" dirty="0" err="1" smtClean="0"/>
              <a:t>kecepatan</a:t>
            </a:r>
            <a:r>
              <a:rPr lang="en-US" sz="2300" dirty="0" smtClean="0"/>
              <a:t> </a:t>
            </a:r>
            <a:r>
              <a:rPr lang="en-US" sz="2300" dirty="0" err="1" smtClean="0"/>
              <a:t>kerja</a:t>
            </a:r>
            <a:r>
              <a:rPr lang="en-US" sz="2300" dirty="0" smtClean="0"/>
              <a:t> yang </a:t>
            </a:r>
            <a:r>
              <a:rPr lang="en-US" sz="2300" dirty="0" err="1" smtClean="0"/>
              <a:t>tinggi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dicapai</a:t>
            </a:r>
            <a:r>
              <a:rPr lang="en-US" sz="2300" dirty="0" smtClean="0"/>
              <a:t>.</a:t>
            </a:r>
          </a:p>
          <a:p>
            <a:pPr algn="just"/>
            <a:r>
              <a:rPr lang="en-US" sz="2300" dirty="0" err="1" smtClean="0"/>
              <a:t>Pengaturan</a:t>
            </a:r>
            <a:r>
              <a:rPr lang="en-US" sz="2300" dirty="0" smtClean="0"/>
              <a:t>, </a:t>
            </a:r>
            <a:r>
              <a:rPr lang="en-US" sz="2300" dirty="0" err="1" smtClean="0"/>
              <a:t>kecepatan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gaya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dihasilkan</a:t>
            </a:r>
            <a:r>
              <a:rPr lang="en-US" sz="2300" dirty="0" smtClean="0"/>
              <a:t> </a:t>
            </a:r>
            <a:r>
              <a:rPr lang="en-US" sz="2300" dirty="0" err="1" smtClean="0"/>
              <a:t>perkakas</a:t>
            </a:r>
            <a:r>
              <a:rPr lang="en-US" sz="2300" dirty="0" smtClean="0"/>
              <a:t>/</a:t>
            </a:r>
            <a:r>
              <a:rPr lang="en-US" sz="2300" dirty="0" err="1" smtClean="0"/>
              <a:t>komponen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diatur</a:t>
            </a:r>
            <a:r>
              <a:rPr lang="en-US" sz="2300" dirty="0" smtClean="0"/>
              <a:t>.</a:t>
            </a:r>
          </a:p>
          <a:p>
            <a:pPr algn="just"/>
            <a:r>
              <a:rPr lang="en-US" sz="2300" dirty="0" err="1" smtClean="0"/>
              <a:t>Beban</a:t>
            </a:r>
            <a:r>
              <a:rPr lang="en-US" sz="2300" dirty="0" smtClean="0"/>
              <a:t> </a:t>
            </a:r>
            <a:r>
              <a:rPr lang="en-US" sz="2300" dirty="0" err="1" smtClean="0"/>
              <a:t>berlebih</a:t>
            </a:r>
            <a:r>
              <a:rPr lang="en-US" sz="2300" dirty="0" smtClean="0"/>
              <a:t>, </a:t>
            </a:r>
            <a:r>
              <a:rPr lang="en-US" sz="2300" dirty="0" err="1" smtClean="0"/>
              <a:t>perkakas&amp;elemen</a:t>
            </a:r>
            <a:r>
              <a:rPr lang="en-US" sz="2300" dirty="0" smtClean="0"/>
              <a:t> </a:t>
            </a:r>
            <a:r>
              <a:rPr lang="en-US" sz="2300" dirty="0" err="1" smtClean="0"/>
              <a:t>kerja</a:t>
            </a:r>
            <a:r>
              <a:rPr lang="en-US" sz="2300" dirty="0" smtClean="0"/>
              <a:t> pneumatic </a:t>
            </a:r>
            <a:r>
              <a:rPr lang="en-US" sz="2300" dirty="0" err="1" smtClean="0"/>
              <a:t>akan</a:t>
            </a:r>
            <a:r>
              <a:rPr lang="en-US" sz="2300" dirty="0" smtClean="0"/>
              <a:t> </a:t>
            </a:r>
            <a:r>
              <a:rPr lang="en-US" sz="2300" dirty="0" err="1" smtClean="0"/>
              <a:t>tetap</a:t>
            </a:r>
            <a:r>
              <a:rPr lang="en-US" sz="2300" dirty="0" smtClean="0"/>
              <a:t> </a:t>
            </a:r>
            <a:r>
              <a:rPr lang="en-US" sz="2300" dirty="0" err="1" smtClean="0"/>
              <a:t>aman</a:t>
            </a:r>
            <a:r>
              <a:rPr lang="en-US" sz="2300" dirty="0" smtClean="0"/>
              <a:t> </a:t>
            </a:r>
            <a:r>
              <a:rPr lang="en-US" sz="2300" dirty="0" err="1" smtClean="0"/>
              <a:t>terhadap</a:t>
            </a:r>
            <a:r>
              <a:rPr lang="en-US" sz="2300" dirty="0" smtClean="0"/>
              <a:t> </a:t>
            </a:r>
            <a:r>
              <a:rPr lang="en-US" sz="2300" dirty="0" err="1" smtClean="0"/>
              <a:t>beban</a:t>
            </a:r>
            <a:r>
              <a:rPr lang="en-US" sz="2300" dirty="0" smtClean="0"/>
              <a:t> </a:t>
            </a:r>
            <a:r>
              <a:rPr lang="en-US" sz="2300" dirty="0" err="1" smtClean="0"/>
              <a:t>berlebih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diberikan</a:t>
            </a:r>
            <a:r>
              <a:rPr lang="en-US" sz="2300" dirty="0" smtClean="0"/>
              <a:t>, </a:t>
            </a:r>
            <a:r>
              <a:rPr lang="en-US" sz="2300" dirty="0" err="1" smtClean="0"/>
              <a:t>peralatan</a:t>
            </a:r>
            <a:r>
              <a:rPr lang="en-US" sz="2300" dirty="0" smtClean="0"/>
              <a:t> </a:t>
            </a:r>
            <a:r>
              <a:rPr lang="en-US" sz="2300" dirty="0" err="1" smtClean="0"/>
              <a:t>kan</a:t>
            </a:r>
            <a:r>
              <a:rPr lang="en-US" sz="2300" dirty="0" smtClean="0"/>
              <a:t> </a:t>
            </a:r>
            <a:r>
              <a:rPr lang="en-US" sz="2300" dirty="0" err="1" smtClean="0"/>
              <a:t>berhenti</a:t>
            </a:r>
            <a:r>
              <a:rPr lang="en-US" sz="2300" dirty="0" smtClean="0"/>
              <a:t>, </a:t>
            </a:r>
            <a:r>
              <a:rPr lang="en-US" sz="2300" dirty="0" err="1" smtClean="0"/>
              <a:t>tanpa</a:t>
            </a:r>
            <a:r>
              <a:rPr lang="en-US" sz="2300" dirty="0" smtClean="0"/>
              <a:t>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kerusakan</a:t>
            </a:r>
            <a:r>
              <a:rPr lang="en-US" sz="2300" dirty="0" smtClean="0"/>
              <a:t> </a:t>
            </a:r>
            <a:r>
              <a:rPr lang="en-US" sz="2300" dirty="0" err="1" smtClean="0"/>
              <a:t>sedikitpun</a:t>
            </a:r>
            <a:r>
              <a:rPr lang="en-US" sz="2300" dirty="0" smtClean="0"/>
              <a:t>.</a:t>
            </a:r>
          </a:p>
          <a:p>
            <a:pPr algn="just"/>
            <a:endParaRPr lang="en-US" sz="2300" dirty="0" smtClean="0"/>
          </a:p>
          <a:p>
            <a:pPr>
              <a:buNone/>
            </a:pPr>
            <a:endParaRPr lang="en-US" sz="23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solidFill>
                  <a:srgbClr val="0070C0"/>
                </a:solidFill>
              </a:rPr>
              <a:t>Kekurangan-kekurangan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aplikasi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pneumati</a:t>
            </a:r>
            <a:r>
              <a:rPr lang="id-ID" sz="3600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077200" cy="49530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Pengadaan</a:t>
            </a:r>
            <a:r>
              <a:rPr lang="en-US" sz="2400" dirty="0" smtClean="0"/>
              <a:t>,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timbulnya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keausan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pneumatic yang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partikel</a:t>
            </a:r>
            <a:r>
              <a:rPr lang="en-US" sz="2400" dirty="0" smtClean="0"/>
              <a:t> </a:t>
            </a:r>
            <a:r>
              <a:rPr lang="en-US" sz="2400" dirty="0" err="1" smtClean="0"/>
              <a:t>debu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kondensasi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dimampatkan</a:t>
            </a:r>
            <a:r>
              <a:rPr lang="en-US" sz="2400" dirty="0" smtClean="0"/>
              <a:t> (compressible),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dimampatkan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piston yang </a:t>
            </a:r>
            <a:r>
              <a:rPr lang="en-US" sz="2400" dirty="0" err="1" smtClean="0"/>
              <a:t>teratur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kostan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Gaya,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6 – 7 bar (600 – 700 </a:t>
            </a:r>
            <a:r>
              <a:rPr lang="en-US" sz="2400" dirty="0" err="1" smtClean="0"/>
              <a:t>kPa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lintasan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berkisar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20.000 – 30.000 Newton.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077200" cy="5867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,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buangan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 </a:t>
            </a:r>
            <a:r>
              <a:rPr lang="en-US" sz="2400" dirty="0" err="1" smtClean="0"/>
              <a:t>bising</a:t>
            </a:r>
            <a:r>
              <a:rPr lang="en-US" sz="2400" dirty="0" smtClean="0"/>
              <a:t>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material </a:t>
            </a:r>
            <a:r>
              <a:rPr lang="en-US" sz="2400" dirty="0" err="1" smtClean="0"/>
              <a:t>peredam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Biaya</a:t>
            </a:r>
            <a:r>
              <a:rPr lang="en-US" sz="2400" dirty="0" smtClean="0"/>
              <a:t>, </a:t>
            </a:r>
            <a:r>
              <a:rPr lang="en-US" sz="2400" dirty="0" err="1" smtClean="0"/>
              <a:t>pemakain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relative </a:t>
            </a:r>
            <a:r>
              <a:rPr lang="en-US" sz="2400" dirty="0" err="1" smtClean="0"/>
              <a:t>mahal</a:t>
            </a:r>
            <a:r>
              <a:rPr lang="en-US" sz="2400" dirty="0" smtClean="0"/>
              <a:t>, </a:t>
            </a:r>
            <a:r>
              <a:rPr lang="en-US" sz="2400" dirty="0" err="1" smtClean="0"/>
              <a:t>biaya</a:t>
            </a:r>
            <a:r>
              <a:rPr lang="en-US" sz="2400" dirty="0" smtClean="0"/>
              <a:t> energy yang </a:t>
            </a:r>
            <a:r>
              <a:rPr lang="en-US" sz="2400" dirty="0" err="1" smtClean="0"/>
              <a:t>mahal</a:t>
            </a:r>
            <a:r>
              <a:rPr lang="en-US" sz="2400" dirty="0" smtClean="0"/>
              <a:t> </a:t>
            </a:r>
            <a:r>
              <a:rPr lang="en-US" sz="2400" dirty="0" err="1" smtClean="0"/>
              <a:t>dikompensasi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murah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debu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air,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merusak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pelumasan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diatur</a:t>
            </a:r>
            <a:endParaRPr lang="en-US" sz="2400" dirty="0" smtClean="0"/>
          </a:p>
          <a:p>
            <a:pPr lvl="1" algn="just"/>
            <a:r>
              <a:rPr lang="en-US" sz="2000" dirty="0" err="1" smtClean="0">
                <a:solidFill>
                  <a:srgbClr val="00B050"/>
                </a:solidFill>
              </a:rPr>
              <a:t>Terlalu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banyak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olie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menyebabkan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tersumbat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</a:p>
          <a:p>
            <a:pPr lvl="1" algn="just"/>
            <a:r>
              <a:rPr lang="en-US" sz="2000" dirty="0" err="1" smtClean="0">
                <a:solidFill>
                  <a:srgbClr val="00B050"/>
                </a:solidFill>
              </a:rPr>
              <a:t>Terlalu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sedikit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olie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menyebabkan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keausan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daya-daya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pneumatik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endParaRPr lang="en-US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58200" cy="11430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Kriteria </a:t>
            </a:r>
            <a:r>
              <a:rPr lang="en-US" sz="3200" dirty="0" err="1" smtClean="0">
                <a:solidFill>
                  <a:srgbClr val="0070C0"/>
                </a:solidFill>
              </a:rPr>
              <a:t>pemilihan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pemilihan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sifat-sifat</a:t>
            </a:r>
            <a:r>
              <a:rPr lang="en-US" sz="3200" dirty="0" smtClean="0">
                <a:solidFill>
                  <a:srgbClr val="0070C0"/>
                </a:solidFill>
              </a:rPr>
              <a:t> system yang </a:t>
            </a:r>
            <a:r>
              <a:rPr lang="en-US" sz="3200" dirty="0" err="1" smtClean="0">
                <a:solidFill>
                  <a:srgbClr val="0070C0"/>
                </a:solidFill>
              </a:rPr>
              <a:t>perlu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dipertimbangkan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dalam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penerapan</a:t>
            </a:r>
            <a:r>
              <a:rPr lang="en-US" sz="3200" dirty="0" smtClean="0">
                <a:solidFill>
                  <a:srgbClr val="0070C0"/>
                </a:solidFill>
              </a:rPr>
              <a:t>: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305800" cy="4495800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Keandalan</a:t>
            </a:r>
            <a:r>
              <a:rPr lang="en-US" sz="2600" dirty="0" smtClean="0"/>
              <a:t> </a:t>
            </a:r>
            <a:r>
              <a:rPr lang="en-US" sz="2600" dirty="0" err="1" smtClean="0"/>
              <a:t>komponen</a:t>
            </a:r>
            <a:endParaRPr lang="en-US" sz="2600" dirty="0" smtClean="0"/>
          </a:p>
          <a:p>
            <a:r>
              <a:rPr lang="en-US" sz="2600" dirty="0" err="1" smtClean="0"/>
              <a:t>Kepekaan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pengaruh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endParaRPr lang="en-US" sz="2600" dirty="0" smtClean="0"/>
          </a:p>
          <a:p>
            <a:r>
              <a:rPr lang="en-US" sz="2600" dirty="0" err="1" smtClean="0"/>
              <a:t>Kemudahan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pemeliharaan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perbaikan</a:t>
            </a:r>
            <a:endParaRPr lang="en-US" sz="2600" dirty="0" smtClean="0"/>
          </a:p>
          <a:p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hubung</a:t>
            </a:r>
            <a:r>
              <a:rPr lang="en-US" sz="2600" dirty="0" smtClean="0"/>
              <a:t> </a:t>
            </a:r>
            <a:r>
              <a:rPr lang="en-US" sz="2600" dirty="0" err="1" smtClean="0"/>
              <a:t>komponen</a:t>
            </a:r>
            <a:endParaRPr lang="en-US" sz="2600" dirty="0" smtClean="0"/>
          </a:p>
          <a:p>
            <a:r>
              <a:rPr lang="en-US" sz="2600" dirty="0" err="1" smtClean="0"/>
              <a:t>Kecepatan</a:t>
            </a:r>
            <a:r>
              <a:rPr lang="en-US" sz="2600" dirty="0" smtClean="0"/>
              <a:t> </a:t>
            </a:r>
            <a:r>
              <a:rPr lang="en-US" sz="2600" dirty="0" err="1" smtClean="0"/>
              <a:t>sinyal</a:t>
            </a:r>
            <a:endParaRPr lang="en-US" sz="2600" dirty="0" smtClean="0"/>
          </a:p>
          <a:p>
            <a:r>
              <a:rPr lang="en-US" sz="2600" dirty="0" err="1" smtClean="0"/>
              <a:t>Kebutuhan</a:t>
            </a:r>
            <a:r>
              <a:rPr lang="en-US" sz="2600" dirty="0" smtClean="0"/>
              <a:t> </a:t>
            </a:r>
            <a:r>
              <a:rPr lang="en-US" sz="2600" dirty="0" err="1" smtClean="0"/>
              <a:t>tempat</a:t>
            </a:r>
            <a:endParaRPr lang="en-US" sz="2600" dirty="0" smtClean="0"/>
          </a:p>
          <a:p>
            <a:r>
              <a:rPr lang="en-US" sz="2600" dirty="0" err="1" smtClean="0"/>
              <a:t>Usia</a:t>
            </a:r>
            <a:r>
              <a:rPr lang="en-US" sz="2600" dirty="0" smtClean="0"/>
              <a:t> </a:t>
            </a:r>
            <a:r>
              <a:rPr lang="en-US" sz="2600" dirty="0" err="1" smtClean="0"/>
              <a:t>pemakaian</a:t>
            </a:r>
            <a:endParaRPr lang="en-US" sz="2600" dirty="0" smtClean="0"/>
          </a:p>
          <a:p>
            <a:r>
              <a:rPr lang="en-US" sz="2600" dirty="0" err="1" smtClean="0"/>
              <a:t>Layanan</a:t>
            </a:r>
            <a:r>
              <a:rPr lang="en-US" sz="2600" dirty="0" smtClean="0"/>
              <a:t> </a:t>
            </a:r>
            <a:r>
              <a:rPr lang="en-US" sz="2600" dirty="0" err="1" smtClean="0"/>
              <a:t>bagi</a:t>
            </a:r>
            <a:r>
              <a:rPr lang="en-US" sz="2600" dirty="0" smtClean="0"/>
              <a:t> operator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perawatan</a:t>
            </a:r>
            <a:endParaRPr lang="en-US" sz="2600" dirty="0" smtClean="0"/>
          </a:p>
          <a:p>
            <a:r>
              <a:rPr lang="en-US" sz="2600" dirty="0" err="1" smtClean="0"/>
              <a:t>Kemungkinan</a:t>
            </a:r>
            <a:r>
              <a:rPr lang="en-US" sz="2600" dirty="0" smtClean="0"/>
              <a:t> </a:t>
            </a:r>
            <a:r>
              <a:rPr lang="en-US" sz="2600" dirty="0" err="1" smtClean="0"/>
              <a:t>modifikasi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system control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4779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TEORI DASAR FLUIDA COMPRESSIBLE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Base quantities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81000" y="2133600"/>
          <a:ext cx="8305800" cy="371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1504950"/>
                <a:gridCol w="2647950"/>
                <a:gridCol w="2076450"/>
              </a:tblGrid>
              <a:tr h="40005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Unit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Simbol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/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abbrevation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Units and unit symbols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Technical system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“System SI”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l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Meter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i="1" baseline="0" dirty="0" smtClean="0"/>
                        <a:t>l)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(</a:t>
                      </a:r>
                      <a:r>
                        <a:rPr lang="en-US" i="1" dirty="0" smtClean="0"/>
                        <a:t>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</a:t>
                      </a:r>
                      <a:endParaRPr lang="en-US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kp.s</a:t>
                      </a:r>
                      <a:r>
                        <a:rPr lang="en-US" i="1" baseline="30000" dirty="0" smtClean="0"/>
                        <a:t>2 </a:t>
                      </a:r>
                      <a:r>
                        <a:rPr lang="en-US" i="1" baseline="0" dirty="0" smtClean="0"/>
                        <a:t>/m</a:t>
                      </a:r>
                      <a:endParaRPr lang="en-US" i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Kilogram (</a:t>
                      </a:r>
                      <a:r>
                        <a:rPr lang="en-US" i="1" dirty="0" smtClean="0"/>
                        <a:t>kg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 (s)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(</a:t>
                      </a:r>
                      <a:r>
                        <a:rPr lang="en-US" i="1" dirty="0" smtClean="0"/>
                        <a:t>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Degree </a:t>
                      </a:r>
                      <a:r>
                        <a:rPr lang="en-US" dirty="0" err="1" smtClean="0"/>
                        <a:t>celcius</a:t>
                      </a:r>
                      <a:r>
                        <a:rPr lang="en-US" dirty="0" smtClean="0"/>
                        <a:t> (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dirty="0" smtClean="0"/>
                        <a:t>C)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Kelvin (</a:t>
                      </a:r>
                      <a:r>
                        <a:rPr lang="en-US" i="1" dirty="0" smtClean="0"/>
                        <a:t>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Elect. 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I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Ampere (A)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Ampere (</a:t>
                      </a:r>
                      <a:r>
                        <a:rPr lang="en-US" i="1" dirty="0" smtClean="0"/>
                        <a:t>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Intensitas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cahaya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l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Candela (</a:t>
                      </a:r>
                      <a:r>
                        <a:rPr lang="en-US" i="1" dirty="0" err="1" smtClean="0"/>
                        <a:t>cd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Mole (</a:t>
                      </a:r>
                      <a:r>
                        <a:rPr lang="en-US" i="1" dirty="0" smtClean="0"/>
                        <a:t>mol)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Derived quantities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458200" cy="457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767"/>
                <a:gridCol w="1575033"/>
                <a:gridCol w="2615268"/>
                <a:gridCol w="2871132"/>
              </a:tblGrid>
              <a:tr h="400667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Unit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Simbol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/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abbrevation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Units and unit symbols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6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Technical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“System SI”</a:t>
                      </a:r>
                    </a:p>
                  </a:txBody>
                  <a:tcPr anchor="ctr"/>
                </a:tc>
              </a:tr>
              <a:tr h="691563">
                <a:tc>
                  <a:txBody>
                    <a:bodyPr/>
                    <a:lstStyle/>
                    <a:p>
                      <a:r>
                        <a:rPr lang="en-US" dirty="0" smtClean="0"/>
                        <a:t>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F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Kilopound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kp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Newton [N]</a:t>
                      </a:r>
                    </a:p>
                    <a:p>
                      <a:r>
                        <a:rPr lang="en-US" dirty="0" smtClean="0"/>
                        <a:t>1 N = 1 </a:t>
                      </a:r>
                      <a:r>
                        <a:rPr lang="en-US" dirty="0" err="1" smtClean="0"/>
                        <a:t>kg.m</a:t>
                      </a:r>
                      <a:r>
                        <a:rPr lang="en-US" dirty="0" smtClean="0"/>
                        <a:t>/s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400667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</a:t>
                      </a:r>
                      <a:r>
                        <a:rPr lang="en-US" dirty="0" err="1" smtClean="0"/>
                        <a:t>kuadrat</a:t>
                      </a:r>
                      <a:r>
                        <a:rPr lang="en-US" dirty="0" smtClean="0"/>
                        <a:t> (m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</a:t>
                      </a:r>
                      <a:r>
                        <a:rPr lang="en-US" dirty="0" err="1" smtClean="0"/>
                        <a:t>kuadrat</a:t>
                      </a:r>
                      <a:r>
                        <a:rPr lang="en-US" dirty="0" smtClean="0"/>
                        <a:t> (m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00667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V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</a:t>
                      </a:r>
                      <a:r>
                        <a:rPr lang="en-US" dirty="0" err="1" smtClean="0"/>
                        <a:t>kubik</a:t>
                      </a:r>
                      <a:r>
                        <a:rPr lang="en-US" dirty="0" smtClean="0"/>
                        <a:t> (m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</a:t>
                      </a:r>
                      <a:r>
                        <a:rPr lang="en-US" dirty="0" err="1" smtClean="0"/>
                        <a:t>kubik</a:t>
                      </a:r>
                      <a:r>
                        <a:rPr lang="en-US" dirty="0" smtClean="0"/>
                        <a:t> (m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006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Flowrate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/s)</a:t>
                      </a:r>
                    </a:p>
                  </a:txBody>
                  <a:tcPr/>
                </a:tc>
              </a:tr>
              <a:tr h="1877100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Atmosphere at (</a:t>
                      </a:r>
                      <a:r>
                        <a:rPr lang="en-US" dirty="0" err="1" smtClean="0"/>
                        <a:t>kp</a:t>
                      </a:r>
                      <a:r>
                        <a:rPr lang="en-US" dirty="0" smtClean="0"/>
                        <a:t>/cm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Pascal  (Pa)</a:t>
                      </a:r>
                    </a:p>
                    <a:p>
                      <a:r>
                        <a:rPr lang="en-US" dirty="0" smtClean="0"/>
                        <a:t>1 Pa = 1 N/m</a:t>
                      </a:r>
                      <a:r>
                        <a:rPr lang="en-US" baseline="30000" dirty="0" smtClean="0"/>
                        <a:t>2</a:t>
                      </a:r>
                    </a:p>
                    <a:p>
                      <a:r>
                        <a:rPr lang="en-US" dirty="0" smtClean="0"/>
                        <a:t>Bar (bar)</a:t>
                      </a:r>
                    </a:p>
                    <a:p>
                      <a:r>
                        <a:rPr lang="en-US" dirty="0" smtClean="0"/>
                        <a:t>1 bar = 10</a:t>
                      </a:r>
                      <a:r>
                        <a:rPr lang="en-US" baseline="30000" dirty="0" smtClean="0"/>
                        <a:t>5</a:t>
                      </a:r>
                      <a:r>
                        <a:rPr lang="en-US" dirty="0" smtClean="0"/>
                        <a:t> Pa =</a:t>
                      </a:r>
                    </a:p>
                    <a:p>
                      <a:r>
                        <a:rPr lang="en-US" dirty="0" smtClean="0"/>
                        <a:t>100 </a:t>
                      </a:r>
                      <a:r>
                        <a:rPr lang="en-US" dirty="0" err="1" smtClean="0"/>
                        <a:t>kPa</a:t>
                      </a:r>
                      <a:r>
                        <a:rPr lang="en-US" dirty="0" smtClean="0"/>
                        <a:t> (10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kPa</a:t>
                      </a:r>
                      <a:r>
                        <a:rPr lang="en-US" dirty="0" smtClean="0"/>
                        <a:t>) =</a:t>
                      </a:r>
                    </a:p>
                    <a:p>
                      <a:r>
                        <a:rPr lang="en-US" dirty="0" smtClean="0"/>
                        <a:t>14,5 psi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305800" cy="5867400"/>
          </a:xfrm>
        </p:spPr>
        <p:txBody>
          <a:bodyPr/>
          <a:lstStyle/>
          <a:p>
            <a:pPr marL="55563" indent="-19050" algn="just">
              <a:buNone/>
            </a:pPr>
            <a:r>
              <a:rPr lang="en-US" sz="2400" dirty="0" err="1" smtClean="0"/>
              <a:t>Hukum-hukum</a:t>
            </a:r>
            <a:r>
              <a:rPr lang="en-US" sz="2400" dirty="0" smtClean="0"/>
              <a:t> </a:t>
            </a:r>
            <a:r>
              <a:rPr lang="en-US" sz="2400" dirty="0" err="1" smtClean="0"/>
              <a:t>fluida</a:t>
            </a:r>
            <a:r>
              <a:rPr lang="en-US" sz="2400" dirty="0" smtClean="0"/>
              <a:t> compressible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fluida</a:t>
            </a:r>
            <a:r>
              <a:rPr lang="en-US" sz="2400" dirty="0" smtClean="0"/>
              <a:t> </a:t>
            </a:r>
            <a:r>
              <a:rPr lang="en-US" sz="2400" dirty="0" err="1" smtClean="0"/>
              <a:t>incopresible</a:t>
            </a:r>
            <a:r>
              <a:rPr lang="en-US" sz="2400" dirty="0" smtClean="0"/>
              <a:t>. </a:t>
            </a:r>
          </a:p>
          <a:p>
            <a:pPr marL="55563" indent="-19050" algn="just">
              <a:buNone/>
            </a:pPr>
            <a:r>
              <a:rPr lang="en-US" sz="2400" dirty="0" err="1" smtClean="0"/>
              <a:t>Hukum-hukum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dimengerti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thermodinamika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mekanika</a:t>
            </a:r>
            <a:r>
              <a:rPr lang="en-US" sz="2400" dirty="0" smtClean="0"/>
              <a:t> </a:t>
            </a:r>
            <a:r>
              <a:rPr lang="en-US" sz="2400" dirty="0" err="1" smtClean="0"/>
              <a:t>fluida</a:t>
            </a:r>
            <a:endParaRPr lang="en-US" sz="2400" dirty="0" smtClean="0"/>
          </a:p>
          <a:p>
            <a:pPr marL="550926" lvl="0" indent="-514350">
              <a:buFont typeface="+mj-lt"/>
              <a:buAutoNum type="arabicPeriod"/>
            </a:pPr>
            <a:r>
              <a:rPr lang="en-US" sz="2400" dirty="0" err="1" smtClean="0"/>
              <a:t>Hukum</a:t>
            </a:r>
            <a:r>
              <a:rPr lang="en-US" sz="2400" dirty="0" smtClean="0"/>
              <a:t> gas </a:t>
            </a:r>
            <a:r>
              <a:rPr lang="en-US" sz="2400" dirty="0" err="1" smtClean="0"/>
              <a:t>sempurna</a:t>
            </a:r>
            <a:endParaRPr lang="en-US" sz="2400" dirty="0" smtClean="0"/>
          </a:p>
          <a:p>
            <a:pPr marL="419100" indent="149225">
              <a:buNone/>
            </a:pP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phisik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gas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:</a:t>
            </a:r>
          </a:p>
          <a:p>
            <a:pPr marL="1149350" indent="-581025"/>
            <a:r>
              <a:rPr lang="en-US" sz="2400" dirty="0" err="1" smtClean="0">
                <a:solidFill>
                  <a:srgbClr val="00B050"/>
                </a:solidFill>
              </a:rPr>
              <a:t>Tekanan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1149350" indent="-581025"/>
            <a:r>
              <a:rPr lang="en-US" sz="2400" dirty="0" smtClean="0">
                <a:solidFill>
                  <a:srgbClr val="00B050"/>
                </a:solidFill>
              </a:rPr>
              <a:t>Volume</a:t>
            </a:r>
          </a:p>
          <a:p>
            <a:pPr marL="1149350" indent="-581025"/>
            <a:r>
              <a:rPr lang="en-US" sz="2400" dirty="0" smtClean="0">
                <a:solidFill>
                  <a:srgbClr val="00B050"/>
                </a:solidFill>
              </a:rPr>
              <a:t>Temperature</a:t>
            </a:r>
          </a:p>
          <a:p>
            <a:pPr marL="419100" indent="149225">
              <a:buNone/>
            </a:pPr>
            <a:endParaRPr lang="en-US" dirty="0" smtClean="0"/>
          </a:p>
          <a:p>
            <a:pPr marL="419100" indent="149225">
              <a:buNone/>
            </a:pPr>
            <a:endParaRPr 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382000" cy="5943600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 startAt="2"/>
            </a:pPr>
            <a:r>
              <a:rPr lang="en-US" sz="2800" dirty="0" smtClean="0"/>
              <a:t>Hokum Boyle</a:t>
            </a:r>
          </a:p>
          <a:p>
            <a:pPr marL="419100" indent="149225">
              <a:buNone/>
            </a:pPr>
            <a:r>
              <a:rPr lang="en-US" sz="2800" dirty="0" smtClean="0"/>
              <a:t>P.V = </a:t>
            </a:r>
            <a:r>
              <a:rPr lang="en-US" sz="2800" dirty="0" err="1" smtClean="0"/>
              <a:t>constan</a:t>
            </a:r>
            <a:r>
              <a:rPr lang="en-US" sz="2800" dirty="0" smtClean="0"/>
              <a:t>   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 T = </a:t>
            </a:r>
            <a:r>
              <a:rPr lang="en-US" sz="2800" dirty="0" err="1" smtClean="0"/>
              <a:t>constan</a:t>
            </a:r>
            <a:endParaRPr lang="en-US" sz="2800" dirty="0" smtClean="0"/>
          </a:p>
          <a:p>
            <a:endParaRPr lang="en-US" sz="2800" dirty="0" smtClean="0"/>
          </a:p>
          <a:p>
            <a:pPr marL="608076" indent="-571500">
              <a:buFont typeface="+mj-lt"/>
              <a:buAutoNum type="arabicPeriod" startAt="3"/>
            </a:pP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Charly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marL="550926" lvl="0" indent="-514350">
              <a:buFont typeface="+mj-lt"/>
              <a:buAutoNum type="arabicPeriod" startAt="4"/>
            </a:pPr>
            <a:endParaRPr lang="en-US" sz="2800" dirty="0" smtClean="0"/>
          </a:p>
          <a:p>
            <a:pPr marL="550926" lvl="0" indent="-514350">
              <a:buFont typeface="+mj-lt"/>
              <a:buAutoNum type="arabicPeriod" startAt="4"/>
            </a:pPr>
            <a:r>
              <a:rPr lang="en-US" sz="2800" dirty="0" err="1" smtClean="0"/>
              <a:t>Hukum</a:t>
            </a:r>
            <a:r>
              <a:rPr lang="en-US" sz="2800" dirty="0" smtClean="0"/>
              <a:t> Gay-Lussac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69988" y="1524000"/>
          <a:ext cx="5051425" cy="584200"/>
        </p:xfrm>
        <a:graphic>
          <a:graphicData uri="http://schemas.openxmlformats.org/presentationml/2006/ole">
            <p:oleObj spid="_x0000_s10273" name="Equation" r:id="rId3" imgW="185400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01686794"/>
              </p:ext>
            </p:extLst>
          </p:nvPr>
        </p:nvGraphicFramePr>
        <p:xfrm>
          <a:off x="1143000" y="2590800"/>
          <a:ext cx="5010150" cy="809625"/>
        </p:xfrm>
        <a:graphic>
          <a:graphicData uri="http://schemas.openxmlformats.org/presentationml/2006/ole">
            <p:oleObj spid="_x0000_s10274" name="Equation" r:id="rId4" imgW="1968500" imgH="3937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43000" y="3581400"/>
          <a:ext cx="4114800" cy="929148"/>
        </p:xfrm>
        <a:graphic>
          <a:graphicData uri="http://schemas.openxmlformats.org/presentationml/2006/ole">
            <p:oleObj spid="_x0000_s10275" name="Equation" r:id="rId5" imgW="1968500" imgH="4445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142999" y="5257800"/>
          <a:ext cx="4114801" cy="929149"/>
        </p:xfrm>
        <a:graphic>
          <a:graphicData uri="http://schemas.openxmlformats.org/presentationml/2006/ole">
            <p:oleObj spid="_x0000_s10276" name="Equation" r:id="rId6" imgW="1968500" imgH="4445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8842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KRITERIA PENILAIAN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otomasi</a:t>
            </a:r>
            <a:r>
              <a:rPr lang="en-US" sz="2400" dirty="0" smtClean="0"/>
              <a:t> </a:t>
            </a:r>
            <a:r>
              <a:rPr lang="en-US" sz="2400" dirty="0" err="1" smtClean="0"/>
              <a:t>pneumatik</a:t>
            </a:r>
            <a:endParaRPr lang="en-US" sz="2400" dirty="0" smtClean="0"/>
          </a:p>
          <a:p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; </a:t>
            </a:r>
            <a:r>
              <a:rPr lang="en-US" sz="2400" dirty="0" err="1" smtClean="0"/>
              <a:t>pompa</a:t>
            </a:r>
            <a:r>
              <a:rPr lang="en-US" sz="2400" dirty="0" smtClean="0"/>
              <a:t>, </a:t>
            </a:r>
            <a:r>
              <a:rPr lang="en-US" sz="2400" dirty="0" err="1" smtClean="0"/>
              <a:t>katup</a:t>
            </a:r>
            <a:r>
              <a:rPr lang="en-US" sz="2400" dirty="0" smtClean="0"/>
              <a:t>, </a:t>
            </a:r>
            <a:r>
              <a:rPr lang="en-US" sz="2400" dirty="0" err="1" smtClean="0"/>
              <a:t>aktuator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kelengkapannya</a:t>
            </a:r>
            <a:endParaRPr lang="en-US" sz="2400" dirty="0" smtClean="0"/>
          </a:p>
          <a:p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endParaRPr lang="en-US" sz="2400" dirty="0" smtClean="0"/>
          </a:p>
          <a:p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, </a:t>
            </a:r>
            <a:r>
              <a:rPr lang="en-US" sz="2400" dirty="0" err="1" smtClean="0"/>
              <a:t>gaya</a:t>
            </a:r>
            <a:r>
              <a:rPr lang="en-US" sz="2400" dirty="0" smtClean="0"/>
              <a:t>, volume,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endParaRPr lang="en-US" sz="2400" dirty="0" smtClean="0"/>
          </a:p>
          <a:p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intuitif</a:t>
            </a:r>
            <a:endParaRPr lang="en-US" sz="2400" dirty="0" smtClean="0"/>
          </a:p>
          <a:p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intuitif</a:t>
            </a:r>
            <a:endParaRPr lang="en-US" sz="2400" dirty="0" smtClean="0"/>
          </a:p>
          <a:p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cascade</a:t>
            </a:r>
          </a:p>
          <a:p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cascade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153400" cy="6096000"/>
          </a:xfrm>
        </p:spPr>
        <p:txBody>
          <a:bodyPr>
            <a:normAutofit/>
          </a:bodyPr>
          <a:lstStyle/>
          <a:p>
            <a:pPr marL="550926" lvl="0" indent="-514350">
              <a:buFont typeface="+mj-lt"/>
              <a:buAutoNum type="arabicPeriod" startAt="5"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endParaRPr lang="en-US" sz="2400" dirty="0" smtClean="0"/>
          </a:p>
          <a:p>
            <a:pPr marL="568325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prakteknya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variable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, volume </a:t>
            </a:r>
            <a:r>
              <a:rPr lang="en-US" sz="2400" dirty="0" err="1" smtClean="0"/>
              <a:t>dan</a:t>
            </a:r>
            <a:r>
              <a:rPr lang="en-US" sz="2400" dirty="0" smtClean="0"/>
              <a:t> temperature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simultan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hokum Boyle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Charly</a:t>
            </a:r>
            <a:r>
              <a:rPr lang="en-US" sz="2400" dirty="0" smtClean="0"/>
              <a:t> </a:t>
            </a:r>
            <a:r>
              <a:rPr lang="en-US" sz="2400" dirty="0" err="1" smtClean="0"/>
              <a:t>dikombinasikan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gas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419100" indent="841375">
              <a:buNone/>
            </a:pPr>
            <a:r>
              <a:rPr lang="en-US" sz="2800" i="1" dirty="0" smtClean="0">
                <a:solidFill>
                  <a:schemeClr val="bg1"/>
                </a:solidFill>
              </a:rPr>
              <a:t>P.V = </a:t>
            </a:r>
            <a:r>
              <a:rPr lang="en-US" sz="2800" i="1" dirty="0" err="1" smtClean="0">
                <a:solidFill>
                  <a:schemeClr val="bg1"/>
                </a:solidFill>
              </a:rPr>
              <a:t>m.R.T</a:t>
            </a:r>
            <a:endParaRPr lang="en-US" sz="2800" i="1" dirty="0" smtClean="0">
              <a:solidFill>
                <a:schemeClr val="bg1"/>
              </a:solidFill>
            </a:endParaRPr>
          </a:p>
          <a:p>
            <a:pPr marL="419100" indent="841375">
              <a:buNone/>
            </a:pP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419100" indent="841375"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43200" y="3352800"/>
          <a:ext cx="5125454" cy="685800"/>
        </p:xfrm>
        <a:graphic>
          <a:graphicData uri="http://schemas.openxmlformats.org/presentationml/2006/ole">
            <p:oleObj spid="_x0000_s46105" name="Equation" r:id="rId3" imgW="1803400" imgH="2413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19400" y="3962400"/>
          <a:ext cx="2057400" cy="839203"/>
        </p:xfrm>
        <a:graphic>
          <a:graphicData uri="http://schemas.openxmlformats.org/presentationml/2006/ole">
            <p:oleObj spid="_x0000_s46106" name="Equation" r:id="rId4" imgW="965200" imgH="3937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895600" y="4876800"/>
          <a:ext cx="4376058" cy="1143000"/>
        </p:xfrm>
        <a:graphic>
          <a:graphicData uri="http://schemas.openxmlformats.org/presentationml/2006/ole">
            <p:oleObj spid="_x0000_s46107" name="Equation" r:id="rId5" imgW="1701800" imgH="4445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dimana</a:t>
            </a:r>
            <a:endParaRPr lang="en-US" sz="2400" dirty="0" smtClean="0"/>
          </a:p>
          <a:p>
            <a:pPr marL="419100" indent="204788">
              <a:buNone/>
            </a:pPr>
            <a:r>
              <a:rPr lang="en-US" sz="2400" dirty="0" smtClean="0"/>
              <a:t>P =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 absolute </a:t>
            </a:r>
            <a:r>
              <a:rPr lang="en-US" sz="2400" dirty="0" err="1" smtClean="0"/>
              <a:t>dalam</a:t>
            </a:r>
            <a:r>
              <a:rPr lang="en-US" sz="2400" dirty="0" smtClean="0"/>
              <a:t> [kg/cm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]</a:t>
            </a:r>
          </a:p>
          <a:p>
            <a:pPr marL="419100" indent="204788">
              <a:buNone/>
            </a:pPr>
            <a:r>
              <a:rPr lang="en-US" sz="2400" dirty="0" smtClean="0"/>
              <a:t>V = volume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[m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]</a:t>
            </a:r>
          </a:p>
          <a:p>
            <a:pPr marL="419100" indent="204788">
              <a:buNone/>
            </a:pPr>
            <a:r>
              <a:rPr lang="en-US" sz="2400" dirty="0" smtClean="0"/>
              <a:t>m = </a:t>
            </a:r>
            <a:r>
              <a:rPr lang="en-US" sz="2400" dirty="0" err="1" smtClean="0"/>
              <a:t>massa</a:t>
            </a:r>
            <a:r>
              <a:rPr lang="en-US" sz="2400" dirty="0" smtClean="0"/>
              <a:t> gas</a:t>
            </a:r>
          </a:p>
          <a:p>
            <a:pPr marL="419100" indent="204788">
              <a:buNone/>
            </a:pPr>
            <a:r>
              <a:rPr lang="en-US" sz="2400" dirty="0" smtClean="0"/>
              <a:t>R = </a:t>
            </a:r>
            <a:r>
              <a:rPr lang="en-US" sz="2400" dirty="0" err="1" smtClean="0"/>
              <a:t>konstanta</a:t>
            </a:r>
            <a:r>
              <a:rPr lang="en-US" sz="2400" dirty="0" smtClean="0"/>
              <a:t> gas </a:t>
            </a:r>
            <a:r>
              <a:rPr lang="en-US" sz="2400" dirty="0" err="1" smtClean="0"/>
              <a:t>dalam</a:t>
            </a:r>
            <a:r>
              <a:rPr lang="en-US" sz="2400" dirty="0" smtClean="0"/>
              <a:t> [</a:t>
            </a:r>
            <a:r>
              <a:rPr lang="en-US" sz="2400" dirty="0" err="1" smtClean="0"/>
              <a:t>kgm</a:t>
            </a:r>
            <a:r>
              <a:rPr lang="en-US" sz="2400" dirty="0" smtClean="0"/>
              <a:t>/kg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K]</a:t>
            </a:r>
          </a:p>
          <a:p>
            <a:pPr marL="419100" indent="204788">
              <a:buNone/>
            </a:pPr>
            <a:r>
              <a:rPr lang="en-US" sz="2400" dirty="0" smtClean="0"/>
              <a:t>T = temperature absolute </a:t>
            </a:r>
            <a:r>
              <a:rPr lang="en-US" sz="2400" dirty="0" err="1" smtClean="0"/>
              <a:t>dalam</a:t>
            </a:r>
            <a:r>
              <a:rPr lang="en-US" sz="2400" dirty="0" smtClean="0"/>
              <a:t> [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K]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153400" cy="5715000"/>
          </a:xfrm>
        </p:spPr>
        <p:txBody>
          <a:bodyPr/>
          <a:lstStyle/>
          <a:p>
            <a:pPr marL="550926" lvl="0" indent="-514350">
              <a:buFont typeface="+mj-lt"/>
              <a:buAutoNum type="arabicPeriod" startAt="6"/>
            </a:pPr>
            <a:r>
              <a:rPr lang="en-US" sz="2800" dirty="0" err="1" smtClean="0"/>
              <a:t>Panas</a:t>
            </a:r>
            <a:r>
              <a:rPr lang="en-US" sz="2800" dirty="0" smtClean="0"/>
              <a:t> specific</a:t>
            </a:r>
          </a:p>
          <a:p>
            <a:pPr marL="568325" indent="0" algn="just">
              <a:buNone/>
            </a:pPr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panas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memanaskan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temperaturnya</a:t>
            </a:r>
            <a:r>
              <a:rPr lang="en-US" sz="2400" dirty="0" smtClean="0"/>
              <a:t> </a:t>
            </a:r>
            <a:r>
              <a:rPr lang="en-US" sz="2400" dirty="0" err="1" smtClean="0"/>
              <a:t>naik</a:t>
            </a:r>
            <a:r>
              <a:rPr lang="en-US" sz="2400" dirty="0" smtClean="0"/>
              <a:t> 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.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cairan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padatan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gas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. </a:t>
            </a:r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gas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endParaRPr lang="en-US" sz="2400" dirty="0" smtClean="0"/>
          </a:p>
          <a:p>
            <a:pPr marL="969963" indent="-401638" algn="just">
              <a:tabLst>
                <a:tab pos="1081088" algn="l"/>
              </a:tabLst>
            </a:pPr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volume </a:t>
            </a:r>
            <a:r>
              <a:rPr lang="en-US" sz="2400" dirty="0" err="1" smtClean="0"/>
              <a:t>konstan</a:t>
            </a:r>
            <a:endParaRPr lang="en-US" sz="2400" dirty="0" smtClean="0"/>
          </a:p>
          <a:p>
            <a:pPr marL="969963" indent="-401638" algn="just"/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153400" cy="6019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volume </a:t>
            </a:r>
            <a:r>
              <a:rPr lang="en-US" sz="2800" dirty="0" err="1" smtClean="0"/>
              <a:t>konstan</a:t>
            </a:r>
            <a:endParaRPr lang="en-US" sz="2800" dirty="0" smtClean="0"/>
          </a:p>
          <a:p>
            <a:pPr marL="419100" indent="-17463" algn="just">
              <a:buNone/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panas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temperatur</a:t>
            </a:r>
            <a:r>
              <a:rPr lang="en-US" sz="2400" dirty="0" smtClean="0"/>
              <a:t> 1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 gas volume </a:t>
            </a:r>
            <a:r>
              <a:rPr lang="en-US" sz="2400" dirty="0" err="1" smtClean="0"/>
              <a:t>konstan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volume </a:t>
            </a:r>
            <a:r>
              <a:rPr lang="en-US" sz="2400" dirty="0" err="1" smtClean="0"/>
              <a:t>konstan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(</a:t>
            </a:r>
            <a:r>
              <a:rPr lang="en-US" sz="2400" dirty="0" err="1" smtClean="0"/>
              <a:t>Cv</a:t>
            </a:r>
            <a:r>
              <a:rPr lang="en-US" sz="2400" dirty="0" smtClean="0"/>
              <a:t>)</a:t>
            </a:r>
          </a:p>
          <a:p>
            <a:pPr marL="419100" indent="-17463" algn="just">
              <a:buNone/>
            </a:pPr>
            <a:endParaRPr lang="en-US" sz="2400" dirty="0" smtClean="0"/>
          </a:p>
          <a:p>
            <a:pPr marL="1371600" indent="-969963" algn="just">
              <a:buNone/>
            </a:pPr>
            <a:r>
              <a:rPr lang="en-US" sz="2400" dirty="0" smtClean="0"/>
              <a:t>H = </a:t>
            </a:r>
            <a:r>
              <a:rPr lang="en-US" sz="2400" dirty="0" err="1" smtClean="0"/>
              <a:t>massa</a:t>
            </a:r>
            <a:r>
              <a:rPr lang="en-US" sz="2400" dirty="0" smtClean="0"/>
              <a:t> x </a:t>
            </a:r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volume </a:t>
            </a:r>
            <a:r>
              <a:rPr lang="en-US" sz="2400" dirty="0" err="1" smtClean="0"/>
              <a:t>kosntan</a:t>
            </a:r>
            <a:r>
              <a:rPr lang="en-US" sz="2400" dirty="0" smtClean="0"/>
              <a:t> x </a:t>
            </a:r>
            <a:r>
              <a:rPr lang="en-US" sz="2400" dirty="0" err="1" smtClean="0"/>
              <a:t>kenaikan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temperatur</a:t>
            </a:r>
            <a:endParaRPr lang="en-US" sz="2400" dirty="0" smtClean="0"/>
          </a:p>
          <a:p>
            <a:pPr marL="1371600" indent="-457200" algn="just">
              <a:buNone/>
            </a:pPr>
            <a:r>
              <a:rPr lang="en-US" sz="2400" dirty="0" smtClean="0"/>
              <a:t>= </a:t>
            </a:r>
            <a:r>
              <a:rPr lang="en-US" sz="2400" i="1" dirty="0" err="1" smtClean="0"/>
              <a:t>m.Cv</a:t>
            </a:r>
            <a:r>
              <a:rPr lang="en-US" sz="2400" i="1" dirty="0" smtClean="0"/>
              <a:t>.(T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– T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)</a:t>
            </a:r>
            <a:endParaRPr lang="en-US" sz="24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tekanan</a:t>
            </a:r>
            <a:r>
              <a:rPr lang="en-US" sz="2800" dirty="0" smtClean="0"/>
              <a:t> </a:t>
            </a:r>
            <a:r>
              <a:rPr lang="en-US" sz="2800" dirty="0" err="1" smtClean="0"/>
              <a:t>konstan</a:t>
            </a:r>
            <a:endParaRPr lang="en-US" sz="2800" dirty="0" smtClean="0"/>
          </a:p>
          <a:p>
            <a:pPr marL="419100" indent="-17463" algn="just">
              <a:buNone/>
            </a:pP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temperatur</a:t>
            </a:r>
            <a:r>
              <a:rPr lang="en-US" sz="2800" dirty="0" smtClean="0"/>
              <a:t> 1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gas </a:t>
            </a:r>
            <a:r>
              <a:rPr lang="en-US" sz="2800" dirty="0" err="1" smtClean="0"/>
              <a:t>tekanan</a:t>
            </a:r>
            <a:r>
              <a:rPr lang="en-US" sz="2800" dirty="0" smtClean="0"/>
              <a:t> </a:t>
            </a:r>
            <a:r>
              <a:rPr lang="en-US" sz="2800" dirty="0" err="1" smtClean="0"/>
              <a:t>konstan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tekanan</a:t>
            </a:r>
            <a:r>
              <a:rPr lang="en-US" sz="2800" dirty="0" smtClean="0"/>
              <a:t> </a:t>
            </a:r>
            <a:r>
              <a:rPr lang="en-US" sz="2800" dirty="0" err="1" smtClean="0"/>
              <a:t>konstan</a:t>
            </a:r>
            <a:r>
              <a:rPr lang="en-US" sz="2800" dirty="0" smtClean="0"/>
              <a:t>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(Cp)</a:t>
            </a:r>
          </a:p>
          <a:p>
            <a:pPr marL="419100" indent="-17463" algn="just">
              <a:buNone/>
            </a:pPr>
            <a:endParaRPr lang="en-US" sz="2800" dirty="0" smtClean="0"/>
          </a:p>
          <a:p>
            <a:pPr marL="1371600" indent="-969963" algn="just">
              <a:buNone/>
            </a:pPr>
            <a:r>
              <a:rPr lang="en-US" sz="2800" dirty="0" smtClean="0"/>
              <a:t>H = </a:t>
            </a:r>
            <a:r>
              <a:rPr lang="en-US" sz="2800" dirty="0" err="1" smtClean="0"/>
              <a:t>massa</a:t>
            </a:r>
            <a:r>
              <a:rPr lang="en-US" sz="2800" dirty="0" smtClean="0"/>
              <a:t> x </a:t>
            </a:r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tekanan</a:t>
            </a:r>
            <a:r>
              <a:rPr lang="en-US" sz="2800" dirty="0" smtClean="0"/>
              <a:t> </a:t>
            </a:r>
            <a:r>
              <a:rPr lang="en-US" sz="2800" dirty="0" err="1" smtClean="0"/>
              <a:t>kosntan</a:t>
            </a:r>
            <a:r>
              <a:rPr lang="en-US" sz="2800" dirty="0" smtClean="0"/>
              <a:t> x </a:t>
            </a:r>
            <a:r>
              <a:rPr lang="en-US" sz="2800" dirty="0" err="1" smtClean="0"/>
              <a:t>kenaikan</a:t>
            </a:r>
            <a:r>
              <a:rPr lang="en-US" sz="2800" dirty="0" smtClean="0"/>
              <a:t> </a:t>
            </a:r>
            <a:r>
              <a:rPr lang="en-US" sz="2800" dirty="0" err="1" smtClean="0"/>
              <a:t>temperatur</a:t>
            </a:r>
            <a:endParaRPr lang="en-US" sz="2800" dirty="0" smtClean="0"/>
          </a:p>
          <a:p>
            <a:pPr marL="1371600" indent="-457200" algn="just">
              <a:buNone/>
            </a:pPr>
            <a:r>
              <a:rPr lang="en-US" sz="2800" dirty="0" smtClean="0"/>
              <a:t>= </a:t>
            </a:r>
            <a:r>
              <a:rPr lang="en-US" sz="2800" i="1" dirty="0" err="1" smtClean="0"/>
              <a:t>m.Cp</a:t>
            </a:r>
            <a:r>
              <a:rPr lang="en-US" sz="2800" i="1" dirty="0" smtClean="0"/>
              <a:t>.(T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– T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)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8077200" cy="5791200"/>
          </a:xfrm>
        </p:spPr>
        <p:txBody>
          <a:bodyPr>
            <a:normAutofit/>
          </a:bodyPr>
          <a:lstStyle/>
          <a:p>
            <a:pPr marL="550926" indent="-514350" algn="just">
              <a:buFont typeface="+mj-lt"/>
              <a:buAutoNum type="arabicPeriod" startAt="7"/>
            </a:pP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kontinuitas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aliran</a:t>
            </a:r>
            <a:r>
              <a:rPr lang="en-US" sz="2800" dirty="0" smtClean="0"/>
              <a:t> gas</a:t>
            </a:r>
          </a:p>
          <a:p>
            <a:pPr marL="550863" indent="17463" algn="just">
              <a:buNone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kontinuitas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fluida</a:t>
            </a:r>
            <a:r>
              <a:rPr lang="en-US" sz="2400" dirty="0" smtClean="0"/>
              <a:t> incompressible:</a:t>
            </a:r>
          </a:p>
          <a:p>
            <a:pPr marL="550863" indent="17463" algn="just">
              <a:buNone/>
            </a:pPr>
            <a:r>
              <a:rPr lang="en-US" sz="2400" dirty="0" smtClean="0"/>
              <a:t>Q =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.v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.v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….</a:t>
            </a:r>
          </a:p>
          <a:p>
            <a:pPr marL="550863" indent="17463" algn="just">
              <a:buNone/>
            </a:pPr>
            <a:r>
              <a:rPr lang="en-US" sz="2400" dirty="0" err="1" smtClean="0"/>
              <a:t>Dimana</a:t>
            </a:r>
            <a:endParaRPr lang="en-US" sz="2400" dirty="0" smtClean="0"/>
          </a:p>
          <a:p>
            <a:pPr marL="550863" indent="17463" algn="just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penampang</a:t>
            </a:r>
            <a:r>
              <a:rPr lang="en-US" sz="2400" dirty="0" smtClean="0"/>
              <a:t> 1</a:t>
            </a:r>
          </a:p>
          <a:p>
            <a:pPr marL="550863" indent="17463" algn="just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penampang</a:t>
            </a:r>
            <a:r>
              <a:rPr lang="en-US" sz="2400" dirty="0" smtClean="0"/>
              <a:t> 2</a:t>
            </a:r>
          </a:p>
          <a:p>
            <a:pPr marL="550863" indent="17463" algn="just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penampang</a:t>
            </a:r>
            <a:r>
              <a:rPr lang="en-US" sz="2400" dirty="0" smtClean="0"/>
              <a:t> 3</a:t>
            </a:r>
          </a:p>
          <a:p>
            <a:pPr marL="550863" indent="17463" algn="just"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penampang</a:t>
            </a:r>
            <a:r>
              <a:rPr lang="en-US" sz="2400" dirty="0" smtClean="0"/>
              <a:t> 1</a:t>
            </a:r>
          </a:p>
          <a:p>
            <a:pPr marL="550863" indent="17463" algn="just"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penampang</a:t>
            </a:r>
            <a:r>
              <a:rPr lang="en-US" sz="2400" dirty="0" smtClean="0"/>
              <a:t> 2</a:t>
            </a:r>
          </a:p>
          <a:p>
            <a:pPr marL="550863" indent="17463" algn="just"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penampang</a:t>
            </a:r>
            <a:r>
              <a:rPr lang="en-US" sz="2400" dirty="0" smtClean="0"/>
              <a:t> 3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001000" cy="5791200"/>
          </a:xfrm>
        </p:spPr>
        <p:txBody>
          <a:bodyPr/>
          <a:lstStyle/>
          <a:p>
            <a:r>
              <a:rPr lang="en-US" sz="2400" dirty="0" smtClean="0"/>
              <a:t>Massa </a:t>
            </a:r>
            <a:r>
              <a:rPr lang="en-US" sz="2400" dirty="0" err="1" smtClean="0"/>
              <a:t>fluida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mengalir</a:t>
            </a:r>
            <a:r>
              <a:rPr lang="en-US" sz="2400" dirty="0" smtClean="0"/>
              <a:t> </a:t>
            </a:r>
            <a:r>
              <a:rPr lang="en-US" sz="2400" dirty="0" err="1" smtClean="0"/>
              <a:t>lewat</a:t>
            </a:r>
            <a:r>
              <a:rPr lang="en-US" sz="2400" dirty="0" smtClean="0"/>
              <a:t> </a:t>
            </a:r>
            <a:r>
              <a:rPr lang="en-US" sz="2400" dirty="0" err="1" smtClean="0"/>
              <a:t>penampang</a:t>
            </a:r>
            <a:r>
              <a:rPr lang="en-US" sz="2400" dirty="0" smtClean="0"/>
              <a:t> 1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 marL="419100" indent="1063625">
              <a:buNone/>
            </a:pPr>
            <a:r>
              <a:rPr lang="en-US" sz="2400" i="1" dirty="0" smtClean="0"/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= a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.v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.</a:t>
            </a:r>
            <a:r>
              <a:rPr lang="el-GR" sz="2400" i="1" dirty="0" smtClean="0"/>
              <a:t>ρ</a:t>
            </a:r>
            <a:r>
              <a:rPr lang="en-US" sz="2400" i="1" baseline="-25000" dirty="0" smtClean="0"/>
              <a:t>1</a:t>
            </a:r>
          </a:p>
          <a:p>
            <a:pPr marL="419100" indent="-17463">
              <a:buNone/>
            </a:pPr>
            <a:r>
              <a:rPr lang="en-US" sz="2400" dirty="0" err="1" smtClean="0"/>
              <a:t>penampang</a:t>
            </a:r>
            <a:r>
              <a:rPr lang="en-US" sz="2400" dirty="0" smtClean="0"/>
              <a:t> 2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 marL="419100" indent="1063625">
              <a:buNone/>
            </a:pPr>
            <a:r>
              <a:rPr lang="en-US" sz="2400" i="1" dirty="0" smtClean="0"/>
              <a:t>m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= a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.v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</a:t>
            </a:r>
            <a:r>
              <a:rPr lang="el-GR" sz="2400" i="1" dirty="0" smtClean="0"/>
              <a:t>ρ</a:t>
            </a:r>
            <a:r>
              <a:rPr lang="en-US" sz="2400" i="1" baseline="-25000" dirty="0" smtClean="0"/>
              <a:t>2</a:t>
            </a:r>
          </a:p>
          <a:p>
            <a:pPr marL="419100" indent="-17463">
              <a:buNone/>
            </a:pPr>
            <a:r>
              <a:rPr lang="en-US" sz="2400" dirty="0" err="1" smtClean="0"/>
              <a:t>penampang</a:t>
            </a:r>
            <a:r>
              <a:rPr lang="en-US" sz="2400" dirty="0" smtClean="0"/>
              <a:t> 3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 marL="419100" indent="1063625">
              <a:buNone/>
            </a:pPr>
            <a:r>
              <a:rPr lang="en-US" sz="2400" i="1" dirty="0" smtClean="0"/>
              <a:t>m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 = a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.v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.</a:t>
            </a:r>
            <a:r>
              <a:rPr lang="el-GR" sz="2400" i="1" dirty="0" smtClean="0"/>
              <a:t>ρ</a:t>
            </a:r>
            <a:r>
              <a:rPr lang="en-US" sz="2400" i="1" baseline="-25000" dirty="0" smtClean="0"/>
              <a:t>3</a:t>
            </a:r>
          </a:p>
          <a:p>
            <a:pPr marL="419100" indent="-17463">
              <a:buNone/>
            </a:pPr>
            <a:r>
              <a:rPr lang="el-GR" sz="2400" dirty="0" smtClean="0"/>
              <a:t>ρ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l-GR" sz="2400" dirty="0" smtClean="0"/>
              <a:t>ρ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l-GR" sz="2400" dirty="0" smtClean="0"/>
              <a:t>ρ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density </a:t>
            </a:r>
            <a:r>
              <a:rPr lang="en-US" sz="2400" dirty="0" err="1" smtClean="0"/>
              <a:t>fluida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penampang</a:t>
            </a:r>
            <a:r>
              <a:rPr lang="en-US" sz="2400" dirty="0" smtClean="0"/>
              <a:t> 1,2,3</a:t>
            </a:r>
          </a:p>
          <a:p>
            <a:pPr marL="419100" indent="-17463">
              <a:buNone/>
            </a:pPr>
            <a:endParaRPr lang="en-US" baseline="-25000" dirty="0" smtClean="0"/>
          </a:p>
          <a:p>
            <a:pPr marL="419100" indent="1063625">
              <a:buNone/>
            </a:pPr>
            <a:endParaRPr lang="en-US" baseline="-25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305800" cy="5715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1</a:t>
            </a:r>
          </a:p>
          <a:p>
            <a:pPr marL="419100" indent="-17463">
              <a:buNone/>
            </a:pP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gas volume 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1 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, 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100 </a:t>
            </a:r>
            <a:r>
              <a:rPr lang="en-US" sz="2800" dirty="0" err="1" smtClean="0"/>
              <a:t>kPa</a:t>
            </a:r>
            <a:r>
              <a:rPr lang="en-US" sz="2800" dirty="0" smtClean="0"/>
              <a:t> ( 1 bar /14,5 psi), </a:t>
            </a:r>
            <a:r>
              <a:rPr lang="en-US" sz="2800" dirty="0" err="1" smtClean="0"/>
              <a:t>ditekan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temperatur</a:t>
            </a:r>
            <a:r>
              <a:rPr lang="en-US" sz="2800" dirty="0" smtClean="0"/>
              <a:t> </a:t>
            </a:r>
            <a:r>
              <a:rPr lang="en-US" sz="2800" dirty="0" err="1" smtClean="0"/>
              <a:t>konstan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F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volume </a:t>
            </a:r>
            <a:r>
              <a:rPr lang="en-US" sz="2800" dirty="0" err="1" smtClean="0"/>
              <a:t>manjadi</a:t>
            </a:r>
            <a:r>
              <a:rPr lang="en-US" sz="2800" dirty="0" smtClean="0"/>
              <a:t> V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= 0,5 m3, </a:t>
            </a:r>
            <a:r>
              <a:rPr lang="en-US" sz="2800" dirty="0" err="1" smtClean="0"/>
              <a:t>maka</a:t>
            </a:r>
            <a:r>
              <a:rPr lang="en-US" sz="2800" dirty="0" smtClean="0"/>
              <a:t> 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…..?</a:t>
            </a:r>
          </a:p>
          <a:p>
            <a:pPr marL="419100" indent="-17463">
              <a:buNone/>
            </a:pP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1066800" y="3200400"/>
            <a:ext cx="753792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Penyelesaian</a:t>
            </a:r>
            <a:endParaRPr lang="en-US" sz="2800" dirty="0" smtClean="0"/>
          </a:p>
          <a:p>
            <a:pPr marL="419100" indent="-17463">
              <a:buNone/>
            </a:pPr>
            <a:r>
              <a:rPr lang="en-US" sz="2400" i="1" dirty="0" smtClean="0"/>
              <a:t>P1.V1 = P2.V2    </a:t>
            </a:r>
            <a:r>
              <a:rPr lang="en-US" sz="2400" i="1" dirty="0" smtClean="0">
                <a:sym typeface="Wingdings" pitchFamily="2" charset="2"/>
              </a:rPr>
              <a:t></a:t>
            </a:r>
            <a:endParaRPr lang="en-US" sz="2400" i="1" dirty="0" smtClean="0"/>
          </a:p>
          <a:p>
            <a:pPr marL="419100" indent="-17463">
              <a:spcBef>
                <a:spcPts val="0"/>
              </a:spcBef>
              <a:buNone/>
            </a:pPr>
            <a:endParaRPr lang="en-US" sz="2800" dirty="0" smtClean="0"/>
          </a:p>
          <a:p>
            <a:pPr marL="419100" indent="-17463">
              <a:buNone/>
            </a:pPr>
            <a:r>
              <a:rPr lang="en-US" sz="2800" dirty="0" smtClean="0"/>
              <a:t>   </a:t>
            </a:r>
          </a:p>
          <a:p>
            <a:pPr marL="419100" indent="-17463">
              <a:buNone/>
            </a:pPr>
            <a:endParaRPr lang="en-US" sz="2800" dirty="0" smtClean="0"/>
          </a:p>
          <a:p>
            <a:pPr marL="419100" indent="-17463">
              <a:buNone/>
            </a:pPr>
            <a:r>
              <a:rPr lang="en-US" sz="2800" dirty="0" err="1" smtClean="0"/>
              <a:t>Bila</a:t>
            </a:r>
            <a:r>
              <a:rPr lang="en-US" sz="2800" dirty="0" smtClean="0"/>
              <a:t> volume 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ditekan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F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 0,05 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P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= …..?   </a:t>
            </a:r>
          </a:p>
          <a:p>
            <a:pPr marL="419100" indent="-17463">
              <a:buNone/>
            </a:pPr>
            <a:r>
              <a:rPr lang="en-US" sz="2800" dirty="0" smtClean="0"/>
              <a:t>     </a:t>
            </a:r>
          </a:p>
          <a:p>
            <a:pPr marL="419100" indent="-17463">
              <a:buNone/>
            </a:pPr>
            <a:endParaRPr lang="en-US" sz="2800" dirty="0" smtClean="0"/>
          </a:p>
          <a:p>
            <a:pPr marL="419100" indent="-17463">
              <a:buNone/>
            </a:pPr>
            <a:r>
              <a:rPr lang="en-US" sz="2800" dirty="0" smtClean="0"/>
              <a:t>                                   </a:t>
            </a:r>
            <a:endParaRPr lang="en-US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191000" y="762000"/>
          <a:ext cx="1730375" cy="1143000"/>
        </p:xfrm>
        <a:graphic>
          <a:graphicData uri="http://schemas.openxmlformats.org/presentationml/2006/ole">
            <p:oleObj spid="_x0000_s1066" name="Equation" r:id="rId3" imgW="672808" imgH="444307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341438" y="1765300"/>
          <a:ext cx="6613525" cy="963613"/>
        </p:xfrm>
        <a:graphic>
          <a:graphicData uri="http://schemas.openxmlformats.org/presentationml/2006/ole">
            <p:oleObj spid="_x0000_s1067" name="Equation" r:id="rId4" imgW="2755800" imgH="4442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200400" y="4038601"/>
          <a:ext cx="1676400" cy="1128346"/>
        </p:xfrm>
        <a:graphic>
          <a:graphicData uri="http://schemas.openxmlformats.org/presentationml/2006/ole">
            <p:oleObj spid="_x0000_s1068" name="Equation" r:id="rId5" imgW="660113" imgH="444307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720850" y="5257800"/>
          <a:ext cx="6161088" cy="1027113"/>
        </p:xfrm>
        <a:graphic>
          <a:graphicData uri="http://schemas.openxmlformats.org/presentationml/2006/ole">
            <p:oleObj spid="_x0000_s1069" name="Equation" r:id="rId6" imgW="2514600" imgH="4191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305800" cy="5791200"/>
          </a:xfrm>
        </p:spPr>
        <p:txBody>
          <a:bodyPr>
            <a:noAutofit/>
          </a:bodyPr>
          <a:lstStyle/>
          <a:p>
            <a:r>
              <a:rPr lang="en-US" sz="2600" dirty="0" err="1" smtClean="0"/>
              <a:t>Contoh</a:t>
            </a:r>
            <a:r>
              <a:rPr lang="en-US" sz="2600" dirty="0" smtClean="0"/>
              <a:t> 2</a:t>
            </a:r>
          </a:p>
          <a:p>
            <a:pPr marL="419100" indent="-17463">
              <a:buNone/>
            </a:pPr>
            <a:r>
              <a:rPr lang="en-US" sz="2600" dirty="0" smtClean="0"/>
              <a:t>0,8 m3 </a:t>
            </a:r>
            <a:r>
              <a:rPr lang="en-US" sz="2600" dirty="0" err="1" smtClean="0"/>
              <a:t>udara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temperatur</a:t>
            </a:r>
            <a:r>
              <a:rPr lang="en-US" sz="2600" dirty="0" smtClean="0"/>
              <a:t> T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= 293</a:t>
            </a:r>
            <a:r>
              <a:rPr lang="en-US" sz="2600" baseline="30000" dirty="0" smtClean="0"/>
              <a:t>o</a:t>
            </a:r>
            <a:r>
              <a:rPr lang="en-US" sz="2600" dirty="0" smtClean="0"/>
              <a:t>[K] (20</a:t>
            </a:r>
            <a:r>
              <a:rPr lang="en-US" sz="2600" baseline="30000" dirty="0" smtClean="0"/>
              <a:t>o</a:t>
            </a:r>
            <a:r>
              <a:rPr lang="en-US" sz="2600" dirty="0" smtClean="0"/>
              <a:t>[C]), </a:t>
            </a:r>
            <a:r>
              <a:rPr lang="en-US" sz="2600" dirty="0" err="1" smtClean="0"/>
              <a:t>dipanaskan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T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= 344</a:t>
            </a:r>
            <a:r>
              <a:rPr lang="en-US" sz="2600" baseline="30000" dirty="0" smtClean="0"/>
              <a:t>o</a:t>
            </a:r>
            <a:r>
              <a:rPr lang="en-US" sz="2600" dirty="0" smtClean="0"/>
              <a:t>[K] (71</a:t>
            </a:r>
            <a:r>
              <a:rPr lang="en-US" sz="2600" baseline="30000" dirty="0" smtClean="0"/>
              <a:t>o</a:t>
            </a:r>
            <a:r>
              <a:rPr lang="en-US" sz="2600" dirty="0" smtClean="0"/>
              <a:t>[C]). </a:t>
            </a:r>
            <a:r>
              <a:rPr lang="en-US" sz="2600" dirty="0" err="1" smtClean="0"/>
              <a:t>Berapa</a:t>
            </a:r>
            <a:r>
              <a:rPr lang="en-US" sz="2600" dirty="0" smtClean="0"/>
              <a:t> </a:t>
            </a:r>
            <a:r>
              <a:rPr lang="en-US" sz="2600" dirty="0" err="1" smtClean="0"/>
              <a:t>bertambahnya</a:t>
            </a:r>
            <a:r>
              <a:rPr lang="en-US" sz="2600" dirty="0" smtClean="0"/>
              <a:t> volume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pemanasan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endParaRPr lang="en-US" sz="26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1066799" y="2819400"/>
            <a:ext cx="749289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</a:rPr>
              <a:t>Daftar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pustaka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FESTO, </a:t>
            </a:r>
            <a:r>
              <a:rPr lang="en-US" sz="24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Introduction for Pneumatic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W Germany, 1977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FESTO, </a:t>
            </a:r>
            <a:r>
              <a:rPr lang="en-US" sz="2400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Maintanance</a:t>
            </a:r>
            <a:r>
              <a:rPr lang="en-US" sz="24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of Pneumatic Equipment &amp; System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W Germany, 1977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Croser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Budi Hartono, </a:t>
            </a:r>
            <a:r>
              <a:rPr lang="en-US" sz="2400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Pneumatik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PT. Nusantara Cybernetic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Perdana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FESTO, </a:t>
            </a:r>
            <a:r>
              <a:rPr lang="en-US" sz="24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Electro Pneumatic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W Germany, 1991</a:t>
            </a: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001000" cy="5715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Penyelesaian</a:t>
            </a:r>
            <a:endParaRPr lang="en-US" sz="2800" dirty="0" smtClean="0"/>
          </a:p>
          <a:p>
            <a:pPr marL="419100" indent="-17463">
              <a:buNone/>
            </a:pPr>
            <a:r>
              <a:rPr lang="en-US" sz="2800" dirty="0" err="1" smtClean="0"/>
              <a:t>Perubahan</a:t>
            </a:r>
            <a:r>
              <a:rPr lang="en-US" sz="2800" dirty="0" smtClean="0"/>
              <a:t> volume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temperatur</a:t>
            </a:r>
            <a:endParaRPr lang="en-US" sz="2800" dirty="0" smtClean="0"/>
          </a:p>
          <a:p>
            <a:pPr marL="419100" indent="-17463">
              <a:buNone/>
            </a:pPr>
            <a:endParaRPr lang="en-US" sz="2800" dirty="0" smtClean="0"/>
          </a:p>
          <a:p>
            <a:pPr marL="419100" indent="-17463">
              <a:buNone/>
            </a:pPr>
            <a:endParaRPr lang="en-US" sz="2800" dirty="0" smtClean="0"/>
          </a:p>
          <a:p>
            <a:pPr marL="419100" indent="-17463">
              <a:buNone/>
            </a:pPr>
            <a:endParaRPr lang="en-US" sz="2800" dirty="0" smtClean="0"/>
          </a:p>
          <a:p>
            <a:pPr marL="419100" indent="-17463">
              <a:buNone/>
            </a:pPr>
            <a:endParaRPr lang="en-US" sz="2800" dirty="0" smtClean="0"/>
          </a:p>
          <a:p>
            <a:pPr marL="419100" indent="-17463">
              <a:buNone/>
            </a:pPr>
            <a:endParaRPr lang="en-US" sz="2800" dirty="0" smtClean="0"/>
          </a:p>
          <a:p>
            <a:pPr marL="419100" indent="-17463">
              <a:buNone/>
            </a:pPr>
            <a:endParaRPr lang="en-US" sz="2800" dirty="0" smtClean="0"/>
          </a:p>
          <a:p>
            <a:pPr marL="419100" indent="-17463">
              <a:buNone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bertambahnya</a:t>
            </a:r>
            <a:r>
              <a:rPr lang="en-US" sz="2800" dirty="0" smtClean="0"/>
              <a:t> volume 0,14[m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] </a:t>
            </a:r>
            <a:r>
              <a:rPr lang="en-US" sz="2800" dirty="0" err="1" smtClean="0"/>
              <a:t>maka</a:t>
            </a:r>
            <a:r>
              <a:rPr lang="en-US" sz="2800" dirty="0" smtClean="0"/>
              <a:t> volume 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0,94 [m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1828800"/>
          <a:ext cx="2743200" cy="923192"/>
        </p:xfrm>
        <a:graphic>
          <a:graphicData uri="http://schemas.openxmlformats.org/presentationml/2006/ole">
            <p:oleObj spid="_x0000_s51218" name="Equation" r:id="rId3" imgW="1320227" imgH="444307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2667000"/>
          <a:ext cx="5616222" cy="1524000"/>
        </p:xfrm>
        <a:graphic>
          <a:graphicData uri="http://schemas.openxmlformats.org/presentationml/2006/ole">
            <p:oleObj spid="_x0000_s51219" name="Equation" r:id="rId4" imgW="2527300" imgH="6858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000" b="1" smtClean="0">
                <a:solidFill>
                  <a:srgbClr val="0070C0"/>
                </a:solidFill>
              </a:rPr>
              <a:t>PENEUMATIK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 smtClean="0">
                <a:cs typeface="Arial" pitchFamily="34" charset="0"/>
              </a:rPr>
              <a:t>Pneumatik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berasal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dari</a:t>
            </a:r>
            <a:r>
              <a:rPr lang="en-US" sz="2800" dirty="0" smtClean="0">
                <a:cs typeface="Arial" pitchFamily="34" charset="0"/>
              </a:rPr>
              <a:t> “PNEUMA” </a:t>
            </a:r>
            <a:r>
              <a:rPr lang="en-US" sz="2800" dirty="0" err="1" smtClean="0">
                <a:cs typeface="Arial" pitchFamily="34" charset="0"/>
              </a:rPr>
              <a:t>berasal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dari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bahasa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yunani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kuno</a:t>
            </a:r>
            <a:r>
              <a:rPr lang="en-US" sz="2800" dirty="0" smtClean="0">
                <a:cs typeface="Arial" pitchFamily="34" charset="0"/>
              </a:rPr>
              <a:t>, yang </a:t>
            </a:r>
            <a:r>
              <a:rPr lang="en-US" sz="2800" dirty="0" err="1" smtClean="0">
                <a:cs typeface="Arial" pitchFamily="34" charset="0"/>
              </a:rPr>
              <a:t>berarti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nafas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atau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angin</a:t>
            </a:r>
            <a:r>
              <a:rPr lang="en-US" sz="2800" dirty="0" smtClean="0">
                <a:cs typeface="Arial" pitchFamily="34" charset="0"/>
              </a:rPr>
              <a:t>. </a:t>
            </a:r>
            <a:r>
              <a:rPr lang="en-US" sz="2800" dirty="0" err="1" smtClean="0">
                <a:cs typeface="Arial" pitchFamily="34" charset="0"/>
              </a:rPr>
              <a:t>Istilah</a:t>
            </a:r>
            <a:r>
              <a:rPr lang="en-US" sz="2800" dirty="0" smtClean="0">
                <a:cs typeface="Arial" pitchFamily="34" charset="0"/>
              </a:rPr>
              <a:t> pneumatic </a:t>
            </a:r>
            <a:r>
              <a:rPr lang="en-US" sz="2800" dirty="0" err="1" smtClean="0">
                <a:cs typeface="Arial" pitchFamily="34" charset="0"/>
              </a:rPr>
              <a:t>sendiri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berasal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dari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kata</a:t>
            </a:r>
            <a:r>
              <a:rPr lang="en-US" sz="2800" dirty="0" smtClean="0">
                <a:cs typeface="Arial" pitchFamily="34" charset="0"/>
              </a:rPr>
              <a:t> PNEUMA </a:t>
            </a:r>
            <a:r>
              <a:rPr lang="en-US" sz="2800" dirty="0" err="1" smtClean="0">
                <a:cs typeface="Arial" pitchFamily="34" charset="0"/>
              </a:rPr>
              <a:t>dan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berarti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pelajaran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mengenai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gerakan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udara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gejala-gejalanya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pneumatic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Sensor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status </a:t>
            </a:r>
            <a:r>
              <a:rPr lang="en-US" dirty="0" err="1" smtClean="0"/>
              <a:t>proses</a:t>
            </a:r>
            <a:endParaRPr lang="en-US" dirty="0" smtClean="0"/>
          </a:p>
          <a:p>
            <a:pPr algn="just"/>
            <a:r>
              <a:rPr lang="en-US" dirty="0" err="1" smtClean="0"/>
              <a:t>Pengolah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just"/>
            <a:r>
              <a:rPr lang="en-US" dirty="0" err="1" smtClean="0"/>
              <a:t>Pengaktifan</a:t>
            </a:r>
            <a:r>
              <a:rPr lang="en-US" dirty="0" smtClean="0"/>
              <a:t> actuator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control</a:t>
            </a:r>
          </a:p>
          <a:p>
            <a:pPr algn="just"/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actuator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6322" name="Picture 2" descr="http://1.bp.blogspot.com/-gKbv68Qrw0Q/UUPEZG1p9TI/AAAAAAAAAEc/RclP7n5tdSc/s400/d.jp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762000" y="1143000"/>
            <a:ext cx="68024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57150" indent="-20638" algn="just">
              <a:buNone/>
            </a:pPr>
            <a:r>
              <a:rPr lang="en-US" sz="2400" dirty="0" err="1" smtClean="0"/>
              <a:t>Pengembangan</a:t>
            </a:r>
            <a:r>
              <a:rPr lang="en-US" sz="2400" dirty="0" smtClean="0"/>
              <a:t> sensor, </a:t>
            </a:r>
            <a:r>
              <a:rPr lang="en-US" sz="2400" dirty="0" err="1" smtClean="0"/>
              <a:t>prossesor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actuator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munculnya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system pneumatic. </a:t>
            </a:r>
            <a:r>
              <a:rPr lang="en-US" sz="2400" dirty="0" err="1" smtClean="0"/>
              <a:t>Sejalan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munculnya</a:t>
            </a:r>
            <a:r>
              <a:rPr lang="en-US" sz="2400" dirty="0" smtClean="0"/>
              <a:t> system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material,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manufaktur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desainnya</a:t>
            </a:r>
            <a:r>
              <a:rPr lang="en-US" sz="2400" dirty="0" smtClean="0"/>
              <a:t>.</a:t>
            </a:r>
          </a:p>
          <a:p>
            <a:pPr marL="57150" indent="-20638" algn="just">
              <a:buNone/>
            </a:pPr>
            <a:endParaRPr lang="en-US" sz="2400" dirty="0" smtClean="0"/>
          </a:p>
          <a:p>
            <a:pPr marL="57150" indent="-20638" algn="just">
              <a:buNone/>
            </a:pPr>
            <a:r>
              <a:rPr lang="en-US" sz="2400" dirty="0" err="1" smtClean="0"/>
              <a:t>Jenis-jenis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penggerak</a:t>
            </a:r>
            <a:r>
              <a:rPr lang="en-US" sz="2400" dirty="0" smtClean="0"/>
              <a:t> pneumatic.</a:t>
            </a:r>
          </a:p>
          <a:p>
            <a:r>
              <a:rPr lang="en-US" sz="2400" dirty="0" err="1" smtClean="0"/>
              <a:t>Lurus</a:t>
            </a:r>
            <a:endParaRPr lang="en-US" sz="2400" dirty="0" smtClean="0"/>
          </a:p>
          <a:p>
            <a:r>
              <a:rPr lang="en-US" sz="2400" dirty="0" err="1" smtClean="0"/>
              <a:t>Ayun</a:t>
            </a:r>
            <a:endParaRPr lang="en-US" sz="2400" dirty="0" smtClean="0"/>
          </a:p>
          <a:p>
            <a:r>
              <a:rPr lang="en-US" sz="2400" dirty="0" err="1" smtClean="0"/>
              <a:t>Putar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334000"/>
          </a:xfrm>
        </p:spPr>
        <p:txBody>
          <a:bodyPr>
            <a:normAutofit/>
          </a:bodyPr>
          <a:lstStyle/>
          <a:p>
            <a:pPr marL="57150" indent="-20638" algn="just">
              <a:buNone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pneumatic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penanganan</a:t>
            </a:r>
            <a:r>
              <a:rPr lang="en-US" sz="2400" dirty="0" smtClean="0"/>
              <a:t> material</a:t>
            </a:r>
          </a:p>
          <a:p>
            <a:r>
              <a:rPr lang="en-US" sz="2400" dirty="0" err="1" smtClean="0"/>
              <a:t>Pencekaman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r>
              <a:rPr lang="en-US" sz="2400" dirty="0" err="1" smtClean="0"/>
              <a:t>Penggeseran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pPr marL="57150" indent="-20638" algn="just"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endParaRPr lang="en-US" sz="2800" dirty="0" smtClean="0"/>
          </a:p>
          <a:p>
            <a:r>
              <a:rPr lang="en-US" sz="2800" dirty="0" err="1" smtClean="0"/>
              <a:t>Pengemasan</a:t>
            </a:r>
            <a:endParaRPr lang="en-US" sz="2800" dirty="0" smtClean="0"/>
          </a:p>
          <a:p>
            <a:r>
              <a:rPr lang="en-US" sz="2800" dirty="0" err="1" smtClean="0"/>
              <a:t>Pemakanan</a:t>
            </a:r>
            <a:endParaRPr lang="en-US" sz="2800" dirty="0" smtClean="0"/>
          </a:p>
          <a:p>
            <a:r>
              <a:rPr lang="en-US" sz="2800" dirty="0" err="1" smtClean="0"/>
              <a:t>Pengukuran</a:t>
            </a:r>
            <a:endParaRPr lang="en-US" sz="2800" dirty="0" smtClean="0"/>
          </a:p>
          <a:p>
            <a:r>
              <a:rPr lang="en-US" sz="2800" dirty="0" err="1" smtClean="0"/>
              <a:t>Pengaturan</a:t>
            </a:r>
            <a:r>
              <a:rPr lang="en-US" sz="2800" dirty="0" smtClean="0"/>
              <a:t> </a:t>
            </a:r>
            <a:r>
              <a:rPr lang="en-US" sz="2800" dirty="0" err="1" smtClean="0"/>
              <a:t>buka</a:t>
            </a:r>
            <a:r>
              <a:rPr lang="en-US" sz="2800" dirty="0" smtClean="0"/>
              <a:t> </a:t>
            </a:r>
            <a:r>
              <a:rPr lang="en-US" sz="2800" dirty="0" err="1" smtClean="0"/>
              <a:t>tutup</a:t>
            </a:r>
            <a:endParaRPr lang="en-US" sz="2800" dirty="0" smtClean="0"/>
          </a:p>
          <a:p>
            <a:r>
              <a:rPr lang="en-US" sz="2800" dirty="0" err="1" smtClean="0"/>
              <a:t>Pemindahan</a:t>
            </a:r>
            <a:r>
              <a:rPr lang="en-US" sz="2800" dirty="0" smtClean="0"/>
              <a:t> material</a:t>
            </a:r>
          </a:p>
          <a:p>
            <a:r>
              <a:rPr lang="en-US" sz="2800" dirty="0" err="1" smtClean="0"/>
              <a:t>Pemutaran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pembalikan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r>
              <a:rPr lang="en-US" sz="2800" dirty="0" err="1" smtClean="0"/>
              <a:t>Pemilahan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endParaRPr lang="en-US" sz="2800" dirty="0" smtClean="0"/>
          </a:p>
          <a:p>
            <a:r>
              <a:rPr lang="en-US" sz="2800" dirty="0" err="1" smtClean="0"/>
              <a:t>Penyusunan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r>
              <a:rPr lang="en-US" sz="2800" dirty="0" err="1" smtClean="0"/>
              <a:t>Pengerjaan</a:t>
            </a:r>
            <a:r>
              <a:rPr lang="en-US" sz="2800" dirty="0" smtClean="0"/>
              <a:t> </a:t>
            </a:r>
            <a:r>
              <a:rPr lang="en-US" sz="2800" dirty="0" err="1" smtClean="0"/>
              <a:t>stempel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embossing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2954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>
                <a:solidFill>
                  <a:srgbClr val="00B0F0"/>
                </a:solidFill>
              </a:rPr>
              <a:t>Pneumatik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diterapkan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dalam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permesinan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dan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operasi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kerja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lainnya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153400" cy="3962400"/>
          </a:xfrm>
        </p:spPr>
        <p:txBody>
          <a:bodyPr/>
          <a:lstStyle/>
          <a:p>
            <a:r>
              <a:rPr lang="en-US" dirty="0" err="1" smtClean="0"/>
              <a:t>Pengeboran</a:t>
            </a:r>
            <a:endParaRPr lang="en-US" dirty="0" smtClean="0"/>
          </a:p>
          <a:p>
            <a:r>
              <a:rPr lang="en-US" dirty="0" err="1" smtClean="0"/>
              <a:t>Pembubutan</a:t>
            </a:r>
            <a:endParaRPr lang="en-US" dirty="0" smtClean="0"/>
          </a:p>
          <a:p>
            <a:r>
              <a:rPr lang="en-US" dirty="0" err="1" smtClean="0"/>
              <a:t>Pengefrisan</a:t>
            </a:r>
            <a:endParaRPr lang="en-US" dirty="0" smtClean="0"/>
          </a:p>
          <a:p>
            <a:r>
              <a:rPr lang="en-US" dirty="0" err="1" smtClean="0"/>
              <a:t>Penggergajian</a:t>
            </a:r>
            <a:endParaRPr lang="en-US" dirty="0" smtClean="0"/>
          </a:p>
          <a:p>
            <a:r>
              <a:rPr lang="en-US" dirty="0" err="1" smtClean="0"/>
              <a:t>Penyelesain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endParaRPr lang="en-US" dirty="0" smtClean="0"/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867</TotalTime>
  <Words>1336</Words>
  <Application>Microsoft Office PowerPoint</Application>
  <PresentationFormat>On-screen Show (4:3)</PresentationFormat>
  <Paragraphs>232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Oriel</vt:lpstr>
      <vt:lpstr>Microsoft Equation 3.0</vt:lpstr>
      <vt:lpstr>Equation</vt:lpstr>
      <vt:lpstr>PNEUMATIC DAN HYDROULIC oleh: sarjiyana</vt:lpstr>
      <vt:lpstr>KRITERIA PENILAIAN</vt:lpstr>
      <vt:lpstr>Daftar pustaka</vt:lpstr>
      <vt:lpstr>PENEUMATIK</vt:lpstr>
      <vt:lpstr>Slide 5</vt:lpstr>
      <vt:lpstr>Slide 6</vt:lpstr>
      <vt:lpstr>Slide 7</vt:lpstr>
      <vt:lpstr>Slide 8</vt:lpstr>
      <vt:lpstr> Pneumatik diterapkan dalam permesinan dan operasi kerja lainnya</vt:lpstr>
      <vt:lpstr>Slide 10</vt:lpstr>
      <vt:lpstr>Keuntungan dan karakteristik khas dari Pneumatic:</vt:lpstr>
      <vt:lpstr>Slide 12</vt:lpstr>
      <vt:lpstr> Kekurangan-kekurangan aplikasi pneumatik:</vt:lpstr>
      <vt:lpstr>Slide 14</vt:lpstr>
      <vt:lpstr> Kriteria pemilihan pemilihan dan sifat-sifat system yang perlu dipertimbangkan dalam penerapan:</vt:lpstr>
      <vt:lpstr> TEORI DASAR FLUIDA COMPRESSIBLE  Base quantities</vt:lpstr>
      <vt:lpstr>Derived quantities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Heaven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PNEUMATIC DAN HYDROULIC</dc:title>
  <dc:creator>Sarjiyana</dc:creator>
  <cp:lastModifiedBy>FUJITSU</cp:lastModifiedBy>
  <cp:revision>83</cp:revision>
  <dcterms:created xsi:type="dcterms:W3CDTF">2010-02-23T12:02:45Z</dcterms:created>
  <dcterms:modified xsi:type="dcterms:W3CDTF">2016-03-16T11:56:52Z</dcterms:modified>
  <cp:category>Teaching</cp:category>
</cp:coreProperties>
</file>